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59" r:id="rId4"/>
    <p:sldMasterId id="2147483697" r:id="rId5"/>
    <p:sldMasterId id="2147483700" r:id="rId6"/>
    <p:sldMasterId id="2147483719" r:id="rId7"/>
  </p:sldMasterIdLst>
  <p:notesMasterIdLst>
    <p:notesMasterId r:id="rId111"/>
  </p:notesMasterIdLst>
  <p:sldIdLst>
    <p:sldId id="1266" r:id="rId8"/>
    <p:sldId id="1267" r:id="rId9"/>
    <p:sldId id="1269" r:id="rId10"/>
    <p:sldId id="1270" r:id="rId11"/>
    <p:sldId id="1271" r:id="rId12"/>
    <p:sldId id="1272" r:id="rId13"/>
    <p:sldId id="1273" r:id="rId14"/>
    <p:sldId id="1274" r:id="rId15"/>
    <p:sldId id="1275" r:id="rId16"/>
    <p:sldId id="1276" r:id="rId17"/>
    <p:sldId id="263" r:id="rId18"/>
    <p:sldId id="264" r:id="rId19"/>
    <p:sldId id="1293" r:id="rId20"/>
    <p:sldId id="265" r:id="rId21"/>
    <p:sldId id="1294" r:id="rId22"/>
    <p:sldId id="259" r:id="rId23"/>
    <p:sldId id="1296" r:id="rId24"/>
    <p:sldId id="1295" r:id="rId25"/>
    <p:sldId id="1292" r:id="rId26"/>
    <p:sldId id="1096" r:id="rId27"/>
    <p:sldId id="912" r:id="rId28"/>
    <p:sldId id="1156" r:id="rId29"/>
    <p:sldId id="342" r:id="rId30"/>
    <p:sldId id="273" r:id="rId31"/>
    <p:sldId id="1023" r:id="rId32"/>
    <p:sldId id="1024" r:id="rId33"/>
    <p:sldId id="1233" r:id="rId34"/>
    <p:sldId id="1025" r:id="rId35"/>
    <p:sldId id="1028" r:id="rId36"/>
    <p:sldId id="1279" r:id="rId37"/>
    <p:sldId id="1042" r:id="rId38"/>
    <p:sldId id="348" r:id="rId39"/>
    <p:sldId id="349" r:id="rId40"/>
    <p:sldId id="1032" r:id="rId41"/>
    <p:sldId id="281" r:id="rId42"/>
    <p:sldId id="346" r:id="rId43"/>
    <p:sldId id="277" r:id="rId44"/>
    <p:sldId id="1235" r:id="rId45"/>
    <p:sldId id="327" r:id="rId46"/>
    <p:sldId id="1264" r:id="rId47"/>
    <p:sldId id="269" r:id="rId48"/>
    <p:sldId id="262" r:id="rId49"/>
    <p:sldId id="270" r:id="rId50"/>
    <p:sldId id="1186" r:id="rId51"/>
    <p:sldId id="1238" r:id="rId52"/>
    <p:sldId id="266" r:id="rId53"/>
    <p:sldId id="1187" r:id="rId54"/>
    <p:sldId id="283" r:id="rId55"/>
    <p:sldId id="1079" r:id="rId56"/>
    <p:sldId id="1080" r:id="rId57"/>
    <p:sldId id="1081" r:id="rId58"/>
    <p:sldId id="1082" r:id="rId59"/>
    <p:sldId id="1083" r:id="rId60"/>
    <p:sldId id="1247" r:id="rId61"/>
    <p:sldId id="1085" r:id="rId62"/>
    <p:sldId id="274" r:id="rId63"/>
    <p:sldId id="276" r:id="rId64"/>
    <p:sldId id="1087" r:id="rId65"/>
    <p:sldId id="1086" r:id="rId66"/>
    <p:sldId id="1224" r:id="rId67"/>
    <p:sldId id="279" r:id="rId68"/>
    <p:sldId id="280" r:id="rId69"/>
    <p:sldId id="1088" r:id="rId70"/>
    <p:sldId id="1089" r:id="rId71"/>
    <p:sldId id="1090" r:id="rId72"/>
    <p:sldId id="1092" r:id="rId73"/>
    <p:sldId id="1093" r:id="rId74"/>
    <p:sldId id="1094" r:id="rId75"/>
    <p:sldId id="1095" r:id="rId76"/>
    <p:sldId id="1223" r:id="rId77"/>
    <p:sldId id="1297" r:id="rId78"/>
    <p:sldId id="1185" r:id="rId79"/>
    <p:sldId id="1188" r:id="rId80"/>
    <p:sldId id="1100" r:id="rId81"/>
    <p:sldId id="298" r:id="rId82"/>
    <p:sldId id="1133" r:id="rId83"/>
    <p:sldId id="1179" r:id="rId84"/>
    <p:sldId id="1189" r:id="rId85"/>
    <p:sldId id="1128" r:id="rId86"/>
    <p:sldId id="1113" r:id="rId87"/>
    <p:sldId id="325" r:id="rId88"/>
    <p:sldId id="1134" r:id="rId89"/>
    <p:sldId id="435" r:id="rId90"/>
    <p:sldId id="454" r:id="rId91"/>
    <p:sldId id="1226" r:id="rId92"/>
    <p:sldId id="931" r:id="rId93"/>
    <p:sldId id="939" r:id="rId94"/>
    <p:sldId id="943" r:id="rId95"/>
    <p:sldId id="1221" r:id="rId96"/>
    <p:sldId id="1150" r:id="rId97"/>
    <p:sldId id="1190" r:id="rId98"/>
    <p:sldId id="1227" r:id="rId99"/>
    <p:sldId id="1245" r:id="rId100"/>
    <p:sldId id="1251" r:id="rId101"/>
    <p:sldId id="1254" r:id="rId102"/>
    <p:sldId id="1290" r:id="rId103"/>
    <p:sldId id="1260" r:id="rId104"/>
    <p:sldId id="1193" r:id="rId105"/>
    <p:sldId id="1191" r:id="rId106"/>
    <p:sldId id="289" r:id="rId107"/>
    <p:sldId id="288" r:id="rId108"/>
    <p:sldId id="1157" r:id="rId109"/>
    <p:sldId id="1151" r:id="rId110"/>
  </p:sldIdLst>
  <p:sldSz cx="12192000" cy="6858000"/>
  <p:notesSz cx="7315200" cy="9601200"/>
  <p:embeddedFontLst>
    <p:embeddedFont>
      <p:font typeface="Arial Black" panose="020B0A04020102020204" pitchFamily="34" charset="0"/>
      <p:bold r:id="rId112"/>
    </p:embeddedFont>
    <p:embeddedFont>
      <p:font typeface="Franklin Gothic Book" panose="020B0503020102020204" pitchFamily="34" charset="0"/>
      <p:regular r:id="rId113"/>
      <p:italic r:id="rId114"/>
    </p:embeddedFont>
    <p:embeddedFont>
      <p:font typeface="Franklin Gothic Medium" panose="020B0603020102020204" pitchFamily="34" charset="0"/>
      <p:regular r:id="rId115"/>
      <p:italic r:id="rId116"/>
    </p:embeddedFont>
    <p:embeddedFont>
      <p:font typeface="Gadugi" panose="020B0502040204020203" pitchFamily="34" charset="0"/>
      <p:regular r:id="rId117"/>
      <p:bold r:id="rId118"/>
    </p:embeddedFont>
    <p:embeddedFont>
      <p:font typeface="Helvetica" panose="020B0604020202020204" pitchFamily="34" charset="0"/>
      <p:regular r:id="rId119"/>
      <p:bold r:id="rId120"/>
      <p:italic r:id="rId121"/>
      <p:boldItalic r:id="rId122"/>
    </p:embeddedFont>
    <p:embeddedFont>
      <p:font typeface="Libre Franklin" pitchFamily="2" charset="0"/>
      <p:regular r:id="rId123"/>
      <p:bold r:id="rId124"/>
      <p:italic r:id="rId125"/>
      <p:boldItalic r:id="rId126"/>
    </p:embeddedFont>
    <p:embeddedFont>
      <p:font typeface="Libre Franklin Medium" pitchFamily="2" charset="0"/>
      <p:regular r:id="rId127"/>
      <p:italic r:id="rId128"/>
    </p:embeddedFont>
    <p:embeddedFont>
      <p:font typeface="Quattrocento Sans" panose="020B0502050000020003" pitchFamily="34" charset="0"/>
      <p:regular r:id="rId129"/>
      <p:bold r:id="rId130"/>
      <p:italic r:id="rId131"/>
      <p:boldItalic r:id="rId132"/>
    </p:embeddedFont>
    <p:embeddedFont>
      <p:font typeface="Raleway" pitchFamily="2" charset="0"/>
      <p:regular r:id="rId133"/>
      <p:bold r:id="rId134"/>
      <p:italic r:id="rId135"/>
      <p:boldItalic r:id="rId136"/>
    </p:embeddedFont>
    <p:embeddedFont>
      <p:font typeface="Roboto" panose="02000000000000000000" pitchFamily="2" charset="0"/>
      <p:regular r:id="rId137"/>
      <p:bold r:id="rId138"/>
      <p:italic r:id="rId139"/>
      <p:boldItalic r:id="rId140"/>
    </p:embeddedFont>
    <p:embeddedFont>
      <p:font typeface="Segoe UI" panose="020B0502040204020203" pitchFamily="34" charset="0"/>
      <p:regular r:id="rId141"/>
      <p:bold r:id="rId142"/>
      <p:italic r:id="rId143"/>
      <p:boldItalic r:id="rId144"/>
    </p:embeddedFont>
    <p:embeddedFont>
      <p:font typeface="Verdana" panose="020B0604030504040204" pitchFamily="34" charset="0"/>
      <p:regular r:id="rId145"/>
      <p:bold r:id="rId146"/>
      <p:italic r:id="rId147"/>
      <p:boldItalic r:id="rId1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ries Introduction" id="{ABB25B8F-2DAC-4188-9A2D-ABC3C17936E7}">
          <p14:sldIdLst/>
        </p14:section>
        <p14:section name="Intro to RRH" id="{3AB3AF93-47FA-42BF-8803-9687228B23BD}">
          <p14:sldIdLst>
            <p14:sldId id="1266"/>
            <p14:sldId id="1267"/>
            <p14:sldId id="1269"/>
            <p14:sldId id="1270"/>
            <p14:sldId id="1271"/>
            <p14:sldId id="1272"/>
            <p14:sldId id="1273"/>
            <p14:sldId id="1274"/>
            <p14:sldId id="1275"/>
            <p14:sldId id="1276"/>
            <p14:sldId id="263"/>
            <p14:sldId id="264"/>
            <p14:sldId id="1293"/>
            <p14:sldId id="265"/>
            <p14:sldId id="1294"/>
            <p14:sldId id="259"/>
            <p14:sldId id="1296"/>
            <p14:sldId id="1295"/>
            <p14:sldId id="1292"/>
            <p14:sldId id="1096"/>
            <p14:sldId id="912"/>
            <p14:sldId id="1156"/>
            <p14:sldId id="342"/>
            <p14:sldId id="273"/>
            <p14:sldId id="1023"/>
            <p14:sldId id="1024"/>
            <p14:sldId id="1233"/>
            <p14:sldId id="1025"/>
            <p14:sldId id="1028"/>
            <p14:sldId id="1279"/>
            <p14:sldId id="1042"/>
            <p14:sldId id="348"/>
            <p14:sldId id="349"/>
            <p14:sldId id="1032"/>
            <p14:sldId id="281"/>
            <p14:sldId id="346"/>
            <p14:sldId id="277"/>
            <p14:sldId id="1235"/>
            <p14:sldId id="327"/>
          </p14:sldIdLst>
        </p14:section>
        <p14:section name="HFCM Day 1" id="{847E01BD-5769-4BF3-A73D-D3C4AD762A2E}">
          <p14:sldIdLst>
            <p14:sldId id="1264"/>
            <p14:sldId id="269"/>
            <p14:sldId id="262"/>
            <p14:sldId id="270"/>
            <p14:sldId id="1186"/>
            <p14:sldId id="1238"/>
            <p14:sldId id="266"/>
            <p14:sldId id="1187"/>
            <p14:sldId id="283"/>
            <p14:sldId id="1079"/>
            <p14:sldId id="1080"/>
            <p14:sldId id="1081"/>
            <p14:sldId id="1082"/>
            <p14:sldId id="1083"/>
            <p14:sldId id="1247"/>
            <p14:sldId id="1085"/>
            <p14:sldId id="274"/>
            <p14:sldId id="276"/>
            <p14:sldId id="1087"/>
            <p14:sldId id="1086"/>
            <p14:sldId id="1224"/>
            <p14:sldId id="279"/>
            <p14:sldId id="280"/>
            <p14:sldId id="1088"/>
            <p14:sldId id="1089"/>
            <p14:sldId id="1090"/>
            <p14:sldId id="1092"/>
            <p14:sldId id="1093"/>
            <p14:sldId id="1094"/>
            <p14:sldId id="1095"/>
            <p14:sldId id="1223"/>
          </p14:sldIdLst>
        </p14:section>
        <p14:section name="HFCM Day 2" id="{BCAABC19-9ABB-488C-B0C5-DE9C9811B898}">
          <p14:sldIdLst>
            <p14:sldId id="1297"/>
            <p14:sldId id="1185"/>
            <p14:sldId id="1188"/>
            <p14:sldId id="1100"/>
            <p14:sldId id="298"/>
            <p14:sldId id="1133"/>
            <p14:sldId id="1179"/>
            <p14:sldId id="1189"/>
            <p14:sldId id="1128"/>
            <p14:sldId id="1113"/>
            <p14:sldId id="325"/>
            <p14:sldId id="1134"/>
            <p14:sldId id="435"/>
            <p14:sldId id="454"/>
            <p14:sldId id="1226"/>
            <p14:sldId id="931"/>
            <p14:sldId id="939"/>
            <p14:sldId id="943"/>
            <p14:sldId id="1221"/>
            <p14:sldId id="1150"/>
            <p14:sldId id="1190"/>
            <p14:sldId id="1227"/>
            <p14:sldId id="1245"/>
            <p14:sldId id="1251"/>
            <p14:sldId id="1254"/>
            <p14:sldId id="1290"/>
            <p14:sldId id="1260"/>
            <p14:sldId id="1193"/>
            <p14:sldId id="1191"/>
            <p14:sldId id="289"/>
            <p14:sldId id="288"/>
            <p14:sldId id="1157"/>
            <p14:sldId id="1151"/>
          </p14:sldIdLst>
        </p14:section>
      </p14:sectionLst>
    </p:ex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0" roundtripDataSignature="AMtx7mgKF/tYHb8E/9F3Zm1+JV2OrO5LS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FF9706-DD71-77E7-FF35-4A120AAC5E87}" name="Schreiber, Adam" initials="SA" userId="S::schreiberadam@dss.nyc.gov::9c5a0260-eaf8-41c2-8951-5bda8951931a" providerId="AD"/>
  <p188:author id="{2733923C-FC62-25C8-296C-BC285DC42C19}" name="Tom Albanese" initials="TA" userId="6645a0000e07ee94" providerId="Windows Live"/>
  <p188:author id="{95582667-6102-27E7-ED8E-01A166EB4B6B}" name="Guest User" initials="GU" userId="Guest User" providerId="Windows Live"/>
  <p188:author id="{BE227CD6-F4CF-650B-24CC-7D1886F9769C}" name="Kenton, Martha" initials="KM" userId="S::kentonm@dss.nyc.gov::0c218bfe-6d25-4405-898d-e8fa3d84631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Tom Albanese" initials="" lastIdx="1" clrIdx="0"/>
  <p:cmAuthor id="1" name="Erica Snyder" initials="" lastIdx="2" clrIdx="1"/>
  <p:cmAuthor id="2" name="Ashley Kerr" initials="" lastIdx="2" clrIdx="2"/>
  <p:cmAuthor id="3" name="Maria Antelo-Ovando" initials="" lastIdx="1" clrIdx="3"/>
  <p:cmAuthor id="4" name="Tom Albanese" initials="TA" lastIdx="1" clrIdx="4">
    <p:extLst>
      <p:ext uri="{19B8F6BF-5375-455C-9EA6-DF929625EA0E}">
        <p15:presenceInfo xmlns:p15="http://schemas.microsoft.com/office/powerpoint/2012/main" userId="6645a0000e07ee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6C5C0F-4354-4D60-A1EE-4B6501ADE460}" v="992" dt="2024-03-22T20:56:51.619"/>
  </p1510:revLst>
</p1510:revInfo>
</file>

<file path=ppt/tableStyles.xml><?xml version="1.0" encoding="utf-8"?>
<a:tblStyleLst xmlns:a="http://schemas.openxmlformats.org/drawingml/2006/main" def="{DE71DAB0-D5BC-4F30-B743-D1EEDDCF1698}">
  <a:tblStyle styleId="{DE71DAB0-D5BC-4F30-B743-D1EEDDCF169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257" autoAdjust="0"/>
  </p:normalViewPr>
  <p:slideViewPr>
    <p:cSldViewPr snapToGrid="0">
      <p:cViewPr varScale="1">
        <p:scale>
          <a:sx n="94" d="100"/>
          <a:sy n="94" d="100"/>
        </p:scale>
        <p:origin x="330" y="84"/>
      </p:cViewPr>
      <p:guideLst/>
    </p:cSldViewPr>
  </p:slideViewPr>
  <p:notesTextViewPr>
    <p:cViewPr>
      <p:scale>
        <a:sx n="1" d="1"/>
        <a:sy n="1" d="1"/>
      </p:scale>
      <p:origin x="0" y="0"/>
    </p:cViewPr>
  </p:notesTextViewPr>
  <p:sorterViewPr>
    <p:cViewPr>
      <p:scale>
        <a:sx n="130" d="100"/>
        <a:sy n="130" d="100"/>
      </p:scale>
      <p:origin x="0" y="-1450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6.fntdata"/><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font" Target="fonts/font27.fntdata"/><Relationship Id="rId170" Type="http://customschemas.google.com/relationships/presentationmetadata" Target="metadata"/><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font" Target="fonts/font17.fntdata"/><Relationship Id="rId5" Type="http://schemas.openxmlformats.org/officeDocument/2006/relationships/slideMaster" Target="slideMasters/slideMaster2.xml"/><Relationship Id="rId95" Type="http://schemas.openxmlformats.org/officeDocument/2006/relationships/slide" Target="slides/slide88.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font" Target="fonts/font7.fntdata"/><Relationship Id="rId139" Type="http://schemas.openxmlformats.org/officeDocument/2006/relationships/font" Target="fonts/font28.fntdata"/><Relationship Id="rId80" Type="http://schemas.openxmlformats.org/officeDocument/2006/relationships/slide" Target="slides/slide73.xml"/><Relationship Id="rId85" Type="http://schemas.openxmlformats.org/officeDocument/2006/relationships/slide" Target="slides/slide78.xml"/><Relationship Id="rId171" Type="http://schemas.openxmlformats.org/officeDocument/2006/relationships/commentAuthors" Target="commentAuthors.xml"/><Relationship Id="rId176" Type="http://schemas.microsoft.com/office/2016/11/relationships/changesInfo" Target="changesInfos/changesInfo1.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font" Target="fonts/font13.fntdata"/><Relationship Id="rId129" Type="http://schemas.openxmlformats.org/officeDocument/2006/relationships/font" Target="fonts/font18.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font" Target="fonts/font29.fntdata"/><Relationship Id="rId145" Type="http://schemas.openxmlformats.org/officeDocument/2006/relationships/font" Target="fonts/font34.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font" Target="fonts/font19.fntdata"/><Relationship Id="rId135" Type="http://schemas.openxmlformats.org/officeDocument/2006/relationships/font" Target="fonts/font24.fntdata"/><Relationship Id="rId177" Type="http://schemas.microsoft.com/office/2015/10/relationships/revisionInfo" Target="revisionInfo.xml"/><Relationship Id="rId172" Type="http://schemas.openxmlformats.org/officeDocument/2006/relationships/presProps" Target="pres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font" Target="fonts/font9.fntdata"/><Relationship Id="rId125" Type="http://schemas.openxmlformats.org/officeDocument/2006/relationships/font" Target="fonts/font14.fntdata"/><Relationship Id="rId141" Type="http://schemas.openxmlformats.org/officeDocument/2006/relationships/font" Target="fonts/font30.fntdata"/><Relationship Id="rId146" Type="http://schemas.openxmlformats.org/officeDocument/2006/relationships/font" Target="fonts/font35.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font" Target="fonts/font4.fntdata"/><Relationship Id="rId131" Type="http://schemas.openxmlformats.org/officeDocument/2006/relationships/font" Target="fonts/font20.fntdata"/><Relationship Id="rId136" Type="http://schemas.openxmlformats.org/officeDocument/2006/relationships/font" Target="fonts/font25.fntdata"/><Relationship Id="rId178" Type="http://schemas.microsoft.com/office/2018/10/relationships/authors" Target="authors.xml"/><Relationship Id="rId61" Type="http://schemas.openxmlformats.org/officeDocument/2006/relationships/slide" Target="slides/slide54.xml"/><Relationship Id="rId82" Type="http://schemas.openxmlformats.org/officeDocument/2006/relationships/slide" Target="slides/slide75.xml"/><Relationship Id="rId173"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font" Target="fonts/font15.fntdata"/><Relationship Id="rId147" Type="http://schemas.openxmlformats.org/officeDocument/2006/relationships/font" Target="fonts/font36.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font" Target="fonts/font10.fntdata"/><Relationship Id="rId142" Type="http://schemas.openxmlformats.org/officeDocument/2006/relationships/font" Target="fonts/font31.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font" Target="fonts/font5.fntdata"/><Relationship Id="rId137" Type="http://schemas.openxmlformats.org/officeDocument/2006/relationships/font" Target="fonts/font26.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notesMaster" Target="notesMasters/notesMaster1.xml"/><Relationship Id="rId132" Type="http://schemas.openxmlformats.org/officeDocument/2006/relationships/font" Target="fonts/font21.fntdata"/><Relationship Id="rId174" Type="http://schemas.openxmlformats.org/officeDocument/2006/relationships/theme" Target="theme/theme1.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font" Target="fonts/font16.fntdata"/><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font" Target="fonts/font11.fntdata"/><Relationship Id="rId143" Type="http://schemas.openxmlformats.org/officeDocument/2006/relationships/font" Target="fonts/font32.fntdata"/><Relationship Id="rId148" Type="http://schemas.openxmlformats.org/officeDocument/2006/relationships/font" Target="fonts/font37.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font" Target="fonts/font1.fntdata"/><Relationship Id="rId133" Type="http://schemas.openxmlformats.org/officeDocument/2006/relationships/font" Target="fonts/font22.fntdata"/><Relationship Id="rId175" Type="http://schemas.openxmlformats.org/officeDocument/2006/relationships/tableStyles" Target="tableStyles.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font" Target="fonts/font12.fntdata"/><Relationship Id="rId144" Type="http://schemas.openxmlformats.org/officeDocument/2006/relationships/font" Target="fonts/font33.fntdata"/><Relationship Id="rId90" Type="http://schemas.openxmlformats.org/officeDocument/2006/relationships/slide" Target="slides/slide83.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font" Target="fonts/font2.fntdata"/><Relationship Id="rId134" Type="http://schemas.openxmlformats.org/officeDocument/2006/relationships/font" Target="fonts/font2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Albanese" userId="6645a0000e07ee94" providerId="LiveId" clId="{E66C5C0F-4354-4D60-A1EE-4B6501ADE460}"/>
    <pc:docChg chg="undo redo custSel addSld delSld modSld sldOrd delMainMaster modSection">
      <pc:chgData name="Tom Albanese" userId="6645a0000e07ee94" providerId="LiveId" clId="{E66C5C0F-4354-4D60-A1EE-4B6501ADE460}" dt="2024-03-26T12:01:05.109" v="4070" actId="20578"/>
      <pc:docMkLst>
        <pc:docMk/>
      </pc:docMkLst>
      <pc:sldChg chg="del">
        <pc:chgData name="Tom Albanese" userId="6645a0000e07ee94" providerId="LiveId" clId="{E66C5C0F-4354-4D60-A1EE-4B6501ADE460}" dt="2024-03-22T21:01:49.421" v="3968" actId="2696"/>
        <pc:sldMkLst>
          <pc:docMk/>
          <pc:sldMk cId="2841812697" sldId="257"/>
        </pc:sldMkLst>
      </pc:sldChg>
      <pc:sldChg chg="del">
        <pc:chgData name="Tom Albanese" userId="6645a0000e07ee94" providerId="LiveId" clId="{E66C5C0F-4354-4D60-A1EE-4B6501ADE460}" dt="2024-03-22T21:01:49.421" v="3968" actId="2696"/>
        <pc:sldMkLst>
          <pc:docMk/>
          <pc:sldMk cId="1095840195" sldId="258"/>
        </pc:sldMkLst>
      </pc:sldChg>
      <pc:sldChg chg="modSp add mod modNotesTx">
        <pc:chgData name="Tom Albanese" userId="6645a0000e07ee94" providerId="LiveId" clId="{E66C5C0F-4354-4D60-A1EE-4B6501ADE460}" dt="2024-03-22T19:56:31.750" v="2026" actId="20577"/>
        <pc:sldMkLst>
          <pc:docMk/>
          <pc:sldMk cId="0" sldId="259"/>
        </pc:sldMkLst>
        <pc:spChg chg="mod">
          <ac:chgData name="Tom Albanese" userId="6645a0000e07ee94" providerId="LiveId" clId="{E66C5C0F-4354-4D60-A1EE-4B6501ADE460}" dt="2024-03-22T19:29:04.081" v="751" actId="404"/>
          <ac:spMkLst>
            <pc:docMk/>
            <pc:sldMk cId="0" sldId="259"/>
            <ac:spMk id="127" creationId="{00000000-0000-0000-0000-000000000000}"/>
          </ac:spMkLst>
        </pc:spChg>
        <pc:spChg chg="mod">
          <ac:chgData name="Tom Albanese" userId="6645a0000e07ee94" providerId="LiveId" clId="{E66C5C0F-4354-4D60-A1EE-4B6501ADE460}" dt="2024-03-22T19:29:00.267" v="750" actId="404"/>
          <ac:spMkLst>
            <pc:docMk/>
            <pc:sldMk cId="0" sldId="259"/>
            <ac:spMk id="128" creationId="{00000000-0000-0000-0000-000000000000}"/>
          </ac:spMkLst>
        </pc:spChg>
        <pc:spChg chg="mod">
          <ac:chgData name="Tom Albanese" userId="6645a0000e07ee94" providerId="LiveId" clId="{E66C5C0F-4354-4D60-A1EE-4B6501ADE460}" dt="2024-03-22T19:28:56.295" v="749" actId="404"/>
          <ac:spMkLst>
            <pc:docMk/>
            <pc:sldMk cId="0" sldId="259"/>
            <ac:spMk id="129" creationId="{00000000-0000-0000-0000-000000000000}"/>
          </ac:spMkLst>
        </pc:spChg>
      </pc:sldChg>
      <pc:sldChg chg="modSp add mod modNotesTx">
        <pc:chgData name="Tom Albanese" userId="6645a0000e07ee94" providerId="LiveId" clId="{E66C5C0F-4354-4D60-A1EE-4B6501ADE460}" dt="2024-03-22T20:16:24.256" v="2551" actId="20577"/>
        <pc:sldMkLst>
          <pc:docMk/>
          <pc:sldMk cId="2780387140" sldId="263"/>
        </pc:sldMkLst>
        <pc:spChg chg="mod">
          <ac:chgData name="Tom Albanese" userId="6645a0000e07ee94" providerId="LiveId" clId="{E66C5C0F-4354-4D60-A1EE-4B6501ADE460}" dt="2024-03-22T20:14:19.472" v="2523" actId="403"/>
          <ac:spMkLst>
            <pc:docMk/>
            <pc:sldMk cId="2780387140" sldId="263"/>
            <ac:spMk id="180" creationId="{00000000-0000-0000-0000-000000000000}"/>
          </ac:spMkLst>
        </pc:spChg>
        <pc:spChg chg="mod">
          <ac:chgData name="Tom Albanese" userId="6645a0000e07ee94" providerId="LiveId" clId="{E66C5C0F-4354-4D60-A1EE-4B6501ADE460}" dt="2024-03-22T20:16:24.256" v="2551" actId="20577"/>
          <ac:spMkLst>
            <pc:docMk/>
            <pc:sldMk cId="2780387140" sldId="263"/>
            <ac:spMk id="181" creationId="{00000000-0000-0000-0000-000000000000}"/>
          </ac:spMkLst>
        </pc:spChg>
      </pc:sldChg>
      <pc:sldChg chg="modSp add mod modNotesTx">
        <pc:chgData name="Tom Albanese" userId="6645a0000e07ee94" providerId="LiveId" clId="{E66C5C0F-4354-4D60-A1EE-4B6501ADE460}" dt="2024-03-22T20:14:41.207" v="2529" actId="403"/>
        <pc:sldMkLst>
          <pc:docMk/>
          <pc:sldMk cId="2172089794" sldId="264"/>
        </pc:sldMkLst>
        <pc:spChg chg="mod">
          <ac:chgData name="Tom Albanese" userId="6645a0000e07ee94" providerId="LiveId" clId="{E66C5C0F-4354-4D60-A1EE-4B6501ADE460}" dt="2024-03-22T20:14:41.207" v="2529" actId="403"/>
          <ac:spMkLst>
            <pc:docMk/>
            <pc:sldMk cId="2172089794" sldId="264"/>
            <ac:spMk id="186" creationId="{00000000-0000-0000-0000-000000000000}"/>
          </ac:spMkLst>
        </pc:spChg>
      </pc:sldChg>
      <pc:sldChg chg="add del">
        <pc:chgData name="Tom Albanese" userId="6645a0000e07ee94" providerId="LiveId" clId="{E66C5C0F-4354-4D60-A1EE-4B6501ADE460}" dt="2024-03-22T20:13:02.421" v="2500" actId="2696"/>
        <pc:sldMkLst>
          <pc:docMk/>
          <pc:sldMk cId="2969741648" sldId="265"/>
        </pc:sldMkLst>
        <pc:spChg chg="mod">
          <ac:chgData name="Tom Albanese" userId="6645a0000e07ee94" providerId="LiveId" clId="{E66C5C0F-4354-4D60-A1EE-4B6501ADE460}" dt="2024-03-22T20:15:08.298" v="2536" actId="113"/>
          <ac:spMkLst>
            <pc:docMk/>
            <pc:sldMk cId="2969741648" sldId="265"/>
            <ac:spMk id="192" creationId="{00000000-0000-0000-0000-000000000000}"/>
          </ac:spMkLst>
        </pc:spChg>
        <pc:spChg chg="mod">
          <ac:chgData name="Tom Albanese" userId="6645a0000e07ee94" providerId="LiveId" clId="{E66C5C0F-4354-4D60-A1EE-4B6501ADE460}" dt="2024-03-22T20:15:30.522" v="2543" actId="403"/>
          <ac:spMkLst>
            <pc:docMk/>
            <pc:sldMk cId="2969741648" sldId="265"/>
            <ac:spMk id="193" creationId="{00000000-0000-0000-0000-000000000000}"/>
          </ac:spMkLst>
        </pc:spChg>
      </pc:sldChg>
      <pc:sldChg chg="addSp modSp mod setBg">
        <pc:chgData name="Tom Albanese" userId="6645a0000e07ee94" providerId="LiveId" clId="{E66C5C0F-4354-4D60-A1EE-4B6501ADE460}" dt="2024-03-22T20:39:01.956" v="3089" actId="403"/>
        <pc:sldMkLst>
          <pc:docMk/>
          <pc:sldMk cId="0" sldId="270"/>
        </pc:sldMkLst>
        <pc:spChg chg="mod">
          <ac:chgData name="Tom Albanese" userId="6645a0000e07ee94" providerId="LiveId" clId="{E66C5C0F-4354-4D60-A1EE-4B6501ADE460}" dt="2024-03-22T20:39:01.956" v="3089" actId="403"/>
          <ac:spMkLst>
            <pc:docMk/>
            <pc:sldMk cId="0" sldId="270"/>
            <ac:spMk id="191" creationId="{00000000-0000-0000-0000-000000000000}"/>
          </ac:spMkLst>
        </pc:spChg>
        <pc:spChg chg="mod">
          <ac:chgData name="Tom Albanese" userId="6645a0000e07ee94" providerId="LiveId" clId="{E66C5C0F-4354-4D60-A1EE-4B6501ADE460}" dt="2024-03-22T20:38:09.973" v="3064" actId="26606"/>
          <ac:spMkLst>
            <pc:docMk/>
            <pc:sldMk cId="0" sldId="270"/>
            <ac:spMk id="192" creationId="{00000000-0000-0000-0000-000000000000}"/>
          </ac:spMkLst>
        </pc:spChg>
        <pc:spChg chg="add">
          <ac:chgData name="Tom Albanese" userId="6645a0000e07ee94" providerId="LiveId" clId="{E66C5C0F-4354-4D60-A1EE-4B6501ADE460}" dt="2024-03-22T20:38:09.973" v="3064" actId="26606"/>
          <ac:spMkLst>
            <pc:docMk/>
            <pc:sldMk cId="0" sldId="270"/>
            <ac:spMk id="198" creationId="{5F637E18-EF26-4327-9077-7FFC67B98B96}"/>
          </ac:spMkLst>
        </pc:spChg>
        <pc:spChg chg="add">
          <ac:chgData name="Tom Albanese" userId="6645a0000e07ee94" providerId="LiveId" clId="{E66C5C0F-4354-4D60-A1EE-4B6501ADE460}" dt="2024-03-22T20:38:09.973" v="3064" actId="26606"/>
          <ac:spMkLst>
            <pc:docMk/>
            <pc:sldMk cId="0" sldId="270"/>
            <ac:spMk id="200" creationId="{3EED6667-6BE8-A2AB-422A-5A1D89727E35}"/>
          </ac:spMkLst>
        </pc:spChg>
        <pc:graphicFrameChg chg="mod modGraphic">
          <ac:chgData name="Tom Albanese" userId="6645a0000e07ee94" providerId="LiveId" clId="{E66C5C0F-4354-4D60-A1EE-4B6501ADE460}" dt="2024-03-22T20:38:09.973" v="3064" actId="26606"/>
          <ac:graphicFrameMkLst>
            <pc:docMk/>
            <pc:sldMk cId="0" sldId="270"/>
            <ac:graphicFrameMk id="193" creationId="{00000000-0000-0000-0000-000000000000}"/>
          </ac:graphicFrameMkLst>
        </pc:graphicFrameChg>
      </pc:sldChg>
      <pc:sldChg chg="modSp mod">
        <pc:chgData name="Tom Albanese" userId="6645a0000e07ee94" providerId="LiveId" clId="{E66C5C0F-4354-4D60-A1EE-4B6501ADE460}" dt="2024-03-22T20:45:24.054" v="3410" actId="403"/>
        <pc:sldMkLst>
          <pc:docMk/>
          <pc:sldMk cId="0" sldId="274"/>
        </pc:sldMkLst>
        <pc:spChg chg="mod">
          <ac:chgData name="Tom Albanese" userId="6645a0000e07ee94" providerId="LiveId" clId="{E66C5C0F-4354-4D60-A1EE-4B6501ADE460}" dt="2024-03-22T20:45:24.054" v="3410" actId="403"/>
          <ac:spMkLst>
            <pc:docMk/>
            <pc:sldMk cId="0" sldId="274"/>
            <ac:spMk id="311" creationId="{00000000-0000-0000-0000-000000000000}"/>
          </ac:spMkLst>
        </pc:spChg>
      </pc:sldChg>
      <pc:sldChg chg="ord">
        <pc:chgData name="Tom Albanese" userId="6645a0000e07ee94" providerId="LiveId" clId="{E66C5C0F-4354-4D60-A1EE-4B6501ADE460}" dt="2024-03-22T20:46:06.928" v="3416"/>
        <pc:sldMkLst>
          <pc:docMk/>
          <pc:sldMk cId="0" sldId="276"/>
        </pc:sldMkLst>
      </pc:sldChg>
      <pc:sldChg chg="del">
        <pc:chgData name="Tom Albanese" userId="6645a0000e07ee94" providerId="LiveId" clId="{E66C5C0F-4354-4D60-A1EE-4B6501ADE460}" dt="2024-03-22T20:34:41.642" v="3036" actId="2696"/>
        <pc:sldMkLst>
          <pc:docMk/>
          <pc:sldMk cId="3557960287" sldId="278"/>
        </pc:sldMkLst>
      </pc:sldChg>
      <pc:sldChg chg="modSp mod">
        <pc:chgData name="Tom Albanese" userId="6645a0000e07ee94" providerId="LiveId" clId="{E66C5C0F-4354-4D60-A1EE-4B6501ADE460}" dt="2024-03-22T20:47:56.940" v="3433" actId="20577"/>
        <pc:sldMkLst>
          <pc:docMk/>
          <pc:sldMk cId="0" sldId="280"/>
        </pc:sldMkLst>
        <pc:spChg chg="mod">
          <ac:chgData name="Tom Albanese" userId="6645a0000e07ee94" providerId="LiveId" clId="{E66C5C0F-4354-4D60-A1EE-4B6501ADE460}" dt="2024-03-22T20:47:56.940" v="3433" actId="20577"/>
          <ac:spMkLst>
            <pc:docMk/>
            <pc:sldMk cId="0" sldId="280"/>
            <ac:spMk id="391" creationId="{00000000-0000-0000-0000-000000000000}"/>
          </ac:spMkLst>
        </pc:spChg>
      </pc:sldChg>
      <pc:sldChg chg="modSp mod">
        <pc:chgData name="Tom Albanese" userId="6645a0000e07ee94" providerId="LiveId" clId="{E66C5C0F-4354-4D60-A1EE-4B6501ADE460}" dt="2024-03-22T20:41:12.926" v="3179" actId="6549"/>
        <pc:sldMkLst>
          <pc:docMk/>
          <pc:sldMk cId="0" sldId="283"/>
        </pc:sldMkLst>
        <pc:spChg chg="mod">
          <ac:chgData name="Tom Albanese" userId="6645a0000e07ee94" providerId="LiveId" clId="{E66C5C0F-4354-4D60-A1EE-4B6501ADE460}" dt="2024-03-22T20:41:12.926" v="3179" actId="6549"/>
          <ac:spMkLst>
            <pc:docMk/>
            <pc:sldMk cId="0" sldId="283"/>
            <ac:spMk id="304" creationId="{00000000-0000-0000-0000-000000000000}"/>
          </ac:spMkLst>
        </pc:spChg>
      </pc:sldChg>
      <pc:sldChg chg="add del">
        <pc:chgData name="Tom Albanese" userId="6645a0000e07ee94" providerId="LiveId" clId="{E66C5C0F-4354-4D60-A1EE-4B6501ADE460}" dt="2024-03-22T20:17:21.718" v="2554" actId="2696"/>
        <pc:sldMkLst>
          <pc:docMk/>
          <pc:sldMk cId="0" sldId="294"/>
        </pc:sldMkLst>
      </pc:sldChg>
      <pc:sldChg chg="modSp add del mod">
        <pc:chgData name="Tom Albanese" userId="6645a0000e07ee94" providerId="LiveId" clId="{E66C5C0F-4354-4D60-A1EE-4B6501ADE460}" dt="2024-03-22T20:17:26.359" v="2555" actId="2696"/>
        <pc:sldMkLst>
          <pc:docMk/>
          <pc:sldMk cId="0" sldId="295"/>
        </pc:sldMkLst>
        <pc:spChg chg="mod">
          <ac:chgData name="Tom Albanese" userId="6645a0000e07ee94" providerId="LiveId" clId="{E66C5C0F-4354-4D60-A1EE-4B6501ADE460}" dt="2024-03-22T20:11:57.031" v="2488" actId="404"/>
          <ac:spMkLst>
            <pc:docMk/>
            <pc:sldMk cId="0" sldId="295"/>
            <ac:spMk id="432" creationId="{00000000-0000-0000-0000-000000000000}"/>
          </ac:spMkLst>
        </pc:spChg>
      </pc:sldChg>
      <pc:sldChg chg="ord">
        <pc:chgData name="Tom Albanese" userId="6645a0000e07ee94" providerId="LiveId" clId="{E66C5C0F-4354-4D60-A1EE-4B6501ADE460}" dt="2024-03-22T20:52:54.387" v="3635"/>
        <pc:sldMkLst>
          <pc:docMk/>
          <pc:sldMk cId="2889876052" sldId="298"/>
        </pc:sldMkLst>
      </pc:sldChg>
      <pc:sldChg chg="addSp modSp mod">
        <pc:chgData name="Tom Albanese" userId="6645a0000e07ee94" providerId="LiveId" clId="{E66C5C0F-4354-4D60-A1EE-4B6501ADE460}" dt="2024-03-22T20:55:08.454" v="3706" actId="20577"/>
        <pc:sldMkLst>
          <pc:docMk/>
          <pc:sldMk cId="425313932" sldId="325"/>
        </pc:sldMkLst>
        <pc:spChg chg="mod">
          <ac:chgData name="Tom Albanese" userId="6645a0000e07ee94" providerId="LiveId" clId="{E66C5C0F-4354-4D60-A1EE-4B6501ADE460}" dt="2024-03-22T20:55:08.454" v="3706" actId="20577"/>
          <ac:spMkLst>
            <pc:docMk/>
            <pc:sldMk cId="425313932" sldId="325"/>
            <ac:spMk id="3" creationId="{F3170B48-1BB8-4721-8A79-3B25C6EC46BC}"/>
          </ac:spMkLst>
        </pc:spChg>
        <pc:spChg chg="mod">
          <ac:chgData name="Tom Albanese" userId="6645a0000e07ee94" providerId="LiveId" clId="{E66C5C0F-4354-4D60-A1EE-4B6501ADE460}" dt="2024-03-22T20:54:26.654" v="3653" actId="1076"/>
          <ac:spMkLst>
            <pc:docMk/>
            <pc:sldMk cId="425313932" sldId="325"/>
            <ac:spMk id="48131" creationId="{00000000-0000-0000-0000-000000000000}"/>
          </ac:spMkLst>
        </pc:spChg>
        <pc:spChg chg="mod">
          <ac:chgData name="Tom Albanese" userId="6645a0000e07ee94" providerId="LiveId" clId="{E66C5C0F-4354-4D60-A1EE-4B6501ADE460}" dt="2024-03-22T20:54:26.654" v="3653" actId="1076"/>
          <ac:spMkLst>
            <pc:docMk/>
            <pc:sldMk cId="425313932" sldId="325"/>
            <ac:spMk id="48132" creationId="{00000000-0000-0000-0000-000000000000}"/>
          </ac:spMkLst>
        </pc:spChg>
        <pc:spChg chg="mod">
          <ac:chgData name="Tom Albanese" userId="6645a0000e07ee94" providerId="LiveId" clId="{E66C5C0F-4354-4D60-A1EE-4B6501ADE460}" dt="2024-03-22T20:54:26.654" v="3653" actId="1076"/>
          <ac:spMkLst>
            <pc:docMk/>
            <pc:sldMk cId="425313932" sldId="325"/>
            <ac:spMk id="48133" creationId="{00000000-0000-0000-0000-000000000000}"/>
          </ac:spMkLst>
        </pc:spChg>
        <pc:spChg chg="mod">
          <ac:chgData name="Tom Albanese" userId="6645a0000e07ee94" providerId="LiveId" clId="{E66C5C0F-4354-4D60-A1EE-4B6501ADE460}" dt="2024-03-22T20:54:26.654" v="3653" actId="1076"/>
          <ac:spMkLst>
            <pc:docMk/>
            <pc:sldMk cId="425313932" sldId="325"/>
            <ac:spMk id="48134" creationId="{00000000-0000-0000-0000-000000000000}"/>
          </ac:spMkLst>
        </pc:spChg>
        <pc:spChg chg="mod">
          <ac:chgData name="Tom Albanese" userId="6645a0000e07ee94" providerId="LiveId" clId="{E66C5C0F-4354-4D60-A1EE-4B6501ADE460}" dt="2024-03-22T20:54:26.654" v="3653" actId="1076"/>
          <ac:spMkLst>
            <pc:docMk/>
            <pc:sldMk cId="425313932" sldId="325"/>
            <ac:spMk id="48135" creationId="{00000000-0000-0000-0000-000000000000}"/>
          </ac:spMkLst>
        </pc:spChg>
        <pc:spChg chg="mod">
          <ac:chgData name="Tom Albanese" userId="6645a0000e07ee94" providerId="LiveId" clId="{E66C5C0F-4354-4D60-A1EE-4B6501ADE460}" dt="2024-03-22T20:54:26.654" v="3653" actId="1076"/>
          <ac:spMkLst>
            <pc:docMk/>
            <pc:sldMk cId="425313932" sldId="325"/>
            <ac:spMk id="48136" creationId="{00000000-0000-0000-0000-000000000000}"/>
          </ac:spMkLst>
        </pc:spChg>
        <pc:spChg chg="mod">
          <ac:chgData name="Tom Albanese" userId="6645a0000e07ee94" providerId="LiveId" clId="{E66C5C0F-4354-4D60-A1EE-4B6501ADE460}" dt="2024-03-22T20:54:26.654" v="3653" actId="1076"/>
          <ac:spMkLst>
            <pc:docMk/>
            <pc:sldMk cId="425313932" sldId="325"/>
            <ac:spMk id="48137" creationId="{00000000-0000-0000-0000-000000000000}"/>
          </ac:spMkLst>
        </pc:spChg>
        <pc:spChg chg="mod">
          <ac:chgData name="Tom Albanese" userId="6645a0000e07ee94" providerId="LiveId" clId="{E66C5C0F-4354-4D60-A1EE-4B6501ADE460}" dt="2024-03-22T20:54:26.654" v="3653" actId="1076"/>
          <ac:spMkLst>
            <pc:docMk/>
            <pc:sldMk cId="425313932" sldId="325"/>
            <ac:spMk id="48138" creationId="{00000000-0000-0000-0000-000000000000}"/>
          </ac:spMkLst>
        </pc:spChg>
        <pc:spChg chg="mod">
          <ac:chgData name="Tom Albanese" userId="6645a0000e07ee94" providerId="LiveId" clId="{E66C5C0F-4354-4D60-A1EE-4B6501ADE460}" dt="2024-03-22T20:54:26.654" v="3653" actId="1076"/>
          <ac:spMkLst>
            <pc:docMk/>
            <pc:sldMk cId="425313932" sldId="325"/>
            <ac:spMk id="48139" creationId="{00000000-0000-0000-0000-000000000000}"/>
          </ac:spMkLst>
        </pc:spChg>
        <pc:spChg chg="mod">
          <ac:chgData name="Tom Albanese" userId="6645a0000e07ee94" providerId="LiveId" clId="{E66C5C0F-4354-4D60-A1EE-4B6501ADE460}" dt="2024-03-22T20:54:26.654" v="3653" actId="1076"/>
          <ac:spMkLst>
            <pc:docMk/>
            <pc:sldMk cId="425313932" sldId="325"/>
            <ac:spMk id="48140" creationId="{00000000-0000-0000-0000-000000000000}"/>
          </ac:spMkLst>
        </pc:spChg>
        <pc:spChg chg="mod">
          <ac:chgData name="Tom Albanese" userId="6645a0000e07ee94" providerId="LiveId" clId="{E66C5C0F-4354-4D60-A1EE-4B6501ADE460}" dt="2024-03-22T20:54:26.654" v="3653" actId="1076"/>
          <ac:spMkLst>
            <pc:docMk/>
            <pc:sldMk cId="425313932" sldId="325"/>
            <ac:spMk id="48141" creationId="{00000000-0000-0000-0000-000000000000}"/>
          </ac:spMkLst>
        </pc:spChg>
        <pc:spChg chg="mod">
          <ac:chgData name="Tom Albanese" userId="6645a0000e07ee94" providerId="LiveId" clId="{E66C5C0F-4354-4D60-A1EE-4B6501ADE460}" dt="2024-03-22T20:54:26.654" v="3653" actId="1076"/>
          <ac:spMkLst>
            <pc:docMk/>
            <pc:sldMk cId="425313932" sldId="325"/>
            <ac:spMk id="48142" creationId="{00000000-0000-0000-0000-000000000000}"/>
          </ac:spMkLst>
        </pc:spChg>
        <pc:spChg chg="mod">
          <ac:chgData name="Tom Albanese" userId="6645a0000e07ee94" providerId="LiveId" clId="{E66C5C0F-4354-4D60-A1EE-4B6501ADE460}" dt="2024-03-22T20:54:26.654" v="3653" actId="1076"/>
          <ac:spMkLst>
            <pc:docMk/>
            <pc:sldMk cId="425313932" sldId="325"/>
            <ac:spMk id="48143" creationId="{00000000-0000-0000-0000-000000000000}"/>
          </ac:spMkLst>
        </pc:spChg>
        <pc:spChg chg="mod">
          <ac:chgData name="Tom Albanese" userId="6645a0000e07ee94" providerId="LiveId" clId="{E66C5C0F-4354-4D60-A1EE-4B6501ADE460}" dt="2024-03-22T20:54:26.654" v="3653" actId="1076"/>
          <ac:spMkLst>
            <pc:docMk/>
            <pc:sldMk cId="425313932" sldId="325"/>
            <ac:spMk id="48144" creationId="{00000000-0000-0000-0000-000000000000}"/>
          </ac:spMkLst>
        </pc:spChg>
        <pc:spChg chg="mod">
          <ac:chgData name="Tom Albanese" userId="6645a0000e07ee94" providerId="LiveId" clId="{E66C5C0F-4354-4D60-A1EE-4B6501ADE460}" dt="2024-03-22T20:54:26.654" v="3653" actId="1076"/>
          <ac:spMkLst>
            <pc:docMk/>
            <pc:sldMk cId="425313932" sldId="325"/>
            <ac:spMk id="48145" creationId="{00000000-0000-0000-0000-000000000000}"/>
          </ac:spMkLst>
        </pc:spChg>
        <pc:spChg chg="mod">
          <ac:chgData name="Tom Albanese" userId="6645a0000e07ee94" providerId="LiveId" clId="{E66C5C0F-4354-4D60-A1EE-4B6501ADE460}" dt="2024-03-22T20:54:26.654" v="3653" actId="1076"/>
          <ac:spMkLst>
            <pc:docMk/>
            <pc:sldMk cId="425313932" sldId="325"/>
            <ac:spMk id="48146" creationId="{00000000-0000-0000-0000-000000000000}"/>
          </ac:spMkLst>
        </pc:spChg>
        <pc:spChg chg="mod">
          <ac:chgData name="Tom Albanese" userId="6645a0000e07ee94" providerId="LiveId" clId="{E66C5C0F-4354-4D60-A1EE-4B6501ADE460}" dt="2024-03-22T20:54:26.654" v="3653" actId="1076"/>
          <ac:spMkLst>
            <pc:docMk/>
            <pc:sldMk cId="425313932" sldId="325"/>
            <ac:spMk id="48147" creationId="{00000000-0000-0000-0000-000000000000}"/>
          </ac:spMkLst>
        </pc:spChg>
        <pc:spChg chg="mod">
          <ac:chgData name="Tom Albanese" userId="6645a0000e07ee94" providerId="LiveId" clId="{E66C5C0F-4354-4D60-A1EE-4B6501ADE460}" dt="2024-03-22T20:54:26.654" v="3653" actId="1076"/>
          <ac:spMkLst>
            <pc:docMk/>
            <pc:sldMk cId="425313932" sldId="325"/>
            <ac:spMk id="48148" creationId="{00000000-0000-0000-0000-000000000000}"/>
          </ac:spMkLst>
        </pc:spChg>
        <pc:spChg chg="mod">
          <ac:chgData name="Tom Albanese" userId="6645a0000e07ee94" providerId="LiveId" clId="{E66C5C0F-4354-4D60-A1EE-4B6501ADE460}" dt="2024-03-22T20:54:26.654" v="3653" actId="1076"/>
          <ac:spMkLst>
            <pc:docMk/>
            <pc:sldMk cId="425313932" sldId="325"/>
            <ac:spMk id="48149" creationId="{00000000-0000-0000-0000-000000000000}"/>
          </ac:spMkLst>
        </pc:spChg>
        <pc:spChg chg="mod">
          <ac:chgData name="Tom Albanese" userId="6645a0000e07ee94" providerId="LiveId" clId="{E66C5C0F-4354-4D60-A1EE-4B6501ADE460}" dt="2024-03-22T20:54:26.654" v="3653" actId="1076"/>
          <ac:spMkLst>
            <pc:docMk/>
            <pc:sldMk cId="425313932" sldId="325"/>
            <ac:spMk id="48150" creationId="{00000000-0000-0000-0000-000000000000}"/>
          </ac:spMkLst>
        </pc:spChg>
        <pc:spChg chg="mod">
          <ac:chgData name="Tom Albanese" userId="6645a0000e07ee94" providerId="LiveId" clId="{E66C5C0F-4354-4D60-A1EE-4B6501ADE460}" dt="2024-03-22T20:54:26.654" v="3653" actId="1076"/>
          <ac:spMkLst>
            <pc:docMk/>
            <pc:sldMk cId="425313932" sldId="325"/>
            <ac:spMk id="48151" creationId="{00000000-0000-0000-0000-000000000000}"/>
          </ac:spMkLst>
        </pc:spChg>
        <pc:spChg chg="mod">
          <ac:chgData name="Tom Albanese" userId="6645a0000e07ee94" providerId="LiveId" clId="{E66C5C0F-4354-4D60-A1EE-4B6501ADE460}" dt="2024-03-22T20:54:26.654" v="3653" actId="1076"/>
          <ac:spMkLst>
            <pc:docMk/>
            <pc:sldMk cId="425313932" sldId="325"/>
            <ac:spMk id="48152" creationId="{00000000-0000-0000-0000-000000000000}"/>
          </ac:spMkLst>
        </pc:spChg>
        <pc:spChg chg="mod">
          <ac:chgData name="Tom Albanese" userId="6645a0000e07ee94" providerId="LiveId" clId="{E66C5C0F-4354-4D60-A1EE-4B6501ADE460}" dt="2024-03-22T20:54:26.654" v="3653" actId="1076"/>
          <ac:spMkLst>
            <pc:docMk/>
            <pc:sldMk cId="425313932" sldId="325"/>
            <ac:spMk id="48155" creationId="{00000000-0000-0000-0000-000000000000}"/>
          </ac:spMkLst>
        </pc:spChg>
        <pc:spChg chg="mod">
          <ac:chgData name="Tom Albanese" userId="6645a0000e07ee94" providerId="LiveId" clId="{E66C5C0F-4354-4D60-A1EE-4B6501ADE460}" dt="2024-03-22T20:54:26.654" v="3653" actId="1076"/>
          <ac:spMkLst>
            <pc:docMk/>
            <pc:sldMk cId="425313932" sldId="325"/>
            <ac:spMk id="48158" creationId="{00000000-0000-0000-0000-000000000000}"/>
          </ac:spMkLst>
        </pc:spChg>
        <pc:spChg chg="mod">
          <ac:chgData name="Tom Albanese" userId="6645a0000e07ee94" providerId="LiveId" clId="{E66C5C0F-4354-4D60-A1EE-4B6501ADE460}" dt="2024-03-22T20:54:26.654" v="3653" actId="1076"/>
          <ac:spMkLst>
            <pc:docMk/>
            <pc:sldMk cId="425313932" sldId="325"/>
            <ac:spMk id="48159" creationId="{00000000-0000-0000-0000-000000000000}"/>
          </ac:spMkLst>
        </pc:spChg>
        <pc:spChg chg="mod">
          <ac:chgData name="Tom Albanese" userId="6645a0000e07ee94" providerId="LiveId" clId="{E66C5C0F-4354-4D60-A1EE-4B6501ADE460}" dt="2024-03-22T20:54:26.654" v="3653" actId="1076"/>
          <ac:spMkLst>
            <pc:docMk/>
            <pc:sldMk cId="425313932" sldId="325"/>
            <ac:spMk id="48160" creationId="{00000000-0000-0000-0000-000000000000}"/>
          </ac:spMkLst>
        </pc:spChg>
        <pc:spChg chg="mod">
          <ac:chgData name="Tom Albanese" userId="6645a0000e07ee94" providerId="LiveId" clId="{E66C5C0F-4354-4D60-A1EE-4B6501ADE460}" dt="2024-03-22T20:54:26.654" v="3653" actId="1076"/>
          <ac:spMkLst>
            <pc:docMk/>
            <pc:sldMk cId="425313932" sldId="325"/>
            <ac:spMk id="48161" creationId="{00000000-0000-0000-0000-000000000000}"/>
          </ac:spMkLst>
        </pc:spChg>
        <pc:spChg chg="mod">
          <ac:chgData name="Tom Albanese" userId="6645a0000e07ee94" providerId="LiveId" clId="{E66C5C0F-4354-4D60-A1EE-4B6501ADE460}" dt="2024-03-22T20:54:26.654" v="3653" actId="1076"/>
          <ac:spMkLst>
            <pc:docMk/>
            <pc:sldMk cId="425313932" sldId="325"/>
            <ac:spMk id="48162" creationId="{00000000-0000-0000-0000-000000000000}"/>
          </ac:spMkLst>
        </pc:spChg>
        <pc:spChg chg="mod">
          <ac:chgData name="Tom Albanese" userId="6645a0000e07ee94" providerId="LiveId" clId="{E66C5C0F-4354-4D60-A1EE-4B6501ADE460}" dt="2024-03-22T20:54:26.654" v="3653" actId="1076"/>
          <ac:spMkLst>
            <pc:docMk/>
            <pc:sldMk cId="425313932" sldId="325"/>
            <ac:spMk id="48163" creationId="{00000000-0000-0000-0000-000000000000}"/>
          </ac:spMkLst>
        </pc:spChg>
        <pc:spChg chg="mod">
          <ac:chgData name="Tom Albanese" userId="6645a0000e07ee94" providerId="LiveId" clId="{E66C5C0F-4354-4D60-A1EE-4B6501ADE460}" dt="2024-03-22T20:54:26.654" v="3653" actId="1076"/>
          <ac:spMkLst>
            <pc:docMk/>
            <pc:sldMk cId="425313932" sldId="325"/>
            <ac:spMk id="48164" creationId="{00000000-0000-0000-0000-000000000000}"/>
          </ac:spMkLst>
        </pc:spChg>
        <pc:spChg chg="mod">
          <ac:chgData name="Tom Albanese" userId="6645a0000e07ee94" providerId="LiveId" clId="{E66C5C0F-4354-4D60-A1EE-4B6501ADE460}" dt="2024-03-22T20:54:26.654" v="3653" actId="1076"/>
          <ac:spMkLst>
            <pc:docMk/>
            <pc:sldMk cId="425313932" sldId="325"/>
            <ac:spMk id="48165" creationId="{00000000-0000-0000-0000-000000000000}"/>
          </ac:spMkLst>
        </pc:spChg>
        <pc:spChg chg="mod">
          <ac:chgData name="Tom Albanese" userId="6645a0000e07ee94" providerId="LiveId" clId="{E66C5C0F-4354-4D60-A1EE-4B6501ADE460}" dt="2024-03-22T20:54:26.654" v="3653" actId="1076"/>
          <ac:spMkLst>
            <pc:docMk/>
            <pc:sldMk cId="425313932" sldId="325"/>
            <ac:spMk id="48166" creationId="{00000000-0000-0000-0000-000000000000}"/>
          </ac:spMkLst>
        </pc:spChg>
        <pc:spChg chg="mod">
          <ac:chgData name="Tom Albanese" userId="6645a0000e07ee94" providerId="LiveId" clId="{E66C5C0F-4354-4D60-A1EE-4B6501ADE460}" dt="2024-03-22T20:54:26.654" v="3653" actId="1076"/>
          <ac:spMkLst>
            <pc:docMk/>
            <pc:sldMk cId="425313932" sldId="325"/>
            <ac:spMk id="48167" creationId="{00000000-0000-0000-0000-000000000000}"/>
          </ac:spMkLst>
        </pc:spChg>
        <pc:spChg chg="mod">
          <ac:chgData name="Tom Albanese" userId="6645a0000e07ee94" providerId="LiveId" clId="{E66C5C0F-4354-4D60-A1EE-4B6501ADE460}" dt="2024-03-22T20:54:26.654" v="3653" actId="1076"/>
          <ac:spMkLst>
            <pc:docMk/>
            <pc:sldMk cId="425313932" sldId="325"/>
            <ac:spMk id="48168" creationId="{00000000-0000-0000-0000-000000000000}"/>
          </ac:spMkLst>
        </pc:spChg>
        <pc:grpChg chg="add mod">
          <ac:chgData name="Tom Albanese" userId="6645a0000e07ee94" providerId="LiveId" clId="{E66C5C0F-4354-4D60-A1EE-4B6501ADE460}" dt="2024-03-22T20:54:26.654" v="3653" actId="1076"/>
          <ac:grpSpMkLst>
            <pc:docMk/>
            <pc:sldMk cId="425313932" sldId="325"/>
            <ac:grpSpMk id="2" creationId="{E66C053F-252E-2D95-2524-E283183C6ADB}"/>
          </ac:grpSpMkLst>
        </pc:grpChg>
        <pc:grpChg chg="mod">
          <ac:chgData name="Tom Albanese" userId="6645a0000e07ee94" providerId="LiveId" clId="{E66C5C0F-4354-4D60-A1EE-4B6501ADE460}" dt="2024-03-22T20:54:26.654" v="3653" actId="1076"/>
          <ac:grpSpMkLst>
            <pc:docMk/>
            <pc:sldMk cId="425313932" sldId="325"/>
            <ac:grpSpMk id="59417" creationId="{00000000-0000-0000-0000-000000000000}"/>
          </ac:grpSpMkLst>
        </pc:grpChg>
        <pc:picChg chg="mod">
          <ac:chgData name="Tom Albanese" userId="6645a0000e07ee94" providerId="LiveId" clId="{E66C5C0F-4354-4D60-A1EE-4B6501ADE460}" dt="2024-03-22T20:54:26.654" v="3653" actId="1076"/>
          <ac:picMkLst>
            <pc:docMk/>
            <pc:sldMk cId="425313932" sldId="325"/>
            <ac:picMk id="42" creationId="{00000000-0000-0000-0000-000000000000}"/>
          </ac:picMkLst>
        </pc:picChg>
        <pc:picChg chg="mod">
          <ac:chgData name="Tom Albanese" userId="6645a0000e07ee94" providerId="LiveId" clId="{E66C5C0F-4354-4D60-A1EE-4B6501ADE460}" dt="2024-03-22T20:54:26.654" v="3653" actId="1076"/>
          <ac:picMkLst>
            <pc:docMk/>
            <pc:sldMk cId="425313932" sldId="325"/>
            <ac:picMk id="48153" creationId="{00000000-0000-0000-0000-000000000000}"/>
          </ac:picMkLst>
        </pc:picChg>
      </pc:sldChg>
      <pc:sldChg chg="modSp mod">
        <pc:chgData name="Tom Albanese" userId="6645a0000e07ee94" providerId="LiveId" clId="{E66C5C0F-4354-4D60-A1EE-4B6501ADE460}" dt="2024-03-22T20:36:30.673" v="3060" actId="20577"/>
        <pc:sldMkLst>
          <pc:docMk/>
          <pc:sldMk cId="2378323891" sldId="327"/>
        </pc:sldMkLst>
        <pc:spChg chg="mod">
          <ac:chgData name="Tom Albanese" userId="6645a0000e07ee94" providerId="LiveId" clId="{E66C5C0F-4354-4D60-A1EE-4B6501ADE460}" dt="2024-03-22T20:36:30.673" v="3060" actId="20577"/>
          <ac:spMkLst>
            <pc:docMk/>
            <pc:sldMk cId="2378323891" sldId="327"/>
            <ac:spMk id="8" creationId="{00000000-0000-0000-0000-000000000000}"/>
          </ac:spMkLst>
        </pc:spChg>
      </pc:sldChg>
      <pc:sldChg chg="delSp add mod delAnim">
        <pc:chgData name="Tom Albanese" userId="6645a0000e07ee94" providerId="LiveId" clId="{E66C5C0F-4354-4D60-A1EE-4B6501ADE460}" dt="2024-03-26T11:55:26.231" v="4055" actId="478"/>
        <pc:sldMkLst>
          <pc:docMk/>
          <pc:sldMk cId="99589449" sldId="342"/>
        </pc:sldMkLst>
        <pc:picChg chg="del">
          <ac:chgData name="Tom Albanese" userId="6645a0000e07ee94" providerId="LiveId" clId="{E66C5C0F-4354-4D60-A1EE-4B6501ADE460}" dt="2024-03-26T11:55:26.231" v="4055" actId="478"/>
          <ac:picMkLst>
            <pc:docMk/>
            <pc:sldMk cId="99589449" sldId="342"/>
            <ac:picMk id="4" creationId="{9E29E30B-6077-44C5-ABAF-3D6A97A58EDD}"/>
          </ac:picMkLst>
        </pc:picChg>
      </pc:sldChg>
      <pc:sldChg chg="modSp mod">
        <pc:chgData name="Tom Albanese" userId="6645a0000e07ee94" providerId="LiveId" clId="{E66C5C0F-4354-4D60-A1EE-4B6501ADE460}" dt="2024-03-22T20:59:57.647" v="3957" actId="20577"/>
        <pc:sldMkLst>
          <pc:docMk/>
          <pc:sldMk cId="2221811933" sldId="435"/>
        </pc:sldMkLst>
        <pc:spChg chg="mod">
          <ac:chgData name="Tom Albanese" userId="6645a0000e07ee94" providerId="LiveId" clId="{E66C5C0F-4354-4D60-A1EE-4B6501ADE460}" dt="2024-03-22T20:59:57.647" v="3957" actId="20577"/>
          <ac:spMkLst>
            <pc:docMk/>
            <pc:sldMk cId="2221811933" sldId="435"/>
            <ac:spMk id="2" creationId="{00000000-0000-0000-0000-000000000000}"/>
          </ac:spMkLst>
        </pc:spChg>
      </pc:sldChg>
      <pc:sldChg chg="add del">
        <pc:chgData name="Tom Albanese" userId="6645a0000e07ee94" providerId="LiveId" clId="{E66C5C0F-4354-4D60-A1EE-4B6501ADE460}" dt="2024-03-22T20:28:29.047" v="3020" actId="2696"/>
        <pc:sldMkLst>
          <pc:docMk/>
          <pc:sldMk cId="3071322826" sldId="448"/>
        </pc:sldMkLst>
      </pc:sldChg>
      <pc:sldChg chg="modSp mod">
        <pc:chgData name="Tom Albanese" userId="6645a0000e07ee94" providerId="LiveId" clId="{E66C5C0F-4354-4D60-A1EE-4B6501ADE460}" dt="2024-03-22T21:00:09.047" v="3959" actId="27636"/>
        <pc:sldMkLst>
          <pc:docMk/>
          <pc:sldMk cId="3209028050" sldId="454"/>
        </pc:sldMkLst>
        <pc:spChg chg="mod">
          <ac:chgData name="Tom Albanese" userId="6645a0000e07ee94" providerId="LiveId" clId="{E66C5C0F-4354-4D60-A1EE-4B6501ADE460}" dt="2024-03-22T21:00:09.047" v="3959" actId="27636"/>
          <ac:spMkLst>
            <pc:docMk/>
            <pc:sldMk cId="3209028050" sldId="454"/>
            <ac:spMk id="3" creationId="{00000000-0000-0000-0000-000000000000}"/>
          </ac:spMkLst>
        </pc:spChg>
      </pc:sldChg>
      <pc:sldChg chg="addSp delSp modSp add mod modClrScheme delAnim chgLayout">
        <pc:chgData name="Tom Albanese" userId="6645a0000e07ee94" providerId="LiveId" clId="{E66C5C0F-4354-4D60-A1EE-4B6501ADE460}" dt="2024-03-22T20:28:19.547" v="3019" actId="478"/>
        <pc:sldMkLst>
          <pc:docMk/>
          <pc:sldMk cId="696359621" sldId="912"/>
        </pc:sldMkLst>
        <pc:spChg chg="add del mod ord">
          <ac:chgData name="Tom Albanese" userId="6645a0000e07ee94" providerId="LiveId" clId="{E66C5C0F-4354-4D60-A1EE-4B6501ADE460}" dt="2024-03-22T20:28:19.547" v="3019" actId="478"/>
          <ac:spMkLst>
            <pc:docMk/>
            <pc:sldMk cId="696359621" sldId="912"/>
            <ac:spMk id="4" creationId="{C3604782-6DD7-EB45-D2EE-DFEFB6BD1FF4}"/>
          </ac:spMkLst>
        </pc:spChg>
        <pc:spChg chg="mod ord">
          <ac:chgData name="Tom Albanese" userId="6645a0000e07ee94" providerId="LiveId" clId="{E66C5C0F-4354-4D60-A1EE-4B6501ADE460}" dt="2024-03-22T20:28:16.054" v="3018" actId="27636"/>
          <ac:spMkLst>
            <pc:docMk/>
            <pc:sldMk cId="696359621" sldId="912"/>
            <ac:spMk id="428034" creationId="{00000000-0000-0000-0000-000000000000}"/>
          </ac:spMkLst>
        </pc:spChg>
        <pc:picChg chg="del">
          <ac:chgData name="Tom Albanese" userId="6645a0000e07ee94" providerId="LiveId" clId="{E66C5C0F-4354-4D60-A1EE-4B6501ADE460}" dt="2024-03-22T20:27:44.391" v="3016" actId="478"/>
          <ac:picMkLst>
            <pc:docMk/>
            <pc:sldMk cId="696359621" sldId="912"/>
            <ac:picMk id="3" creationId="{F326C265-6EFB-475D-9EA5-810F840A1217}"/>
          </ac:picMkLst>
        </pc:picChg>
      </pc:sldChg>
      <pc:sldChg chg="del">
        <pc:chgData name="Tom Albanese" userId="6645a0000e07ee94" providerId="LiveId" clId="{E66C5C0F-4354-4D60-A1EE-4B6501ADE460}" dt="2024-03-22T21:02:11.536" v="3970" actId="2696"/>
        <pc:sldMkLst>
          <pc:docMk/>
          <pc:sldMk cId="1377606778" sldId="941"/>
        </pc:sldMkLst>
      </pc:sldChg>
      <pc:sldChg chg="del">
        <pc:chgData name="Tom Albanese" userId="6645a0000e07ee94" providerId="LiveId" clId="{E66C5C0F-4354-4D60-A1EE-4B6501ADE460}" dt="2024-03-22T20:35:18.167" v="3038" actId="2696"/>
        <pc:sldMkLst>
          <pc:docMk/>
          <pc:sldMk cId="215862365" sldId="1003"/>
        </pc:sldMkLst>
      </pc:sldChg>
      <pc:sldChg chg="del">
        <pc:chgData name="Tom Albanese" userId="6645a0000e07ee94" providerId="LiveId" clId="{E66C5C0F-4354-4D60-A1EE-4B6501ADE460}" dt="2024-03-22T20:35:43.505" v="3039" actId="2696"/>
        <pc:sldMkLst>
          <pc:docMk/>
          <pc:sldMk cId="2215206523" sldId="1012"/>
        </pc:sldMkLst>
      </pc:sldChg>
      <pc:sldChg chg="del">
        <pc:chgData name="Tom Albanese" userId="6645a0000e07ee94" providerId="LiveId" clId="{E66C5C0F-4354-4D60-A1EE-4B6501ADE460}" dt="2024-03-22T20:34:52.648" v="3037" actId="2696"/>
        <pc:sldMkLst>
          <pc:docMk/>
          <pc:sldMk cId="3536275139" sldId="1036"/>
        </pc:sldMkLst>
      </pc:sldChg>
      <pc:sldChg chg="del">
        <pc:chgData name="Tom Albanese" userId="6645a0000e07ee94" providerId="LiveId" clId="{E66C5C0F-4354-4D60-A1EE-4B6501ADE460}" dt="2024-03-22T20:34:20.807" v="3035" actId="2696"/>
        <pc:sldMkLst>
          <pc:docMk/>
          <pc:sldMk cId="1727652859" sldId="1045"/>
        </pc:sldMkLst>
      </pc:sldChg>
      <pc:sldChg chg="del">
        <pc:chgData name="Tom Albanese" userId="6645a0000e07ee94" providerId="LiveId" clId="{E66C5C0F-4354-4D60-A1EE-4B6501ADE460}" dt="2024-03-22T20:37:13.172" v="3061" actId="2696"/>
        <pc:sldMkLst>
          <pc:docMk/>
          <pc:sldMk cId="0" sldId="1078"/>
        </pc:sldMkLst>
      </pc:sldChg>
      <pc:sldChg chg="modSp mod">
        <pc:chgData name="Tom Albanese" userId="6645a0000e07ee94" providerId="LiveId" clId="{E66C5C0F-4354-4D60-A1EE-4B6501ADE460}" dt="2024-03-22T20:43:37.846" v="3407" actId="20577"/>
        <pc:sldMkLst>
          <pc:docMk/>
          <pc:sldMk cId="0" sldId="1079"/>
        </pc:sldMkLst>
        <pc:spChg chg="mod">
          <ac:chgData name="Tom Albanese" userId="6645a0000e07ee94" providerId="LiveId" clId="{E66C5C0F-4354-4D60-A1EE-4B6501ADE460}" dt="2024-03-22T20:43:37.846" v="3407" actId="20577"/>
          <ac:spMkLst>
            <pc:docMk/>
            <pc:sldMk cId="0" sldId="1079"/>
            <ac:spMk id="264" creationId="{00000000-0000-0000-0000-000000000000}"/>
          </ac:spMkLst>
        </pc:spChg>
      </pc:sldChg>
      <pc:sldChg chg="modSp mod">
        <pc:chgData name="Tom Albanese" userId="6645a0000e07ee94" providerId="LiveId" clId="{E66C5C0F-4354-4D60-A1EE-4B6501ADE460}" dt="2024-03-22T20:42:54.156" v="3325" actId="20577"/>
        <pc:sldMkLst>
          <pc:docMk/>
          <pc:sldMk cId="0" sldId="1080"/>
        </pc:sldMkLst>
        <pc:spChg chg="mod">
          <ac:chgData name="Tom Albanese" userId="6645a0000e07ee94" providerId="LiveId" clId="{E66C5C0F-4354-4D60-A1EE-4B6501ADE460}" dt="2024-03-22T20:42:54.156" v="3325" actId="20577"/>
          <ac:spMkLst>
            <pc:docMk/>
            <pc:sldMk cId="0" sldId="1080"/>
            <ac:spMk id="272" creationId="{00000000-0000-0000-0000-000000000000}"/>
          </ac:spMkLst>
        </pc:spChg>
      </pc:sldChg>
      <pc:sldChg chg="del ord">
        <pc:chgData name="Tom Albanese" userId="6645a0000e07ee94" providerId="LiveId" clId="{E66C5C0F-4354-4D60-A1EE-4B6501ADE460}" dt="2024-03-22T20:46:47.482" v="3430" actId="2696"/>
        <pc:sldMkLst>
          <pc:docMk/>
          <pc:sldMk cId="0" sldId="1084"/>
        </pc:sldMkLst>
      </pc:sldChg>
      <pc:sldChg chg="ord">
        <pc:chgData name="Tom Albanese" userId="6645a0000e07ee94" providerId="LiveId" clId="{E66C5C0F-4354-4D60-A1EE-4B6501ADE460}" dt="2024-03-22T20:45:53.729" v="3414"/>
        <pc:sldMkLst>
          <pc:docMk/>
          <pc:sldMk cId="0" sldId="1085"/>
        </pc:sldMkLst>
      </pc:sldChg>
      <pc:sldChg chg="modSp mod">
        <pc:chgData name="Tom Albanese" userId="6645a0000e07ee94" providerId="LiveId" clId="{E66C5C0F-4354-4D60-A1EE-4B6501ADE460}" dt="2024-03-22T20:46:36.092" v="3429" actId="6549"/>
        <pc:sldMkLst>
          <pc:docMk/>
          <pc:sldMk cId="0" sldId="1086"/>
        </pc:sldMkLst>
        <pc:spChg chg="mod">
          <ac:chgData name="Tom Albanese" userId="6645a0000e07ee94" providerId="LiveId" clId="{E66C5C0F-4354-4D60-A1EE-4B6501ADE460}" dt="2024-03-22T20:46:36.092" v="3429" actId="6549"/>
          <ac:spMkLst>
            <pc:docMk/>
            <pc:sldMk cId="0" sldId="1086"/>
            <ac:spMk id="352" creationId="{00000000-0000-0000-0000-000000000000}"/>
          </ac:spMkLst>
        </pc:spChg>
      </pc:sldChg>
      <pc:sldChg chg="modSp mod">
        <pc:chgData name="Tom Albanese" userId="6645a0000e07ee94" providerId="LiveId" clId="{E66C5C0F-4354-4D60-A1EE-4B6501ADE460}" dt="2024-03-22T20:48:41.065" v="3480" actId="20577"/>
        <pc:sldMkLst>
          <pc:docMk/>
          <pc:sldMk cId="0" sldId="1089"/>
        </pc:sldMkLst>
        <pc:spChg chg="mod">
          <ac:chgData name="Tom Albanese" userId="6645a0000e07ee94" providerId="LiveId" clId="{E66C5C0F-4354-4D60-A1EE-4B6501ADE460}" dt="2024-03-22T20:48:41.065" v="3480" actId="20577"/>
          <ac:spMkLst>
            <pc:docMk/>
            <pc:sldMk cId="0" sldId="1089"/>
            <ac:spMk id="421" creationId="{00000000-0000-0000-0000-000000000000}"/>
          </ac:spMkLst>
        </pc:spChg>
      </pc:sldChg>
      <pc:sldChg chg="delSp add del mod delAnim">
        <pc:chgData name="Tom Albanese" userId="6645a0000e07ee94" providerId="LiveId" clId="{E66C5C0F-4354-4D60-A1EE-4B6501ADE460}" dt="2024-03-26T11:55:06.519" v="4053" actId="478"/>
        <pc:sldMkLst>
          <pc:docMk/>
          <pc:sldMk cId="2778986615" sldId="1096"/>
        </pc:sldMkLst>
        <pc:picChg chg="del">
          <ac:chgData name="Tom Albanese" userId="6645a0000e07ee94" providerId="LiveId" clId="{E66C5C0F-4354-4D60-A1EE-4B6501ADE460}" dt="2024-03-26T11:55:06.519" v="4053" actId="478"/>
          <ac:picMkLst>
            <pc:docMk/>
            <pc:sldMk cId="2778986615" sldId="1096"/>
            <ac:picMk id="30" creationId="{2DBAF70B-F8CA-44A3-9345-E37068CC19EC}"/>
          </ac:picMkLst>
        </pc:picChg>
      </pc:sldChg>
      <pc:sldChg chg="modSp mod">
        <pc:chgData name="Tom Albanese" userId="6645a0000e07ee94" providerId="LiveId" clId="{E66C5C0F-4354-4D60-A1EE-4B6501ADE460}" dt="2024-03-22T20:50:41.161" v="3509" actId="20577"/>
        <pc:sldMkLst>
          <pc:docMk/>
          <pc:sldMk cId="4018109336" sldId="1100"/>
        </pc:sldMkLst>
        <pc:spChg chg="mod">
          <ac:chgData name="Tom Albanese" userId="6645a0000e07ee94" providerId="LiveId" clId="{E66C5C0F-4354-4D60-A1EE-4B6501ADE460}" dt="2024-03-22T20:50:41.161" v="3509" actId="20577"/>
          <ac:spMkLst>
            <pc:docMk/>
            <pc:sldMk cId="4018109336" sldId="1100"/>
            <ac:spMk id="487" creationId="{00000000-0000-0000-0000-000000000000}"/>
          </ac:spMkLst>
        </pc:spChg>
      </pc:sldChg>
      <pc:sldChg chg="del">
        <pc:chgData name="Tom Albanese" userId="6645a0000e07ee94" providerId="LiveId" clId="{E66C5C0F-4354-4D60-A1EE-4B6501ADE460}" dt="2024-03-22T20:52:32.319" v="3633" actId="2696"/>
        <pc:sldMkLst>
          <pc:docMk/>
          <pc:sldMk cId="870457246" sldId="1130"/>
        </pc:sldMkLst>
      </pc:sldChg>
      <pc:sldChg chg="modSp mod">
        <pc:chgData name="Tom Albanese" userId="6645a0000e07ee94" providerId="LiveId" clId="{E66C5C0F-4354-4D60-A1EE-4B6501ADE460}" dt="2024-03-22T20:56:07.359" v="3768" actId="20577"/>
        <pc:sldMkLst>
          <pc:docMk/>
          <pc:sldMk cId="0" sldId="1134"/>
        </pc:sldMkLst>
        <pc:spChg chg="mod">
          <ac:chgData name="Tom Albanese" userId="6645a0000e07ee94" providerId="LiveId" clId="{E66C5C0F-4354-4D60-A1EE-4B6501ADE460}" dt="2024-03-22T20:56:07.359" v="3768" actId="20577"/>
          <ac:spMkLst>
            <pc:docMk/>
            <pc:sldMk cId="0" sldId="1134"/>
            <ac:spMk id="359" creationId="{00000000-0000-0000-0000-000000000000}"/>
          </ac:spMkLst>
        </pc:spChg>
      </pc:sldChg>
      <pc:sldChg chg="add del">
        <pc:chgData name="Tom Albanese" userId="6645a0000e07ee94" providerId="LiveId" clId="{E66C5C0F-4354-4D60-A1EE-4B6501ADE460}" dt="2024-03-22T20:28:38.002" v="3021" actId="2696"/>
        <pc:sldMkLst>
          <pc:docMk/>
          <pc:sldMk cId="298699152" sldId="1151"/>
        </pc:sldMkLst>
      </pc:sldChg>
      <pc:sldChg chg="addSp delSp modSp add mod setBg delAnim delDesignElem">
        <pc:chgData name="Tom Albanese" userId="6645a0000e07ee94" providerId="LiveId" clId="{E66C5C0F-4354-4D60-A1EE-4B6501ADE460}" dt="2024-03-22T21:04:59.129" v="3997" actId="14100"/>
        <pc:sldMkLst>
          <pc:docMk/>
          <pc:sldMk cId="2987864269" sldId="1151"/>
        </pc:sldMkLst>
        <pc:spChg chg="mod">
          <ac:chgData name="Tom Albanese" userId="6645a0000e07ee94" providerId="LiveId" clId="{E66C5C0F-4354-4D60-A1EE-4B6501ADE460}" dt="2024-03-22T21:04:52.300" v="3996" actId="1076"/>
          <ac:spMkLst>
            <pc:docMk/>
            <pc:sldMk cId="2987864269" sldId="1151"/>
            <ac:spMk id="2" creationId="{89141933-3D44-4474-88DE-2251ECDFEFE6}"/>
          </ac:spMkLst>
        </pc:spChg>
        <pc:spChg chg="mod">
          <ac:chgData name="Tom Albanese" userId="6645a0000e07ee94" providerId="LiveId" clId="{E66C5C0F-4354-4D60-A1EE-4B6501ADE460}" dt="2024-03-22T21:04:17.309" v="3992" actId="1076"/>
          <ac:spMkLst>
            <pc:docMk/>
            <pc:sldMk cId="2987864269" sldId="1151"/>
            <ac:spMk id="3" creationId="{B22229EF-C52F-48CE-A37E-59D685A631AE}"/>
          </ac:spMkLst>
        </pc:spChg>
        <pc:spChg chg="del">
          <ac:chgData name="Tom Albanese" userId="6645a0000e07ee94" providerId="LiveId" clId="{E66C5C0F-4354-4D60-A1EE-4B6501ADE460}" dt="2024-03-22T20:28:43.453" v="3023"/>
          <ac:spMkLst>
            <pc:docMk/>
            <pc:sldMk cId="2987864269" sldId="1151"/>
            <ac:spMk id="8" creationId="{C54A3646-77FE-4862-96CE-45260829B18F}"/>
          </ac:spMkLst>
        </pc:spChg>
        <pc:spChg chg="mod">
          <ac:chgData name="Tom Albanese" userId="6645a0000e07ee94" providerId="LiveId" clId="{E66C5C0F-4354-4D60-A1EE-4B6501ADE460}" dt="2024-03-22T21:04:07.411" v="3990" actId="26606"/>
          <ac:spMkLst>
            <pc:docMk/>
            <pc:sldMk cId="2987864269" sldId="1151"/>
            <ac:spMk id="32" creationId="{D9CA332C-7E11-41A1-A3A9-B286D64EB206}"/>
          </ac:spMkLst>
        </pc:spChg>
        <pc:spChg chg="del">
          <ac:chgData name="Tom Albanese" userId="6645a0000e07ee94" providerId="LiveId" clId="{E66C5C0F-4354-4D60-A1EE-4B6501ADE460}" dt="2024-03-22T20:28:43.453" v="3023"/>
          <ac:spMkLst>
            <pc:docMk/>
            <pc:sldMk cId="2987864269" sldId="1151"/>
            <ac:spMk id="33" creationId="{700D0C16-8549-4373-8B7C-3555082CEA0B}"/>
          </ac:spMkLst>
        </pc:spChg>
        <pc:spChg chg="del">
          <ac:chgData name="Tom Albanese" userId="6645a0000e07ee94" providerId="LiveId" clId="{E66C5C0F-4354-4D60-A1EE-4B6501ADE460}" dt="2024-03-22T20:28:43.453" v="3023"/>
          <ac:spMkLst>
            <pc:docMk/>
            <pc:sldMk cId="2987864269" sldId="1151"/>
            <ac:spMk id="35" creationId="{C7341777-0F86-4E1E-A07F-2076F00D04EC}"/>
          </ac:spMkLst>
        </pc:spChg>
        <pc:spChg chg="add">
          <ac:chgData name="Tom Albanese" userId="6645a0000e07ee94" providerId="LiveId" clId="{E66C5C0F-4354-4D60-A1EE-4B6501ADE460}" dt="2024-03-22T21:04:07.411" v="3990" actId="26606"/>
          <ac:spMkLst>
            <pc:docMk/>
            <pc:sldMk cId="2987864269" sldId="1151"/>
            <ac:spMk id="38" creationId="{B210AC1D-4063-4C6E-9528-FA9C4C0C18E6}"/>
          </ac:spMkLst>
        </pc:spChg>
        <pc:spChg chg="add">
          <ac:chgData name="Tom Albanese" userId="6645a0000e07ee94" providerId="LiveId" clId="{E66C5C0F-4354-4D60-A1EE-4B6501ADE460}" dt="2024-03-22T21:04:07.411" v="3990" actId="26606"/>
          <ac:spMkLst>
            <pc:docMk/>
            <pc:sldMk cId="2987864269" sldId="1151"/>
            <ac:spMk id="40" creationId="{02F8C595-E68C-4306-AED8-DC7826A0A506}"/>
          </ac:spMkLst>
        </pc:spChg>
        <pc:grpChg chg="del">
          <ac:chgData name="Tom Albanese" userId="6645a0000e07ee94" providerId="LiveId" clId="{E66C5C0F-4354-4D60-A1EE-4B6501ADE460}" dt="2024-03-22T20:28:43.453" v="3023"/>
          <ac:grpSpMkLst>
            <pc:docMk/>
            <pc:sldMk cId="2987864269" sldId="1151"/>
            <ac:grpSpMk id="10" creationId="{3F6FA249-9C10-48B9-9F72-1F333D8A9486}"/>
          </ac:grpSpMkLst>
        </pc:grpChg>
        <pc:picChg chg="del">
          <ac:chgData name="Tom Albanese" userId="6645a0000e07ee94" providerId="LiveId" clId="{E66C5C0F-4354-4D60-A1EE-4B6501ADE460}" dt="2024-03-22T21:03:57.955" v="3989" actId="478"/>
          <ac:picMkLst>
            <pc:docMk/>
            <pc:sldMk cId="2987864269" sldId="1151"/>
            <ac:picMk id="4" creationId="{B51201FE-45C2-4927-9B63-437C9057950D}"/>
          </ac:picMkLst>
        </pc:picChg>
        <pc:picChg chg="add mod">
          <ac:chgData name="Tom Albanese" userId="6645a0000e07ee94" providerId="LiveId" clId="{E66C5C0F-4354-4D60-A1EE-4B6501ADE460}" dt="2024-03-22T21:04:59.129" v="3997" actId="14100"/>
          <ac:picMkLst>
            <pc:docMk/>
            <pc:sldMk cId="2987864269" sldId="1151"/>
            <ac:picMk id="34" creationId="{AA961414-86CF-80C5-A840-9057DF2188CB}"/>
          </ac:picMkLst>
        </pc:picChg>
      </pc:sldChg>
      <pc:sldChg chg="delSp add mod delAnim">
        <pc:chgData name="Tom Albanese" userId="6645a0000e07ee94" providerId="LiveId" clId="{E66C5C0F-4354-4D60-A1EE-4B6501ADE460}" dt="2024-03-26T11:55:16.595" v="4054" actId="478"/>
        <pc:sldMkLst>
          <pc:docMk/>
          <pc:sldMk cId="3836318236" sldId="1156"/>
        </pc:sldMkLst>
        <pc:picChg chg="del">
          <ac:chgData name="Tom Albanese" userId="6645a0000e07ee94" providerId="LiveId" clId="{E66C5C0F-4354-4D60-A1EE-4B6501ADE460}" dt="2024-03-26T11:55:16.595" v="4054" actId="478"/>
          <ac:picMkLst>
            <pc:docMk/>
            <pc:sldMk cId="3836318236" sldId="1156"/>
            <ac:picMk id="4" creationId="{8D2049AD-5916-4FC6-8D19-0814AABE1BDB}"/>
          </ac:picMkLst>
        </pc:picChg>
      </pc:sldChg>
      <pc:sldChg chg="addSp delSp modSp add mod modClrScheme delAnim delDesignElem chgLayout">
        <pc:chgData name="Tom Albanese" userId="6645a0000e07ee94" providerId="LiveId" clId="{E66C5C0F-4354-4D60-A1EE-4B6501ADE460}" dt="2024-03-22T21:03:49.470" v="3988" actId="1076"/>
        <pc:sldMkLst>
          <pc:docMk/>
          <pc:sldMk cId="1590653749" sldId="1157"/>
        </pc:sldMkLst>
        <pc:spChg chg="add del mod ord">
          <ac:chgData name="Tom Albanese" userId="6645a0000e07ee94" providerId="LiveId" clId="{E66C5C0F-4354-4D60-A1EE-4B6501ADE460}" dt="2024-03-22T21:03:29.221" v="3978" actId="700"/>
          <ac:spMkLst>
            <pc:docMk/>
            <pc:sldMk cId="1590653749" sldId="1157"/>
            <ac:spMk id="2" creationId="{67D3C239-8F17-66BB-3FB7-BD974EDF1E19}"/>
          </ac:spMkLst>
        </pc:spChg>
        <pc:spChg chg="mod ord">
          <ac:chgData name="Tom Albanese" userId="6645a0000e07ee94" providerId="LiveId" clId="{E66C5C0F-4354-4D60-A1EE-4B6501ADE460}" dt="2024-03-22T21:03:49.470" v="3988" actId="1076"/>
          <ac:spMkLst>
            <pc:docMk/>
            <pc:sldMk cId="1590653749" sldId="1157"/>
            <ac:spMk id="3" creationId="{5EB2FA49-777F-4754-BFA9-111CA28880BC}"/>
          </ac:spMkLst>
        </pc:spChg>
        <pc:spChg chg="add">
          <ac:chgData name="Tom Albanese" userId="6645a0000e07ee94" providerId="LiveId" clId="{E66C5C0F-4354-4D60-A1EE-4B6501ADE460}" dt="2024-03-22T21:03:37.080" v="3981" actId="26606"/>
          <ac:spMkLst>
            <pc:docMk/>
            <pc:sldMk cId="1590653749" sldId="1157"/>
            <ac:spMk id="9" creationId="{79BB35BC-D5C2-4C8B-A22A-A71E6191913B}"/>
          </ac:spMkLst>
        </pc:spChg>
        <pc:spChg chg="del">
          <ac:chgData name="Tom Albanese" userId="6645a0000e07ee94" providerId="LiveId" clId="{E66C5C0F-4354-4D60-A1EE-4B6501ADE460}" dt="2024-03-22T21:03:18.935" v="3977" actId="700"/>
          <ac:spMkLst>
            <pc:docMk/>
            <pc:sldMk cId="1590653749" sldId="1157"/>
            <ac:spMk id="20" creationId="{AFA67CD3-AB4E-4A7A-BEB8-53C445D8C44E}"/>
          </ac:spMkLst>
        </pc:spChg>
        <pc:spChg chg="del">
          <ac:chgData name="Tom Albanese" userId="6645a0000e07ee94" providerId="LiveId" clId="{E66C5C0F-4354-4D60-A1EE-4B6501ADE460}" dt="2024-03-22T21:03:18.935" v="3977" actId="700"/>
          <ac:spMkLst>
            <pc:docMk/>
            <pc:sldMk cId="1590653749" sldId="1157"/>
            <ac:spMk id="24" creationId="{339C8D78-A644-462F-B674-F440635E5353}"/>
          </ac:spMkLst>
        </pc:spChg>
        <pc:picChg chg="del">
          <ac:chgData name="Tom Albanese" userId="6645a0000e07ee94" providerId="LiveId" clId="{E66C5C0F-4354-4D60-A1EE-4B6501ADE460}" dt="2024-03-22T21:02:55.319" v="3973" actId="478"/>
          <ac:picMkLst>
            <pc:docMk/>
            <pc:sldMk cId="1590653749" sldId="1157"/>
            <ac:picMk id="4" creationId="{D7B21239-4CA6-4A43-B369-E7209722342D}"/>
          </ac:picMkLst>
        </pc:picChg>
        <pc:picChg chg="add">
          <ac:chgData name="Tom Albanese" userId="6645a0000e07ee94" providerId="LiveId" clId="{E66C5C0F-4354-4D60-A1EE-4B6501ADE460}" dt="2024-03-22T21:03:37.080" v="3981" actId="26606"/>
          <ac:picMkLst>
            <pc:docMk/>
            <pc:sldMk cId="1590653749" sldId="1157"/>
            <ac:picMk id="5" creationId="{D9C7EAA3-1F26-AAEE-0BC2-51F87217F066}"/>
          </ac:picMkLst>
        </pc:picChg>
        <pc:picChg chg="del">
          <ac:chgData name="Tom Albanese" userId="6645a0000e07ee94" providerId="LiveId" clId="{E66C5C0F-4354-4D60-A1EE-4B6501ADE460}" dt="2024-03-22T21:03:32.501" v="3980" actId="478"/>
          <ac:picMkLst>
            <pc:docMk/>
            <pc:sldMk cId="1590653749" sldId="1157"/>
            <ac:picMk id="6" creationId="{7F262B93-B7F5-AC47-BB5B-9A2CAEA8A19C}"/>
          </ac:picMkLst>
        </pc:picChg>
        <pc:picChg chg="del">
          <ac:chgData name="Tom Albanese" userId="6645a0000e07ee94" providerId="LiveId" clId="{E66C5C0F-4354-4D60-A1EE-4B6501ADE460}" dt="2024-03-22T21:03:18.935" v="3977" actId="700"/>
          <ac:picMkLst>
            <pc:docMk/>
            <pc:sldMk cId="1590653749" sldId="1157"/>
            <ac:picMk id="22" creationId="{07CF545F-9C2E-4446-97CD-AD92990C2B68}"/>
          </ac:picMkLst>
        </pc:picChg>
      </pc:sldChg>
      <pc:sldChg chg="modSp add mod">
        <pc:chgData name="Tom Albanese" userId="6645a0000e07ee94" providerId="LiveId" clId="{E66C5C0F-4354-4D60-A1EE-4B6501ADE460}" dt="2024-03-22T20:58:41.868" v="3905" actId="113"/>
        <pc:sldMkLst>
          <pc:docMk/>
          <pc:sldMk cId="2081737351" sldId="1179"/>
        </pc:sldMkLst>
        <pc:spChg chg="mod">
          <ac:chgData name="Tom Albanese" userId="6645a0000e07ee94" providerId="LiveId" clId="{E66C5C0F-4354-4D60-A1EE-4B6501ADE460}" dt="2024-03-22T20:58:41.868" v="3905" actId="113"/>
          <ac:spMkLst>
            <pc:docMk/>
            <pc:sldMk cId="2081737351" sldId="1179"/>
            <ac:spMk id="487" creationId="{00000000-0000-0000-0000-000000000000}"/>
          </ac:spMkLst>
        </pc:spChg>
      </pc:sldChg>
      <pc:sldChg chg="del">
        <pc:chgData name="Tom Albanese" userId="6645a0000e07ee94" providerId="LiveId" clId="{E66C5C0F-4354-4D60-A1EE-4B6501ADE460}" dt="2024-03-22T20:56:43.946" v="3770" actId="2696"/>
        <pc:sldMkLst>
          <pc:docMk/>
          <pc:sldMk cId="2898252463" sldId="1179"/>
        </pc:sldMkLst>
      </pc:sldChg>
      <pc:sldChg chg="del">
        <pc:chgData name="Tom Albanese" userId="6645a0000e07ee94" providerId="LiveId" clId="{E66C5C0F-4354-4D60-A1EE-4B6501ADE460}" dt="2024-03-22T20:56:21.391" v="3769" actId="2696"/>
        <pc:sldMkLst>
          <pc:docMk/>
          <pc:sldMk cId="872279044" sldId="1181"/>
        </pc:sldMkLst>
      </pc:sldChg>
      <pc:sldChg chg="modSp mod">
        <pc:chgData name="Tom Albanese" userId="6645a0000e07ee94" providerId="LiveId" clId="{E66C5C0F-4354-4D60-A1EE-4B6501ADE460}" dt="2024-03-22T20:59:16.146" v="3924" actId="20577"/>
        <pc:sldMkLst>
          <pc:docMk/>
          <pc:sldMk cId="2040776177" sldId="1189"/>
        </pc:sldMkLst>
        <pc:spChg chg="mod">
          <ac:chgData name="Tom Albanese" userId="6645a0000e07ee94" providerId="LiveId" clId="{E66C5C0F-4354-4D60-A1EE-4B6501ADE460}" dt="2024-03-22T20:59:16.146" v="3924" actId="20577"/>
          <ac:spMkLst>
            <pc:docMk/>
            <pc:sldMk cId="2040776177" sldId="1189"/>
            <ac:spMk id="2" creationId="{00000000-0000-0000-0000-000000000000}"/>
          </ac:spMkLst>
        </pc:spChg>
        <pc:spChg chg="mod">
          <ac:chgData name="Tom Albanese" userId="6645a0000e07ee94" providerId="LiveId" clId="{E66C5C0F-4354-4D60-A1EE-4B6501ADE460}" dt="2024-03-22T20:52:01.613" v="3632" actId="1076"/>
          <ac:spMkLst>
            <pc:docMk/>
            <pc:sldMk cId="2040776177" sldId="1189"/>
            <ac:spMk id="3" creationId="{11FC5FBF-DD54-2B57-1053-695003CB7D11}"/>
          </ac:spMkLst>
        </pc:spChg>
        <pc:graphicFrameChg chg="modGraphic">
          <ac:chgData name="Tom Albanese" userId="6645a0000e07ee94" providerId="LiveId" clId="{E66C5C0F-4354-4D60-A1EE-4B6501ADE460}" dt="2024-03-22T20:51:13.662" v="3517" actId="404"/>
          <ac:graphicFrameMkLst>
            <pc:docMk/>
            <pc:sldMk cId="2040776177" sldId="1189"/>
            <ac:graphicFrameMk id="7" creationId="{106B6450-FADE-6892-7545-B70810615FF2}"/>
          </ac:graphicFrameMkLst>
        </pc:graphicFrameChg>
      </pc:sldChg>
      <pc:sldChg chg="del">
        <pc:chgData name="Tom Albanese" userId="6645a0000e07ee94" providerId="LiveId" clId="{E66C5C0F-4354-4D60-A1EE-4B6501ADE460}" dt="2024-03-22T21:02:11.536" v="3970" actId="2696"/>
        <pc:sldMkLst>
          <pc:docMk/>
          <pc:sldMk cId="0" sldId="1216"/>
        </pc:sldMkLst>
      </pc:sldChg>
      <pc:sldChg chg="ord">
        <pc:chgData name="Tom Albanese" userId="6645a0000e07ee94" providerId="LiveId" clId="{E66C5C0F-4354-4D60-A1EE-4B6501ADE460}" dt="2024-03-22T21:00:55.265" v="3962"/>
        <pc:sldMkLst>
          <pc:docMk/>
          <pc:sldMk cId="3800370566" sldId="1221"/>
        </pc:sldMkLst>
      </pc:sldChg>
      <pc:sldChg chg="modSp mod">
        <pc:chgData name="Tom Albanese" userId="6645a0000e07ee94" providerId="LiveId" clId="{E66C5C0F-4354-4D60-A1EE-4B6501ADE460}" dt="2024-03-24T18:29:27.819" v="4045"/>
        <pc:sldMkLst>
          <pc:docMk/>
          <pc:sldMk cId="2496863541" sldId="1226"/>
        </pc:sldMkLst>
        <pc:spChg chg="mod">
          <ac:chgData name="Tom Albanese" userId="6645a0000e07ee94" providerId="LiveId" clId="{E66C5C0F-4354-4D60-A1EE-4B6501ADE460}" dt="2024-03-24T18:29:27.819" v="4045"/>
          <ac:spMkLst>
            <pc:docMk/>
            <pc:sldMk cId="2496863541" sldId="1226"/>
            <ac:spMk id="7" creationId="{FDFC44BC-00D3-B9F1-D908-A65DD40C71FE}"/>
          </ac:spMkLst>
        </pc:spChg>
      </pc:sldChg>
      <pc:sldChg chg="modSp mod ord">
        <pc:chgData name="Tom Albanese" userId="6645a0000e07ee94" providerId="LiveId" clId="{E66C5C0F-4354-4D60-A1EE-4B6501ADE460}" dt="2024-03-24T18:29:12.851" v="4044" actId="20577"/>
        <pc:sldMkLst>
          <pc:docMk/>
          <pc:sldMk cId="899150711" sldId="1227"/>
        </pc:sldMkLst>
        <pc:spChg chg="mod">
          <ac:chgData name="Tom Albanese" userId="6645a0000e07ee94" providerId="LiveId" clId="{E66C5C0F-4354-4D60-A1EE-4B6501ADE460}" dt="2024-03-24T18:29:12.851" v="4044" actId="20577"/>
          <ac:spMkLst>
            <pc:docMk/>
            <pc:sldMk cId="899150711" sldId="1227"/>
            <ac:spMk id="7" creationId="{FDFC44BC-00D3-B9F1-D908-A65DD40C71FE}"/>
          </ac:spMkLst>
        </pc:spChg>
      </pc:sldChg>
      <pc:sldChg chg="modSp mod">
        <pc:chgData name="Tom Albanese" userId="6645a0000e07ee94" providerId="LiveId" clId="{E66C5C0F-4354-4D60-A1EE-4B6501ADE460}" dt="2024-03-22T20:35:55.403" v="3040" actId="20577"/>
        <pc:sldMkLst>
          <pc:docMk/>
          <pc:sldMk cId="3831258696" sldId="1235"/>
        </pc:sldMkLst>
        <pc:spChg chg="mod">
          <ac:chgData name="Tom Albanese" userId="6645a0000e07ee94" providerId="LiveId" clId="{E66C5C0F-4354-4D60-A1EE-4B6501ADE460}" dt="2024-03-22T20:35:55.403" v="3040" actId="20577"/>
          <ac:spMkLst>
            <pc:docMk/>
            <pc:sldMk cId="3831258696" sldId="1235"/>
            <ac:spMk id="2" creationId="{A38D8C09-97C1-2478-FB33-022A7EB8497D}"/>
          </ac:spMkLst>
        </pc:spChg>
      </pc:sldChg>
      <pc:sldChg chg="del">
        <pc:chgData name="Tom Albanese" userId="6645a0000e07ee94" providerId="LiveId" clId="{E66C5C0F-4354-4D60-A1EE-4B6501ADE460}" dt="2024-03-24T18:30:30.859" v="4050" actId="2696"/>
        <pc:sldMkLst>
          <pc:docMk/>
          <pc:sldMk cId="3050974605" sldId="1236"/>
        </pc:sldMkLst>
      </pc:sldChg>
      <pc:sldChg chg="modSp mod">
        <pc:chgData name="Tom Albanese" userId="6645a0000e07ee94" providerId="LiveId" clId="{E66C5C0F-4354-4D60-A1EE-4B6501ADE460}" dt="2024-03-22T20:39:44.563" v="3137" actId="20577"/>
        <pc:sldMkLst>
          <pc:docMk/>
          <pc:sldMk cId="1991749832" sldId="1238"/>
        </pc:sldMkLst>
        <pc:spChg chg="mod">
          <ac:chgData name="Tom Albanese" userId="6645a0000e07ee94" providerId="LiveId" clId="{E66C5C0F-4354-4D60-A1EE-4B6501ADE460}" dt="2024-03-22T20:39:44.563" v="3137" actId="20577"/>
          <ac:spMkLst>
            <pc:docMk/>
            <pc:sldMk cId="1991749832" sldId="1238"/>
            <ac:spMk id="3" creationId="{DA64F305-FEF5-0013-2253-F74B84C2A92F}"/>
          </ac:spMkLst>
        </pc:spChg>
      </pc:sldChg>
      <pc:sldChg chg="del">
        <pc:chgData name="Tom Albanese" userId="6645a0000e07ee94" providerId="LiveId" clId="{E66C5C0F-4354-4D60-A1EE-4B6501ADE460}" dt="2024-03-22T21:01:43.848" v="3967" actId="2696"/>
        <pc:sldMkLst>
          <pc:docMk/>
          <pc:sldMk cId="137785602" sldId="1241"/>
        </pc:sldMkLst>
      </pc:sldChg>
      <pc:sldChg chg="del">
        <pc:chgData name="Tom Albanese" userId="6645a0000e07ee94" providerId="LiveId" clId="{E66C5C0F-4354-4D60-A1EE-4B6501ADE460}" dt="2024-03-24T18:30:16.408" v="4049" actId="2696"/>
        <pc:sldMkLst>
          <pc:docMk/>
          <pc:sldMk cId="1530620266" sldId="1242"/>
        </pc:sldMkLst>
      </pc:sldChg>
      <pc:sldChg chg="del">
        <pc:chgData name="Tom Albanese" userId="6645a0000e07ee94" providerId="LiveId" clId="{E66C5C0F-4354-4D60-A1EE-4B6501ADE460}" dt="2024-03-24T18:30:04.942" v="4048" actId="2696"/>
        <pc:sldMkLst>
          <pc:docMk/>
          <pc:sldMk cId="3021406531" sldId="1243"/>
        </pc:sldMkLst>
      </pc:sldChg>
      <pc:sldChg chg="del">
        <pc:chgData name="Tom Albanese" userId="6645a0000e07ee94" providerId="LiveId" clId="{E66C5C0F-4354-4D60-A1EE-4B6501ADE460}" dt="2024-03-24T18:29:37.002" v="4046" actId="2696"/>
        <pc:sldMkLst>
          <pc:docMk/>
          <pc:sldMk cId="2773533374" sldId="1244"/>
        </pc:sldMkLst>
      </pc:sldChg>
      <pc:sldChg chg="mod modShow">
        <pc:chgData name="Tom Albanese" userId="6645a0000e07ee94" providerId="LiveId" clId="{E66C5C0F-4354-4D60-A1EE-4B6501ADE460}" dt="2024-03-26T11:58:39.892" v="4058" actId="729"/>
        <pc:sldMkLst>
          <pc:docMk/>
          <pc:sldMk cId="1726527321" sldId="1245"/>
        </pc:sldMkLst>
      </pc:sldChg>
      <pc:sldChg chg="del">
        <pc:chgData name="Tom Albanese" userId="6645a0000e07ee94" providerId="LiveId" clId="{E66C5C0F-4354-4D60-A1EE-4B6501ADE460}" dt="2024-03-22T20:50:06.989" v="3483" actId="2696"/>
        <pc:sldMkLst>
          <pc:docMk/>
          <pc:sldMk cId="4157711845" sldId="1246"/>
        </pc:sldMkLst>
      </pc:sldChg>
      <pc:sldChg chg="modSp del mod">
        <pc:chgData name="Tom Albanese" userId="6645a0000e07ee94" providerId="LiveId" clId="{E66C5C0F-4354-4D60-A1EE-4B6501ADE460}" dt="2024-03-24T18:29:51.079" v="4047" actId="2696"/>
        <pc:sldMkLst>
          <pc:docMk/>
          <pc:sldMk cId="762215027" sldId="1248"/>
        </pc:sldMkLst>
        <pc:spChg chg="mod">
          <ac:chgData name="Tom Albanese" userId="6645a0000e07ee94" providerId="LiveId" clId="{E66C5C0F-4354-4D60-A1EE-4B6501ADE460}" dt="2024-03-22T20:49:31.222" v="3481" actId="20577"/>
          <ac:spMkLst>
            <pc:docMk/>
            <pc:sldMk cId="762215027" sldId="1248"/>
            <ac:spMk id="3" creationId="{AE19CEF2-BB5B-8A03-856B-804B382364C1}"/>
          </ac:spMkLst>
        </pc:spChg>
      </pc:sldChg>
      <pc:sldChg chg="del">
        <pc:chgData name="Tom Albanese" userId="6645a0000e07ee94" providerId="LiveId" clId="{E66C5C0F-4354-4D60-A1EE-4B6501ADE460}" dt="2024-03-22T21:01:08.617" v="3963" actId="2696"/>
        <pc:sldMkLst>
          <pc:docMk/>
          <pc:sldMk cId="1229515191" sldId="1250"/>
        </pc:sldMkLst>
      </pc:sldChg>
      <pc:sldChg chg="add del">
        <pc:chgData name="Tom Albanese" userId="6645a0000e07ee94" providerId="LiveId" clId="{E66C5C0F-4354-4D60-A1EE-4B6501ADE460}" dt="2024-03-22T21:01:39.144" v="3966" actId="2696"/>
        <pc:sldMkLst>
          <pc:docMk/>
          <pc:sldMk cId="3478392587" sldId="1256"/>
        </pc:sldMkLst>
      </pc:sldChg>
      <pc:sldChg chg="del">
        <pc:chgData name="Tom Albanese" userId="6645a0000e07ee94" providerId="LiveId" clId="{E66C5C0F-4354-4D60-A1EE-4B6501ADE460}" dt="2024-03-22T21:02:11.536" v="3970" actId="2696"/>
        <pc:sldMkLst>
          <pc:docMk/>
          <pc:sldMk cId="2709993506" sldId="1257"/>
        </pc:sldMkLst>
      </pc:sldChg>
      <pc:sldChg chg="del">
        <pc:chgData name="Tom Albanese" userId="6645a0000e07ee94" providerId="LiveId" clId="{E66C5C0F-4354-4D60-A1EE-4B6501ADE460}" dt="2024-03-22T21:01:51.947" v="3969" actId="2696"/>
        <pc:sldMkLst>
          <pc:docMk/>
          <pc:sldMk cId="2921999183" sldId="1258"/>
        </pc:sldMkLst>
      </pc:sldChg>
      <pc:sldChg chg="del">
        <pc:chgData name="Tom Albanese" userId="6645a0000e07ee94" providerId="LiveId" clId="{E66C5C0F-4354-4D60-A1EE-4B6501ADE460}" dt="2024-03-22T21:02:11.536" v="3970" actId="2696"/>
        <pc:sldMkLst>
          <pc:docMk/>
          <pc:sldMk cId="490358751" sldId="1259"/>
        </pc:sldMkLst>
      </pc:sldChg>
      <pc:sldChg chg="delSp mod">
        <pc:chgData name="Tom Albanese" userId="6645a0000e07ee94" providerId="LiveId" clId="{E66C5C0F-4354-4D60-A1EE-4B6501ADE460}" dt="2024-03-22T21:02:15.479" v="3971" actId="478"/>
        <pc:sldMkLst>
          <pc:docMk/>
          <pc:sldMk cId="2645890714" sldId="1260"/>
        </pc:sldMkLst>
        <pc:picChg chg="del">
          <ac:chgData name="Tom Albanese" userId="6645a0000e07ee94" providerId="LiveId" clId="{E66C5C0F-4354-4D60-A1EE-4B6501ADE460}" dt="2024-03-22T21:02:15.479" v="3971" actId="478"/>
          <ac:picMkLst>
            <pc:docMk/>
            <pc:sldMk cId="2645890714" sldId="1260"/>
            <ac:picMk id="4" creationId="{CA78B81E-3518-A90D-775A-5248385F75AA}"/>
          </ac:picMkLst>
        </pc:picChg>
      </pc:sldChg>
      <pc:sldChg chg="del">
        <pc:chgData name="Tom Albanese" userId="6645a0000e07ee94" providerId="LiveId" clId="{E66C5C0F-4354-4D60-A1EE-4B6501ADE460}" dt="2024-03-22T21:02:30.146" v="3972" actId="2696"/>
        <pc:sldMkLst>
          <pc:docMk/>
          <pc:sldMk cId="4116611177" sldId="1262"/>
        </pc:sldMkLst>
      </pc:sldChg>
      <pc:sldChg chg="del">
        <pc:chgData name="Tom Albanese" userId="6645a0000e07ee94" providerId="LiveId" clId="{E66C5C0F-4354-4D60-A1EE-4B6501ADE460}" dt="2024-03-22T21:00:29.690" v="3960" actId="2696"/>
        <pc:sldMkLst>
          <pc:docMk/>
          <pc:sldMk cId="558335196" sldId="1265"/>
        </pc:sldMkLst>
      </pc:sldChg>
      <pc:sldChg chg="addSp delSp modSp mod setBg setClrOvrMap modNotesTx">
        <pc:chgData name="Tom Albanese" userId="6645a0000e07ee94" providerId="LiveId" clId="{E66C5C0F-4354-4D60-A1EE-4B6501ADE460}" dt="2024-03-22T19:27:53.449" v="748" actId="20577"/>
        <pc:sldMkLst>
          <pc:docMk/>
          <pc:sldMk cId="57198812" sldId="1266"/>
        </pc:sldMkLst>
        <pc:spChg chg="mod">
          <ac:chgData name="Tom Albanese" userId="6645a0000e07ee94" providerId="LiveId" clId="{E66C5C0F-4354-4D60-A1EE-4B6501ADE460}" dt="2024-03-22T19:26:33.553" v="691" actId="14100"/>
          <ac:spMkLst>
            <pc:docMk/>
            <pc:sldMk cId="57198812" sldId="1266"/>
            <ac:spMk id="3" creationId="{24C3E87F-F831-313D-6F4C-D29AB597E38B}"/>
          </ac:spMkLst>
        </pc:spChg>
        <pc:spChg chg="mod">
          <ac:chgData name="Tom Albanese" userId="6645a0000e07ee94" providerId="LiveId" clId="{E66C5C0F-4354-4D60-A1EE-4B6501ADE460}" dt="2024-03-22T19:27:53.449" v="748" actId="20577"/>
          <ac:spMkLst>
            <pc:docMk/>
            <pc:sldMk cId="57198812" sldId="1266"/>
            <ac:spMk id="4" creationId="{701619A1-1BCF-E3BC-9176-6FB701B07419}"/>
          </ac:spMkLst>
        </pc:spChg>
        <pc:spChg chg="del">
          <ac:chgData name="Tom Albanese" userId="6645a0000e07ee94" providerId="LiveId" clId="{E66C5C0F-4354-4D60-A1EE-4B6501ADE460}" dt="2024-03-22T19:24:14.540" v="665" actId="26606"/>
          <ac:spMkLst>
            <pc:docMk/>
            <pc:sldMk cId="57198812" sldId="1266"/>
            <ac:spMk id="9" creationId="{0B3B9DBC-97CC-4A18-B4A6-66E240292269}"/>
          </ac:spMkLst>
        </pc:spChg>
        <pc:spChg chg="del">
          <ac:chgData name="Tom Albanese" userId="6645a0000e07ee94" providerId="LiveId" clId="{E66C5C0F-4354-4D60-A1EE-4B6501ADE460}" dt="2024-03-22T19:24:14.540" v="665" actId="26606"/>
          <ac:spMkLst>
            <pc:docMk/>
            <pc:sldMk cId="57198812" sldId="1266"/>
            <ac:spMk id="11" creationId="{F4492644-1D84-449E-94E4-5FC5C873D32E}"/>
          </ac:spMkLst>
        </pc:spChg>
        <pc:spChg chg="del">
          <ac:chgData name="Tom Albanese" userId="6645a0000e07ee94" providerId="LiveId" clId="{E66C5C0F-4354-4D60-A1EE-4B6501ADE460}" dt="2024-03-22T19:24:14.540" v="665" actId="26606"/>
          <ac:spMkLst>
            <pc:docMk/>
            <pc:sldMk cId="57198812" sldId="1266"/>
            <ac:spMk id="13" creationId="{94EE1A74-DEBF-434E-8B5E-7AB296ECBE08}"/>
          </ac:spMkLst>
        </pc:spChg>
        <pc:spChg chg="del">
          <ac:chgData name="Tom Albanese" userId="6645a0000e07ee94" providerId="LiveId" clId="{E66C5C0F-4354-4D60-A1EE-4B6501ADE460}" dt="2024-03-22T19:24:14.540" v="665" actId="26606"/>
          <ac:spMkLst>
            <pc:docMk/>
            <pc:sldMk cId="57198812" sldId="1266"/>
            <ac:spMk id="15" creationId="{8C7C4D4B-92D9-4FA4-A294-749E8574FF51}"/>
          </ac:spMkLst>
        </pc:spChg>
        <pc:spChg chg="del">
          <ac:chgData name="Tom Albanese" userId="6645a0000e07ee94" providerId="LiveId" clId="{E66C5C0F-4354-4D60-A1EE-4B6501ADE460}" dt="2024-03-22T19:24:14.540" v="665" actId="26606"/>
          <ac:spMkLst>
            <pc:docMk/>
            <pc:sldMk cId="57198812" sldId="1266"/>
            <ac:spMk id="17" creationId="{BADA3358-2A3F-41B0-A458-6FD1DB3AF9BB}"/>
          </ac:spMkLst>
        </pc:spChg>
        <pc:spChg chg="del">
          <ac:chgData name="Tom Albanese" userId="6645a0000e07ee94" providerId="LiveId" clId="{E66C5C0F-4354-4D60-A1EE-4B6501ADE460}" dt="2024-03-22T19:24:14.540" v="665" actId="26606"/>
          <ac:spMkLst>
            <pc:docMk/>
            <pc:sldMk cId="57198812" sldId="1266"/>
            <ac:spMk id="19" creationId="{E4737216-37B2-43AD-AB08-05BFCCEFC99E}"/>
          </ac:spMkLst>
        </pc:spChg>
        <pc:spChg chg="add del">
          <ac:chgData name="Tom Albanese" userId="6645a0000e07ee94" providerId="LiveId" clId="{E66C5C0F-4354-4D60-A1EE-4B6501ADE460}" dt="2024-03-22T19:24:38.064" v="668" actId="26606"/>
          <ac:spMkLst>
            <pc:docMk/>
            <pc:sldMk cId="57198812" sldId="1266"/>
            <ac:spMk id="25" creationId="{C1DD1A8A-57D5-4A81-AD04-532B043C5611}"/>
          </ac:spMkLst>
        </pc:spChg>
        <pc:spChg chg="add del">
          <ac:chgData name="Tom Albanese" userId="6645a0000e07ee94" providerId="LiveId" clId="{E66C5C0F-4354-4D60-A1EE-4B6501ADE460}" dt="2024-03-22T19:24:38.064" v="668" actId="26606"/>
          <ac:spMkLst>
            <pc:docMk/>
            <pc:sldMk cId="57198812" sldId="1266"/>
            <ac:spMk id="27" creationId="{007891EC-4501-44ED-A8C8-B11B6DB767AB}"/>
          </ac:spMkLst>
        </pc:spChg>
        <pc:spChg chg="add del">
          <ac:chgData name="Tom Albanese" userId="6645a0000e07ee94" providerId="LiveId" clId="{E66C5C0F-4354-4D60-A1EE-4B6501ADE460}" dt="2024-03-22T19:26:31.007" v="690" actId="26606"/>
          <ac:spMkLst>
            <pc:docMk/>
            <pc:sldMk cId="57198812" sldId="1266"/>
            <ac:spMk id="32" creationId="{71B2258F-86CA-4D4D-8270-BC05FCDEBFB3}"/>
          </ac:spMkLst>
        </pc:spChg>
        <pc:spChg chg="add del">
          <ac:chgData name="Tom Albanese" userId="6645a0000e07ee94" providerId="LiveId" clId="{E66C5C0F-4354-4D60-A1EE-4B6501ADE460}" dt="2024-03-22T19:25:45.385" v="685" actId="26606"/>
          <ac:spMkLst>
            <pc:docMk/>
            <pc:sldMk cId="57198812" sldId="1266"/>
            <ac:spMk id="37" creationId="{06DA9DF9-31F7-4056-B42E-878CC92417B8}"/>
          </ac:spMkLst>
        </pc:spChg>
        <pc:spChg chg="add del">
          <ac:chgData name="Tom Albanese" userId="6645a0000e07ee94" providerId="LiveId" clId="{E66C5C0F-4354-4D60-A1EE-4B6501ADE460}" dt="2024-03-22T19:26:04.938" v="687" actId="26606"/>
          <ac:spMkLst>
            <pc:docMk/>
            <pc:sldMk cId="57198812" sldId="1266"/>
            <ac:spMk id="39" creationId="{097CD68E-23E3-4007-8847-CD0944C4F7BE}"/>
          </ac:spMkLst>
        </pc:spChg>
        <pc:spChg chg="add del">
          <ac:chgData name="Tom Albanese" userId="6645a0000e07ee94" providerId="LiveId" clId="{E66C5C0F-4354-4D60-A1EE-4B6501ADE460}" dt="2024-03-22T19:26:04.938" v="687" actId="26606"/>
          <ac:spMkLst>
            <pc:docMk/>
            <pc:sldMk cId="57198812" sldId="1266"/>
            <ac:spMk id="40" creationId="{E91DC736-0EF8-4F87-9146-EBF1D2EE4D3D}"/>
          </ac:spMkLst>
        </pc:spChg>
        <pc:spChg chg="add del">
          <ac:chgData name="Tom Albanese" userId="6645a0000e07ee94" providerId="LiveId" clId="{E66C5C0F-4354-4D60-A1EE-4B6501ADE460}" dt="2024-03-22T19:26:04.938" v="687" actId="26606"/>
          <ac:spMkLst>
            <pc:docMk/>
            <pc:sldMk cId="57198812" sldId="1266"/>
            <ac:spMk id="41" creationId="{AF2F604E-43BE-4DC3-B983-E071523364F8}"/>
          </ac:spMkLst>
        </pc:spChg>
        <pc:spChg chg="add del">
          <ac:chgData name="Tom Albanese" userId="6645a0000e07ee94" providerId="LiveId" clId="{E66C5C0F-4354-4D60-A1EE-4B6501ADE460}" dt="2024-03-22T19:26:04.938" v="687" actId="26606"/>
          <ac:spMkLst>
            <pc:docMk/>
            <pc:sldMk cId="57198812" sldId="1266"/>
            <ac:spMk id="43" creationId="{08C9B587-E65E-4B52-B37C-ABEBB6E87928}"/>
          </ac:spMkLst>
        </pc:spChg>
        <pc:spChg chg="add del">
          <ac:chgData name="Tom Albanese" userId="6645a0000e07ee94" providerId="LiveId" clId="{E66C5C0F-4354-4D60-A1EE-4B6501ADE460}" dt="2024-03-22T19:26:30.990" v="689" actId="26606"/>
          <ac:spMkLst>
            <pc:docMk/>
            <pc:sldMk cId="57198812" sldId="1266"/>
            <ac:spMk id="45" creationId="{08C9B587-E65E-4B52-B37C-ABEBB6E87928}"/>
          </ac:spMkLst>
        </pc:spChg>
        <pc:spChg chg="add del">
          <ac:chgData name="Tom Albanese" userId="6645a0000e07ee94" providerId="LiveId" clId="{E66C5C0F-4354-4D60-A1EE-4B6501ADE460}" dt="2024-03-22T19:26:30.990" v="689" actId="26606"/>
          <ac:spMkLst>
            <pc:docMk/>
            <pc:sldMk cId="57198812" sldId="1266"/>
            <ac:spMk id="46" creationId="{55666830-9A19-4E01-8505-D6C7F9AC5665}"/>
          </ac:spMkLst>
        </pc:spChg>
        <pc:spChg chg="add del">
          <ac:chgData name="Tom Albanese" userId="6645a0000e07ee94" providerId="LiveId" clId="{E66C5C0F-4354-4D60-A1EE-4B6501ADE460}" dt="2024-03-22T19:26:30.990" v="689" actId="26606"/>
          <ac:spMkLst>
            <pc:docMk/>
            <pc:sldMk cId="57198812" sldId="1266"/>
            <ac:spMk id="47" creationId="{AE9FC877-7FB6-4D22-9988-35420644E202}"/>
          </ac:spMkLst>
        </pc:spChg>
        <pc:spChg chg="add del">
          <ac:chgData name="Tom Albanese" userId="6645a0000e07ee94" providerId="LiveId" clId="{E66C5C0F-4354-4D60-A1EE-4B6501ADE460}" dt="2024-03-22T19:26:30.990" v="689" actId="26606"/>
          <ac:spMkLst>
            <pc:docMk/>
            <pc:sldMk cId="57198812" sldId="1266"/>
            <ac:spMk id="48" creationId="{E41809D1-F12E-46BB-B804-5F209D325E8B}"/>
          </ac:spMkLst>
        </pc:spChg>
        <pc:spChg chg="add del">
          <ac:chgData name="Tom Albanese" userId="6645a0000e07ee94" providerId="LiveId" clId="{E66C5C0F-4354-4D60-A1EE-4B6501ADE460}" dt="2024-03-22T19:26:30.990" v="689" actId="26606"/>
          <ac:spMkLst>
            <pc:docMk/>
            <pc:sldMk cId="57198812" sldId="1266"/>
            <ac:spMk id="49" creationId="{AF2F604E-43BE-4DC3-B983-E071523364F8}"/>
          </ac:spMkLst>
        </pc:spChg>
        <pc:spChg chg="add">
          <ac:chgData name="Tom Albanese" userId="6645a0000e07ee94" providerId="LiveId" clId="{E66C5C0F-4354-4D60-A1EE-4B6501ADE460}" dt="2024-03-22T19:26:31.007" v="690" actId="26606"/>
          <ac:spMkLst>
            <pc:docMk/>
            <pc:sldMk cId="57198812" sldId="1266"/>
            <ac:spMk id="51" creationId="{E91DC736-0EF8-4F87-9146-EBF1D2EE4D3D}"/>
          </ac:spMkLst>
        </pc:spChg>
        <pc:spChg chg="add">
          <ac:chgData name="Tom Albanese" userId="6645a0000e07ee94" providerId="LiveId" clId="{E66C5C0F-4354-4D60-A1EE-4B6501ADE460}" dt="2024-03-22T19:26:31.007" v="690" actId="26606"/>
          <ac:spMkLst>
            <pc:docMk/>
            <pc:sldMk cId="57198812" sldId="1266"/>
            <ac:spMk id="52" creationId="{097CD68E-23E3-4007-8847-CD0944C4F7BE}"/>
          </ac:spMkLst>
        </pc:spChg>
        <pc:spChg chg="add">
          <ac:chgData name="Tom Albanese" userId="6645a0000e07ee94" providerId="LiveId" clId="{E66C5C0F-4354-4D60-A1EE-4B6501ADE460}" dt="2024-03-22T19:26:31.007" v="690" actId="26606"/>
          <ac:spMkLst>
            <pc:docMk/>
            <pc:sldMk cId="57198812" sldId="1266"/>
            <ac:spMk id="53" creationId="{AF2F604E-43BE-4DC3-B983-E071523364F8}"/>
          </ac:spMkLst>
        </pc:spChg>
        <pc:spChg chg="add">
          <ac:chgData name="Tom Albanese" userId="6645a0000e07ee94" providerId="LiveId" clId="{E66C5C0F-4354-4D60-A1EE-4B6501ADE460}" dt="2024-03-22T19:26:31.007" v="690" actId="26606"/>
          <ac:spMkLst>
            <pc:docMk/>
            <pc:sldMk cId="57198812" sldId="1266"/>
            <ac:spMk id="54" creationId="{08C9B587-E65E-4B52-B37C-ABEBB6E87928}"/>
          </ac:spMkLst>
        </pc:spChg>
        <pc:picChg chg="add mod ord">
          <ac:chgData name="Tom Albanese" userId="6645a0000e07ee94" providerId="LiveId" clId="{E66C5C0F-4354-4D60-A1EE-4B6501ADE460}" dt="2024-03-22T19:26:31.007" v="690" actId="26606"/>
          <ac:picMkLst>
            <pc:docMk/>
            <pc:sldMk cId="57198812" sldId="1266"/>
            <ac:picMk id="21" creationId="{4C037E36-00C1-F44C-9E61-C43273E78254}"/>
          </ac:picMkLst>
        </pc:picChg>
      </pc:sldChg>
      <pc:sldChg chg="modSp mod modNotesTx">
        <pc:chgData name="Tom Albanese" userId="6645a0000e07ee94" providerId="LiveId" clId="{E66C5C0F-4354-4D60-A1EE-4B6501ADE460}" dt="2024-03-22T19:27:23.188" v="707" actId="404"/>
        <pc:sldMkLst>
          <pc:docMk/>
          <pc:sldMk cId="1703266712" sldId="1267"/>
        </pc:sldMkLst>
        <pc:spChg chg="mod">
          <ac:chgData name="Tom Albanese" userId="6645a0000e07ee94" providerId="LiveId" clId="{E66C5C0F-4354-4D60-A1EE-4B6501ADE460}" dt="2024-03-22T19:27:23.188" v="707" actId="404"/>
          <ac:spMkLst>
            <pc:docMk/>
            <pc:sldMk cId="1703266712" sldId="1267"/>
            <ac:spMk id="3" creationId="{26B59DD9-AA9E-4B93-AF34-F1E2B07CDC1B}"/>
          </ac:spMkLst>
        </pc:spChg>
      </pc:sldChg>
      <pc:sldChg chg="del">
        <pc:chgData name="Tom Albanese" userId="6645a0000e07ee94" providerId="LiveId" clId="{E66C5C0F-4354-4D60-A1EE-4B6501ADE460}" dt="2024-03-22T17:25:47.729" v="216" actId="2696"/>
        <pc:sldMkLst>
          <pc:docMk/>
          <pc:sldMk cId="2897338851" sldId="1268"/>
        </pc:sldMkLst>
      </pc:sldChg>
      <pc:sldChg chg="modSp mod modNotesTx">
        <pc:chgData name="Tom Albanese" userId="6645a0000e07ee94" providerId="LiveId" clId="{E66C5C0F-4354-4D60-A1EE-4B6501ADE460}" dt="2024-03-22T17:27:26.973" v="340" actId="20577"/>
        <pc:sldMkLst>
          <pc:docMk/>
          <pc:sldMk cId="3598252176" sldId="1269"/>
        </pc:sldMkLst>
        <pc:spChg chg="mod">
          <ac:chgData name="Tom Albanese" userId="6645a0000e07ee94" providerId="LiveId" clId="{E66C5C0F-4354-4D60-A1EE-4B6501ADE460}" dt="2024-03-22T17:27:26.973" v="340" actId="20577"/>
          <ac:spMkLst>
            <pc:docMk/>
            <pc:sldMk cId="3598252176" sldId="1269"/>
            <ac:spMk id="114" creationId="{00000000-0000-0000-0000-000000000000}"/>
          </ac:spMkLst>
        </pc:spChg>
      </pc:sldChg>
      <pc:sldChg chg="modSp mod">
        <pc:chgData name="Tom Albanese" userId="6645a0000e07ee94" providerId="LiveId" clId="{E66C5C0F-4354-4D60-A1EE-4B6501ADE460}" dt="2024-03-22T17:26:49.431" v="305" actId="20577"/>
        <pc:sldMkLst>
          <pc:docMk/>
          <pc:sldMk cId="2519403884" sldId="1270"/>
        </pc:sldMkLst>
        <pc:spChg chg="mod">
          <ac:chgData name="Tom Albanese" userId="6645a0000e07ee94" providerId="LiveId" clId="{E66C5C0F-4354-4D60-A1EE-4B6501ADE460}" dt="2024-03-22T17:26:49.431" v="305" actId="20577"/>
          <ac:spMkLst>
            <pc:docMk/>
            <pc:sldMk cId="2519403884" sldId="1270"/>
            <ac:spMk id="6" creationId="{0FD6F026-3335-4CDC-8218-175D8155B1C8}"/>
          </ac:spMkLst>
        </pc:spChg>
      </pc:sldChg>
      <pc:sldChg chg="modSp mod">
        <pc:chgData name="Tom Albanese" userId="6645a0000e07ee94" providerId="LiveId" clId="{E66C5C0F-4354-4D60-A1EE-4B6501ADE460}" dt="2024-03-22T17:29:12.255" v="406" actId="20577"/>
        <pc:sldMkLst>
          <pc:docMk/>
          <pc:sldMk cId="192032658" sldId="1271"/>
        </pc:sldMkLst>
        <pc:spChg chg="mod">
          <ac:chgData name="Tom Albanese" userId="6645a0000e07ee94" providerId="LiveId" clId="{E66C5C0F-4354-4D60-A1EE-4B6501ADE460}" dt="2024-03-22T17:29:12.255" v="406" actId="20577"/>
          <ac:spMkLst>
            <pc:docMk/>
            <pc:sldMk cId="192032658" sldId="1271"/>
            <ac:spMk id="3" creationId="{26B59DD9-AA9E-4B93-AF34-F1E2B07CDC1B}"/>
          </ac:spMkLst>
        </pc:spChg>
      </pc:sldChg>
      <pc:sldChg chg="modSp mod modNotesTx">
        <pc:chgData name="Tom Albanese" userId="6645a0000e07ee94" providerId="LiveId" clId="{E66C5C0F-4354-4D60-A1EE-4B6501ADE460}" dt="2024-03-22T17:31:51.468" v="491" actId="20577"/>
        <pc:sldMkLst>
          <pc:docMk/>
          <pc:sldMk cId="844003287" sldId="1272"/>
        </pc:sldMkLst>
        <pc:spChg chg="mod">
          <ac:chgData name="Tom Albanese" userId="6645a0000e07ee94" providerId="LiveId" clId="{E66C5C0F-4354-4D60-A1EE-4B6501ADE460}" dt="2024-03-22T17:31:26.958" v="488" actId="20577"/>
          <ac:spMkLst>
            <pc:docMk/>
            <pc:sldMk cId="844003287" sldId="1272"/>
            <ac:spMk id="6" creationId="{00000000-0000-0000-0000-000000000000}"/>
          </ac:spMkLst>
        </pc:spChg>
      </pc:sldChg>
      <pc:sldChg chg="modNotesTx">
        <pc:chgData name="Tom Albanese" userId="6645a0000e07ee94" providerId="LiveId" clId="{E66C5C0F-4354-4D60-A1EE-4B6501ADE460}" dt="2024-03-22T17:32:35.595" v="504" actId="20577"/>
        <pc:sldMkLst>
          <pc:docMk/>
          <pc:sldMk cId="590494588" sldId="1273"/>
        </pc:sldMkLst>
      </pc:sldChg>
      <pc:sldChg chg="modNotesTx">
        <pc:chgData name="Tom Albanese" userId="6645a0000e07ee94" providerId="LiveId" clId="{E66C5C0F-4354-4D60-A1EE-4B6501ADE460}" dt="2024-03-22T17:32:39.686" v="509" actId="20577"/>
        <pc:sldMkLst>
          <pc:docMk/>
          <pc:sldMk cId="1739773695" sldId="1274"/>
        </pc:sldMkLst>
      </pc:sldChg>
      <pc:sldChg chg="modNotesTx">
        <pc:chgData name="Tom Albanese" userId="6645a0000e07ee94" providerId="LiveId" clId="{E66C5C0F-4354-4D60-A1EE-4B6501ADE460}" dt="2024-03-22T17:32:31.257" v="498" actId="20577"/>
        <pc:sldMkLst>
          <pc:docMk/>
          <pc:sldMk cId="2772416015" sldId="1275"/>
        </pc:sldMkLst>
      </pc:sldChg>
      <pc:sldChg chg="modSp mod ord">
        <pc:chgData name="Tom Albanese" userId="6645a0000e07ee94" providerId="LiveId" clId="{E66C5C0F-4354-4D60-A1EE-4B6501ADE460}" dt="2024-03-22T20:16:50.506" v="2553"/>
        <pc:sldMkLst>
          <pc:docMk/>
          <pc:sldMk cId="4045551671" sldId="1276"/>
        </pc:sldMkLst>
        <pc:spChg chg="mod">
          <ac:chgData name="Tom Albanese" userId="6645a0000e07ee94" providerId="LiveId" clId="{E66C5C0F-4354-4D60-A1EE-4B6501ADE460}" dt="2024-03-22T17:32:59.443" v="535" actId="27636"/>
          <ac:spMkLst>
            <pc:docMk/>
            <pc:sldMk cId="4045551671" sldId="1276"/>
            <ac:spMk id="3" creationId="{24C3E87F-F831-313D-6F4C-D29AB597E38B}"/>
          </ac:spMkLst>
        </pc:spChg>
        <pc:spChg chg="mod">
          <ac:chgData name="Tom Albanese" userId="6645a0000e07ee94" providerId="LiveId" clId="{E66C5C0F-4354-4D60-A1EE-4B6501ADE460}" dt="2024-03-22T17:33:20.240" v="623" actId="20577"/>
          <ac:spMkLst>
            <pc:docMk/>
            <pc:sldMk cId="4045551671" sldId="1276"/>
            <ac:spMk id="4" creationId="{701619A1-1BCF-E3BC-9176-6FB701B07419}"/>
          </ac:spMkLst>
        </pc:spChg>
      </pc:sldChg>
      <pc:sldChg chg="add del">
        <pc:chgData name="Tom Albanese" userId="6645a0000e07ee94" providerId="LiveId" clId="{E66C5C0F-4354-4D60-A1EE-4B6501ADE460}" dt="2024-03-22T20:30:23.964" v="3028" actId="2696"/>
        <pc:sldMkLst>
          <pc:docMk/>
          <pc:sldMk cId="1292300896" sldId="1277"/>
        </pc:sldMkLst>
      </pc:sldChg>
      <pc:sldChg chg="del">
        <pc:chgData name="Tom Albanese" userId="6645a0000e07ee94" providerId="LiveId" clId="{E66C5C0F-4354-4D60-A1EE-4B6501ADE460}" dt="2024-03-22T20:30:33.836" v="3029" actId="2696"/>
        <pc:sldMkLst>
          <pc:docMk/>
          <pc:sldMk cId="3131178805" sldId="1278"/>
        </pc:sldMkLst>
      </pc:sldChg>
      <pc:sldChg chg="modSp add del mod ord">
        <pc:chgData name="Tom Albanese" userId="6645a0000e07ee94" providerId="LiveId" clId="{E66C5C0F-4354-4D60-A1EE-4B6501ADE460}" dt="2024-03-26T12:01:05.109" v="4070" actId="20578"/>
        <pc:sldMkLst>
          <pc:docMk/>
          <pc:sldMk cId="1905608327" sldId="1279"/>
        </pc:sldMkLst>
        <pc:spChg chg="mod">
          <ac:chgData name="Tom Albanese" userId="6645a0000e07ee94" providerId="LiveId" clId="{E66C5C0F-4354-4D60-A1EE-4B6501ADE460}" dt="2024-03-26T12:00:01.154" v="4060" actId="20577"/>
          <ac:spMkLst>
            <pc:docMk/>
            <pc:sldMk cId="1905608327" sldId="1279"/>
            <ac:spMk id="5" creationId="{00000000-0000-0000-0000-000000000000}"/>
          </ac:spMkLst>
        </pc:spChg>
      </pc:sldChg>
      <pc:sldChg chg="del">
        <pc:chgData name="Tom Albanese" userId="6645a0000e07ee94" providerId="LiveId" clId="{E66C5C0F-4354-4D60-A1EE-4B6501ADE460}" dt="2024-03-22T20:30:52.825" v="3030" actId="2696"/>
        <pc:sldMkLst>
          <pc:docMk/>
          <pc:sldMk cId="2809314240" sldId="1280"/>
        </pc:sldMkLst>
      </pc:sldChg>
      <pc:sldChg chg="del">
        <pc:chgData name="Tom Albanese" userId="6645a0000e07ee94" providerId="LiveId" clId="{E66C5C0F-4354-4D60-A1EE-4B6501ADE460}" dt="2024-03-22T20:30:52.825" v="3030" actId="2696"/>
        <pc:sldMkLst>
          <pc:docMk/>
          <pc:sldMk cId="188741511" sldId="1282"/>
        </pc:sldMkLst>
      </pc:sldChg>
      <pc:sldChg chg="del">
        <pc:chgData name="Tom Albanese" userId="6645a0000e07ee94" providerId="LiveId" clId="{E66C5C0F-4354-4D60-A1EE-4B6501ADE460}" dt="2024-03-22T20:30:52.825" v="3030" actId="2696"/>
        <pc:sldMkLst>
          <pc:docMk/>
          <pc:sldMk cId="3223066776" sldId="1283"/>
        </pc:sldMkLst>
      </pc:sldChg>
      <pc:sldChg chg="del">
        <pc:chgData name="Tom Albanese" userId="6645a0000e07ee94" providerId="LiveId" clId="{E66C5C0F-4354-4D60-A1EE-4B6501ADE460}" dt="2024-03-22T20:31:13.129" v="3031" actId="2696"/>
        <pc:sldMkLst>
          <pc:docMk/>
          <pc:sldMk cId="277682427" sldId="1284"/>
        </pc:sldMkLst>
      </pc:sldChg>
      <pc:sldChg chg="del">
        <pc:chgData name="Tom Albanese" userId="6645a0000e07ee94" providerId="LiveId" clId="{E66C5C0F-4354-4D60-A1EE-4B6501ADE460}" dt="2024-03-22T20:31:18.745" v="3032" actId="2696"/>
        <pc:sldMkLst>
          <pc:docMk/>
          <pc:sldMk cId="1579522433" sldId="1285"/>
        </pc:sldMkLst>
      </pc:sldChg>
      <pc:sldChg chg="del">
        <pc:chgData name="Tom Albanese" userId="6645a0000e07ee94" providerId="LiveId" clId="{E66C5C0F-4354-4D60-A1EE-4B6501ADE460}" dt="2024-03-22T20:31:27.968" v="3033" actId="2696"/>
        <pc:sldMkLst>
          <pc:docMk/>
          <pc:sldMk cId="3715936919" sldId="1286"/>
        </pc:sldMkLst>
      </pc:sldChg>
      <pc:sldChg chg="del">
        <pc:chgData name="Tom Albanese" userId="6645a0000e07ee94" providerId="LiveId" clId="{E66C5C0F-4354-4D60-A1EE-4B6501ADE460}" dt="2024-03-22T20:31:27.968" v="3033" actId="2696"/>
        <pc:sldMkLst>
          <pc:docMk/>
          <pc:sldMk cId="2104001360" sldId="1287"/>
        </pc:sldMkLst>
      </pc:sldChg>
      <pc:sldChg chg="del">
        <pc:chgData name="Tom Albanese" userId="6645a0000e07ee94" providerId="LiveId" clId="{E66C5C0F-4354-4D60-A1EE-4B6501ADE460}" dt="2024-03-22T20:33:27.002" v="3034" actId="2696"/>
        <pc:sldMkLst>
          <pc:docMk/>
          <pc:sldMk cId="3239009117" sldId="1288"/>
        </pc:sldMkLst>
      </pc:sldChg>
      <pc:sldChg chg="del">
        <pc:chgData name="Tom Albanese" userId="6645a0000e07ee94" providerId="LiveId" clId="{E66C5C0F-4354-4D60-A1EE-4B6501ADE460}" dt="2024-03-22T20:39:58.059" v="3138" actId="2696"/>
        <pc:sldMkLst>
          <pc:docMk/>
          <pc:sldMk cId="421942807" sldId="1289"/>
        </pc:sldMkLst>
      </pc:sldChg>
      <pc:sldChg chg="mod modShow">
        <pc:chgData name="Tom Albanese" userId="6645a0000e07ee94" providerId="LiveId" clId="{E66C5C0F-4354-4D60-A1EE-4B6501ADE460}" dt="2024-03-26T11:58:52.205" v="4059" actId="729"/>
        <pc:sldMkLst>
          <pc:docMk/>
          <pc:sldMk cId="2145842408" sldId="1290"/>
        </pc:sldMkLst>
      </pc:sldChg>
      <pc:sldChg chg="del">
        <pc:chgData name="Tom Albanese" userId="6645a0000e07ee94" providerId="LiveId" clId="{E66C5C0F-4354-4D60-A1EE-4B6501ADE460}" dt="2024-03-22T20:30:52.825" v="3030" actId="2696"/>
        <pc:sldMkLst>
          <pc:docMk/>
          <pc:sldMk cId="104868016" sldId="1291"/>
        </pc:sldMkLst>
      </pc:sldChg>
      <pc:sldChg chg="addSp delSp modSp add mod ord modClrScheme chgLayout">
        <pc:chgData name="Tom Albanese" userId="6645a0000e07ee94" providerId="LiveId" clId="{E66C5C0F-4354-4D60-A1EE-4B6501ADE460}" dt="2024-03-26T12:01:02.153" v="4068" actId="26606"/>
        <pc:sldMkLst>
          <pc:docMk/>
          <pc:sldMk cId="0" sldId="1292"/>
        </pc:sldMkLst>
        <pc:spChg chg="mod">
          <ac:chgData name="Tom Albanese" userId="6645a0000e07ee94" providerId="LiveId" clId="{E66C5C0F-4354-4D60-A1EE-4B6501ADE460}" dt="2024-03-26T12:01:02.153" v="4068" actId="26606"/>
          <ac:spMkLst>
            <pc:docMk/>
            <pc:sldMk cId="0" sldId="1292"/>
            <ac:spMk id="289" creationId="{00000000-0000-0000-0000-000000000000}"/>
          </ac:spMkLst>
        </pc:spChg>
        <pc:spChg chg="add del">
          <ac:chgData name="Tom Albanese" userId="6645a0000e07ee94" providerId="LiveId" clId="{E66C5C0F-4354-4D60-A1EE-4B6501ADE460}" dt="2024-03-26T12:01:02.153" v="4068" actId="26606"/>
          <ac:spMkLst>
            <pc:docMk/>
            <pc:sldMk cId="0" sldId="1292"/>
            <ac:spMk id="290" creationId="{00000000-0000-0000-0000-000000000000}"/>
          </ac:spMkLst>
        </pc:spChg>
        <pc:graphicFrameChg chg="add del">
          <ac:chgData name="Tom Albanese" userId="6645a0000e07ee94" providerId="LiveId" clId="{E66C5C0F-4354-4D60-A1EE-4B6501ADE460}" dt="2024-03-26T12:00:43.572" v="4064" actId="26606"/>
          <ac:graphicFrameMkLst>
            <pc:docMk/>
            <pc:sldMk cId="0" sldId="1292"/>
            <ac:graphicFrameMk id="292" creationId="{A5D2E418-F585-2A8B-8E1C-0736E537CD08}"/>
          </ac:graphicFrameMkLst>
        </pc:graphicFrameChg>
        <pc:graphicFrameChg chg="add del">
          <ac:chgData name="Tom Albanese" userId="6645a0000e07ee94" providerId="LiveId" clId="{E66C5C0F-4354-4D60-A1EE-4B6501ADE460}" dt="2024-03-26T12:00:46.524" v="4066" actId="26606"/>
          <ac:graphicFrameMkLst>
            <pc:docMk/>
            <pc:sldMk cId="0" sldId="1292"/>
            <ac:graphicFrameMk id="294" creationId="{8006B888-B0D5-A38A-9155-2BEBD5367B0D}"/>
          </ac:graphicFrameMkLst>
        </pc:graphicFrameChg>
        <pc:graphicFrameChg chg="add del">
          <ac:chgData name="Tom Albanese" userId="6645a0000e07ee94" providerId="LiveId" clId="{E66C5C0F-4354-4D60-A1EE-4B6501ADE460}" dt="2024-03-26T12:01:02.153" v="4068" actId="26606"/>
          <ac:graphicFrameMkLst>
            <pc:docMk/>
            <pc:sldMk cId="0" sldId="1292"/>
            <ac:graphicFrameMk id="296" creationId="{4FC2ADD6-C816-D663-B567-632B98F6B3FF}"/>
          </ac:graphicFrameMkLst>
        </pc:graphicFrameChg>
      </pc:sldChg>
      <pc:sldChg chg="add del">
        <pc:chgData name="Tom Albanese" userId="6645a0000e07ee94" providerId="LiveId" clId="{E66C5C0F-4354-4D60-A1EE-4B6501ADE460}" dt="2024-03-22T20:12:20.984" v="2489" actId="2696"/>
        <pc:sldMkLst>
          <pc:docMk/>
          <pc:sldMk cId="2024477830" sldId="1293"/>
        </pc:sldMkLst>
        <pc:spChg chg="mod">
          <ac:chgData name="Tom Albanese" userId="6645a0000e07ee94" providerId="LiveId" clId="{E66C5C0F-4354-4D60-A1EE-4B6501ADE460}" dt="2024-03-22T20:14:07.649" v="2518" actId="113"/>
          <ac:spMkLst>
            <pc:docMk/>
            <pc:sldMk cId="2024477830" sldId="1293"/>
            <ac:spMk id="174" creationId="{00000000-0000-0000-0000-000000000000}"/>
          </ac:spMkLst>
        </pc:spChg>
        <pc:spChg chg="mod">
          <ac:chgData name="Tom Albanese" userId="6645a0000e07ee94" providerId="LiveId" clId="{E66C5C0F-4354-4D60-A1EE-4B6501ADE460}" dt="2024-03-22T20:15:36.121" v="2544" actId="403"/>
          <ac:spMkLst>
            <pc:docMk/>
            <pc:sldMk cId="2024477830" sldId="1293"/>
            <ac:spMk id="175" creationId="{00000000-0000-0000-0000-000000000000}"/>
          </ac:spMkLst>
        </pc:spChg>
      </pc:sldChg>
      <pc:sldChg chg="add del">
        <pc:chgData name="Tom Albanese" userId="6645a0000e07ee94" providerId="LiveId" clId="{E66C5C0F-4354-4D60-A1EE-4B6501ADE460}" dt="2024-03-22T20:13:02.421" v="2500" actId="2696"/>
        <pc:sldMkLst>
          <pc:docMk/>
          <pc:sldMk cId="393292062" sldId="1294"/>
        </pc:sldMkLst>
        <pc:spChg chg="mod">
          <ac:chgData name="Tom Albanese" userId="6645a0000e07ee94" providerId="LiveId" clId="{E66C5C0F-4354-4D60-A1EE-4B6501ADE460}" dt="2024-03-22T20:15:22.537" v="2541" actId="113"/>
          <ac:spMkLst>
            <pc:docMk/>
            <pc:sldMk cId="393292062" sldId="1294"/>
            <ac:spMk id="198" creationId="{00000000-0000-0000-0000-000000000000}"/>
          </ac:spMkLst>
        </pc:spChg>
        <pc:spChg chg="mod">
          <ac:chgData name="Tom Albanese" userId="6645a0000e07ee94" providerId="LiveId" clId="{E66C5C0F-4354-4D60-A1EE-4B6501ADE460}" dt="2024-03-22T20:15:26.842" v="2542" actId="403"/>
          <ac:spMkLst>
            <pc:docMk/>
            <pc:sldMk cId="393292062" sldId="1294"/>
            <ac:spMk id="199" creationId="{00000000-0000-0000-0000-000000000000}"/>
          </ac:spMkLst>
        </pc:spChg>
      </pc:sldChg>
      <pc:sldChg chg="modSp add mod">
        <pc:chgData name="Tom Albanese" userId="6645a0000e07ee94" providerId="LiveId" clId="{E66C5C0F-4354-4D60-A1EE-4B6501ADE460}" dt="2024-03-22T20:25:36.258" v="3013" actId="14100"/>
        <pc:sldMkLst>
          <pc:docMk/>
          <pc:sldMk cId="0" sldId="1295"/>
        </pc:sldMkLst>
        <pc:spChg chg="mod">
          <ac:chgData name="Tom Albanese" userId="6645a0000e07ee94" providerId="LiveId" clId="{E66C5C0F-4354-4D60-A1EE-4B6501ADE460}" dt="2024-03-22T20:25:01.888" v="3009" actId="403"/>
          <ac:spMkLst>
            <pc:docMk/>
            <pc:sldMk cId="0" sldId="1295"/>
            <ac:spMk id="229" creationId="{00000000-0000-0000-0000-000000000000}"/>
          </ac:spMkLst>
        </pc:spChg>
        <pc:spChg chg="mod">
          <ac:chgData name="Tom Albanese" userId="6645a0000e07ee94" providerId="LiveId" clId="{E66C5C0F-4354-4D60-A1EE-4B6501ADE460}" dt="2024-03-22T20:25:36.258" v="3013" actId="14100"/>
          <ac:spMkLst>
            <pc:docMk/>
            <pc:sldMk cId="0" sldId="1295"/>
            <ac:spMk id="231" creationId="{00000000-0000-0000-0000-000000000000}"/>
          </ac:spMkLst>
        </pc:spChg>
        <pc:spChg chg="mod">
          <ac:chgData name="Tom Albanese" userId="6645a0000e07ee94" providerId="LiveId" clId="{E66C5C0F-4354-4D60-A1EE-4B6501ADE460}" dt="2024-03-22T20:25:12.845" v="3011" actId="113"/>
          <ac:spMkLst>
            <pc:docMk/>
            <pc:sldMk cId="0" sldId="1295"/>
            <ac:spMk id="233" creationId="{00000000-0000-0000-0000-000000000000}"/>
          </ac:spMkLst>
        </pc:spChg>
        <pc:spChg chg="mod">
          <ac:chgData name="Tom Albanese" userId="6645a0000e07ee94" providerId="LiveId" clId="{E66C5C0F-4354-4D60-A1EE-4B6501ADE460}" dt="2024-03-22T20:25:16.247" v="3012" actId="113"/>
          <ac:spMkLst>
            <pc:docMk/>
            <pc:sldMk cId="0" sldId="1295"/>
            <ac:spMk id="235" creationId="{00000000-0000-0000-0000-000000000000}"/>
          </ac:spMkLst>
        </pc:spChg>
        <pc:grpChg chg="mod">
          <ac:chgData name="Tom Albanese" userId="6645a0000e07ee94" providerId="LiveId" clId="{E66C5C0F-4354-4D60-A1EE-4B6501ADE460}" dt="2024-03-22T20:24:07.727" v="2991" actId="14100"/>
          <ac:grpSpMkLst>
            <pc:docMk/>
            <pc:sldMk cId="0" sldId="1295"/>
            <ac:grpSpMk id="227" creationId="{00000000-0000-0000-0000-000000000000}"/>
          </ac:grpSpMkLst>
        </pc:grpChg>
      </pc:sldChg>
      <pc:sldChg chg="new del">
        <pc:chgData name="Tom Albanese" userId="6645a0000e07ee94" providerId="LiveId" clId="{E66C5C0F-4354-4D60-A1EE-4B6501ADE460}" dt="2024-03-22T19:30:10.372" v="753" actId="2696"/>
        <pc:sldMkLst>
          <pc:docMk/>
          <pc:sldMk cId="2614546329" sldId="1296"/>
        </pc:sldMkLst>
      </pc:sldChg>
      <pc:sldChg chg="addSp delSp modSp add mod modClrScheme delDesignElem chgLayout modNotesTx">
        <pc:chgData name="Tom Albanese" userId="6645a0000e07ee94" providerId="LiveId" clId="{E66C5C0F-4354-4D60-A1EE-4B6501ADE460}" dt="2024-03-22T20:11:03.019" v="2484" actId="1076"/>
        <pc:sldMkLst>
          <pc:docMk/>
          <pc:sldMk cId="2736175012" sldId="1296"/>
        </pc:sldMkLst>
        <pc:spChg chg="mod ord">
          <ac:chgData name="Tom Albanese" userId="6645a0000e07ee94" providerId="LiveId" clId="{E66C5C0F-4354-4D60-A1EE-4B6501ADE460}" dt="2024-03-22T20:04:31.821" v="2215" actId="20577"/>
          <ac:spMkLst>
            <pc:docMk/>
            <pc:sldMk cId="2736175012" sldId="1296"/>
            <ac:spMk id="2" creationId="{EC85D3EB-BE97-F742-BB88-46928E0C396B}"/>
          </ac:spMkLst>
        </pc:spChg>
        <pc:spChg chg="del">
          <ac:chgData name="Tom Albanese" userId="6645a0000e07ee94" providerId="LiveId" clId="{E66C5C0F-4354-4D60-A1EE-4B6501ADE460}" dt="2024-03-22T19:32:47.037" v="847" actId="478"/>
          <ac:spMkLst>
            <pc:docMk/>
            <pc:sldMk cId="2736175012" sldId="1296"/>
            <ac:spMk id="3" creationId="{B083F94D-567F-F847-B203-80A546249251}"/>
          </ac:spMkLst>
        </pc:spChg>
        <pc:spChg chg="mod ord">
          <ac:chgData name="Tom Albanese" userId="6645a0000e07ee94" providerId="LiveId" clId="{E66C5C0F-4354-4D60-A1EE-4B6501ADE460}" dt="2024-03-22T19:51:51.490" v="2004" actId="26606"/>
          <ac:spMkLst>
            <pc:docMk/>
            <pc:sldMk cId="2736175012" sldId="1296"/>
            <ac:spMk id="4" creationId="{D81491D5-29C1-994C-AC1E-29061F3E6E59}"/>
          </ac:spMkLst>
        </pc:spChg>
        <pc:spChg chg="add del mod">
          <ac:chgData name="Tom Albanese" userId="6645a0000e07ee94" providerId="LiveId" clId="{E66C5C0F-4354-4D60-A1EE-4B6501ADE460}" dt="2024-03-22T19:34:02.541" v="850" actId="1032"/>
          <ac:spMkLst>
            <pc:docMk/>
            <pc:sldMk cId="2736175012" sldId="1296"/>
            <ac:spMk id="6" creationId="{BB6A7FCD-5246-5844-02F7-2A73E886BFBD}"/>
          </ac:spMkLst>
        </pc:spChg>
        <pc:spChg chg="add del mod">
          <ac:chgData name="Tom Albanese" userId="6645a0000e07ee94" providerId="LiveId" clId="{E66C5C0F-4354-4D60-A1EE-4B6501ADE460}" dt="2024-03-22T19:32:51.731" v="849" actId="478"/>
          <ac:spMkLst>
            <pc:docMk/>
            <pc:sldMk cId="2736175012" sldId="1296"/>
            <ac:spMk id="9" creationId="{6A44A8E6-C32A-96C5-FE87-E2D8F97132FB}"/>
          </ac:spMkLst>
        </pc:spChg>
        <pc:spChg chg="add del mod">
          <ac:chgData name="Tom Albanese" userId="6645a0000e07ee94" providerId="LiveId" clId="{E66C5C0F-4354-4D60-A1EE-4B6501ADE460}" dt="2024-03-22T19:57:33.267" v="2030" actId="478"/>
          <ac:spMkLst>
            <pc:docMk/>
            <pc:sldMk cId="2736175012" sldId="1296"/>
            <ac:spMk id="11" creationId="{F3A4EA99-4D68-D128-9CA0-9D032D83CBD4}"/>
          </ac:spMkLst>
        </pc:spChg>
        <pc:spChg chg="add del">
          <ac:chgData name="Tom Albanese" userId="6645a0000e07ee94" providerId="LiveId" clId="{E66C5C0F-4354-4D60-A1EE-4B6501ADE460}" dt="2024-03-22T19:51:15.341" v="2003" actId="700"/>
          <ac:spMkLst>
            <pc:docMk/>
            <pc:sldMk cId="2736175012" sldId="1296"/>
            <ac:spMk id="12" creationId="{AE2B703B-46F9-481A-A605-82E2A828C4FA}"/>
          </ac:spMkLst>
        </pc:spChg>
        <pc:spChg chg="del">
          <ac:chgData name="Tom Albanese" userId="6645a0000e07ee94" providerId="LiveId" clId="{E66C5C0F-4354-4D60-A1EE-4B6501ADE460}" dt="2024-03-22T19:49:25.752" v="1985" actId="700"/>
          <ac:spMkLst>
            <pc:docMk/>
            <pc:sldMk cId="2736175012" sldId="1296"/>
            <ac:spMk id="13" creationId="{45D37F4E-DDB4-456B-97E0-9937730A039F}"/>
          </ac:spMkLst>
        </pc:spChg>
        <pc:spChg chg="add">
          <ac:chgData name="Tom Albanese" userId="6645a0000e07ee94" providerId="LiveId" clId="{E66C5C0F-4354-4D60-A1EE-4B6501ADE460}" dt="2024-03-22T19:51:51.490" v="2004" actId="26606"/>
          <ac:spMkLst>
            <pc:docMk/>
            <pc:sldMk cId="2736175012" sldId="1296"/>
            <ac:spMk id="14" creationId="{924D84CD-5280-4B52-B96E-8EDAA2B20C51}"/>
          </ac:spMkLst>
        </pc:spChg>
        <pc:spChg chg="del">
          <ac:chgData name="Tom Albanese" userId="6645a0000e07ee94" providerId="LiveId" clId="{E66C5C0F-4354-4D60-A1EE-4B6501ADE460}" dt="2024-03-22T19:49:25.752" v="1985" actId="700"/>
          <ac:spMkLst>
            <pc:docMk/>
            <pc:sldMk cId="2736175012" sldId="1296"/>
            <ac:spMk id="15" creationId="{B2DD41CD-8F47-4F56-AD12-4E2FF7696987}"/>
          </ac:spMkLst>
        </pc:spChg>
        <pc:spChg chg="add">
          <ac:chgData name="Tom Albanese" userId="6645a0000e07ee94" providerId="LiveId" clId="{E66C5C0F-4354-4D60-A1EE-4B6501ADE460}" dt="2024-03-22T19:51:51.490" v="2004" actId="26606"/>
          <ac:spMkLst>
            <pc:docMk/>
            <pc:sldMk cId="2736175012" sldId="1296"/>
            <ac:spMk id="16" creationId="{6BC8DD5A-2177-6753-E2F9-C07A00190B7A}"/>
          </ac:spMkLst>
        </pc:spChg>
        <pc:spChg chg="add del">
          <ac:chgData name="Tom Albanese" userId="6645a0000e07ee94" providerId="LiveId" clId="{E66C5C0F-4354-4D60-A1EE-4B6501ADE460}" dt="2024-03-22T19:51:15.341" v="2003" actId="700"/>
          <ac:spMkLst>
            <pc:docMk/>
            <pc:sldMk cId="2736175012" sldId="1296"/>
            <ac:spMk id="17" creationId="{F13BE4D7-0C3D-4906-B230-A1C5B4665CCF}"/>
          </ac:spMkLst>
        </pc:spChg>
        <pc:spChg chg="add del mod">
          <ac:chgData name="Tom Albanese" userId="6645a0000e07ee94" providerId="LiveId" clId="{E66C5C0F-4354-4D60-A1EE-4B6501ADE460}" dt="2024-03-22T20:04:00.527" v="2187" actId="478"/>
          <ac:spMkLst>
            <pc:docMk/>
            <pc:sldMk cId="2736175012" sldId="1296"/>
            <ac:spMk id="18" creationId="{6869F2D1-DEBD-381D-487B-2E4610C6B071}"/>
          </ac:spMkLst>
        </pc:spChg>
        <pc:spChg chg="add del mod">
          <ac:chgData name="Tom Albanese" userId="6645a0000e07ee94" providerId="LiveId" clId="{E66C5C0F-4354-4D60-A1EE-4B6501ADE460}" dt="2024-03-22T20:04:00.527" v="2187" actId="478"/>
          <ac:spMkLst>
            <pc:docMk/>
            <pc:sldMk cId="2736175012" sldId="1296"/>
            <ac:spMk id="29" creationId="{03C771C1-3682-ECE9-1D1D-713D0E38CBFB}"/>
          </ac:spMkLst>
        </pc:spChg>
        <pc:spChg chg="add mod">
          <ac:chgData name="Tom Albanese" userId="6645a0000e07ee94" providerId="LiveId" clId="{E66C5C0F-4354-4D60-A1EE-4B6501ADE460}" dt="2024-03-22T20:10:13.184" v="2474" actId="1076"/>
          <ac:spMkLst>
            <pc:docMk/>
            <pc:sldMk cId="2736175012" sldId="1296"/>
            <ac:spMk id="30" creationId="{D31E0C94-3AA6-4070-E006-C72F6DA36444}"/>
          </ac:spMkLst>
        </pc:spChg>
        <pc:graphicFrameChg chg="add mod ord modGraphic">
          <ac:chgData name="Tom Albanese" userId="6645a0000e07ee94" providerId="LiveId" clId="{E66C5C0F-4354-4D60-A1EE-4B6501ADE460}" dt="2024-03-22T20:10:23.791" v="2478" actId="403"/>
          <ac:graphicFrameMkLst>
            <pc:docMk/>
            <pc:sldMk cId="2736175012" sldId="1296"/>
            <ac:graphicFrameMk id="10" creationId="{80DE5B23-2C6A-BB6C-F3E9-E61696B84042}"/>
          </ac:graphicFrameMkLst>
        </pc:graphicFrameChg>
        <pc:picChg chg="del">
          <ac:chgData name="Tom Albanese" userId="6645a0000e07ee94" providerId="LiveId" clId="{E66C5C0F-4354-4D60-A1EE-4B6501ADE460}" dt="2024-03-22T19:32:49.107" v="848" actId="478"/>
          <ac:picMkLst>
            <pc:docMk/>
            <pc:sldMk cId="2736175012" sldId="1296"/>
            <ac:picMk id="8" creationId="{00000000-0000-0000-0000-000000000000}"/>
          </ac:picMkLst>
        </pc:picChg>
        <pc:cxnChg chg="add del mod">
          <ac:chgData name="Tom Albanese" userId="6645a0000e07ee94" providerId="LiveId" clId="{E66C5C0F-4354-4D60-A1EE-4B6501ADE460}" dt="2024-03-22T20:04:00.527" v="2187" actId="478"/>
          <ac:cxnSpMkLst>
            <pc:docMk/>
            <pc:sldMk cId="2736175012" sldId="1296"/>
            <ac:cxnSpMk id="20" creationId="{20E6810D-BDAF-4997-0FD5-494BEA921DA0}"/>
          </ac:cxnSpMkLst>
        </pc:cxnChg>
        <pc:cxnChg chg="add del mod">
          <ac:chgData name="Tom Albanese" userId="6645a0000e07ee94" providerId="LiveId" clId="{E66C5C0F-4354-4D60-A1EE-4B6501ADE460}" dt="2024-03-22T20:04:00.527" v="2187" actId="478"/>
          <ac:cxnSpMkLst>
            <pc:docMk/>
            <pc:sldMk cId="2736175012" sldId="1296"/>
            <ac:cxnSpMk id="21" creationId="{F4E165BB-22A0-7A6C-08DD-313AE401D0F8}"/>
          </ac:cxnSpMkLst>
        </pc:cxnChg>
        <pc:cxnChg chg="add del mod">
          <ac:chgData name="Tom Albanese" userId="6645a0000e07ee94" providerId="LiveId" clId="{E66C5C0F-4354-4D60-A1EE-4B6501ADE460}" dt="2024-03-22T20:04:00.527" v="2187" actId="478"/>
          <ac:cxnSpMkLst>
            <pc:docMk/>
            <pc:sldMk cId="2736175012" sldId="1296"/>
            <ac:cxnSpMk id="23" creationId="{BF00EFDD-B484-7836-DCE7-650D02943638}"/>
          </ac:cxnSpMkLst>
        </pc:cxnChg>
        <pc:cxnChg chg="add mod">
          <ac:chgData name="Tom Albanese" userId="6645a0000e07ee94" providerId="LiveId" clId="{E66C5C0F-4354-4D60-A1EE-4B6501ADE460}" dt="2024-03-22T20:09:53.276" v="2469" actId="1076"/>
          <ac:cxnSpMkLst>
            <pc:docMk/>
            <pc:sldMk cId="2736175012" sldId="1296"/>
            <ac:cxnSpMk id="32" creationId="{56B9C5FC-22A0-64EA-886C-1607622554E5}"/>
          </ac:cxnSpMkLst>
        </pc:cxnChg>
        <pc:cxnChg chg="add mod">
          <ac:chgData name="Tom Albanese" userId="6645a0000e07ee94" providerId="LiveId" clId="{E66C5C0F-4354-4D60-A1EE-4B6501ADE460}" dt="2024-03-22T20:09:59.692" v="2470" actId="208"/>
          <ac:cxnSpMkLst>
            <pc:docMk/>
            <pc:sldMk cId="2736175012" sldId="1296"/>
            <ac:cxnSpMk id="34" creationId="{0C88B488-3E71-B631-46A8-258AE1D930DA}"/>
          </ac:cxnSpMkLst>
        </pc:cxnChg>
        <pc:cxnChg chg="add mod">
          <ac:chgData name="Tom Albanese" userId="6645a0000e07ee94" providerId="LiveId" clId="{E66C5C0F-4354-4D60-A1EE-4B6501ADE460}" dt="2024-03-22T20:10:44.322" v="2480" actId="1076"/>
          <ac:cxnSpMkLst>
            <pc:docMk/>
            <pc:sldMk cId="2736175012" sldId="1296"/>
            <ac:cxnSpMk id="36" creationId="{CB04C9CE-7BAF-B0E9-1E4D-397B9859F317}"/>
          </ac:cxnSpMkLst>
        </pc:cxnChg>
        <pc:cxnChg chg="add mod">
          <ac:chgData name="Tom Albanese" userId="6645a0000e07ee94" providerId="LiveId" clId="{E66C5C0F-4354-4D60-A1EE-4B6501ADE460}" dt="2024-03-22T20:11:03.019" v="2484" actId="1076"/>
          <ac:cxnSpMkLst>
            <pc:docMk/>
            <pc:sldMk cId="2736175012" sldId="1296"/>
            <ac:cxnSpMk id="37" creationId="{D6BA390D-E57C-9E29-F4FB-FCAC9D4E4028}"/>
          </ac:cxnSpMkLst>
        </pc:cxnChg>
      </pc:sldChg>
      <pc:sldChg chg="modSp add mod">
        <pc:chgData name="Tom Albanese" userId="6645a0000e07ee94" providerId="LiveId" clId="{E66C5C0F-4354-4D60-A1EE-4B6501ADE460}" dt="2024-03-22T20:50:12.905" v="3495" actId="20577"/>
        <pc:sldMkLst>
          <pc:docMk/>
          <pc:sldMk cId="3851527521" sldId="1297"/>
        </pc:sldMkLst>
        <pc:spChg chg="mod">
          <ac:chgData name="Tom Albanese" userId="6645a0000e07ee94" providerId="LiveId" clId="{E66C5C0F-4354-4D60-A1EE-4B6501ADE460}" dt="2024-03-22T20:50:12.905" v="3495" actId="20577"/>
          <ac:spMkLst>
            <pc:docMk/>
            <pc:sldMk cId="3851527521" sldId="1297"/>
            <ac:spMk id="3" creationId="{24C3E87F-F831-313D-6F4C-D29AB597E38B}"/>
          </ac:spMkLst>
        </pc:spChg>
      </pc:sldChg>
      <pc:sldMasterChg chg="addSldLayout delSldLayout">
        <pc:chgData name="Tom Albanese" userId="6645a0000e07ee94" providerId="LiveId" clId="{E66C5C0F-4354-4D60-A1EE-4B6501ADE460}" dt="2024-03-22T20:31:13.129" v="3031" actId="2696"/>
        <pc:sldMasterMkLst>
          <pc:docMk/>
          <pc:sldMasterMk cId="355140361" sldId="2147483659"/>
        </pc:sldMasterMkLst>
        <pc:sldLayoutChg chg="add del">
          <pc:chgData name="Tom Albanese" userId="6645a0000e07ee94" providerId="LiveId" clId="{E66C5C0F-4354-4D60-A1EE-4B6501ADE460}" dt="2024-03-22T20:30:23.964" v="3028" actId="2696"/>
          <pc:sldLayoutMkLst>
            <pc:docMk/>
            <pc:sldMasterMk cId="355140361" sldId="2147483659"/>
            <pc:sldLayoutMk cId="4081563081" sldId="2147483674"/>
          </pc:sldLayoutMkLst>
        </pc:sldLayoutChg>
        <pc:sldLayoutChg chg="del">
          <pc:chgData name="Tom Albanese" userId="6645a0000e07ee94" providerId="LiveId" clId="{E66C5C0F-4354-4D60-A1EE-4B6501ADE460}" dt="2024-03-22T20:31:13.129" v="3031" actId="2696"/>
          <pc:sldLayoutMkLst>
            <pc:docMk/>
            <pc:sldMasterMk cId="355140361" sldId="2147483659"/>
            <pc:sldLayoutMk cId="3497300811" sldId="2147483684"/>
          </pc:sldLayoutMkLst>
        </pc:sldLayoutChg>
      </pc:sldMasterChg>
      <pc:sldMasterChg chg="del delSldLayout">
        <pc:chgData name="Tom Albanese" userId="6645a0000e07ee94" providerId="LiveId" clId="{E66C5C0F-4354-4D60-A1EE-4B6501ADE460}" dt="2024-03-22T21:01:49.421" v="3968" actId="2696"/>
        <pc:sldMasterMkLst>
          <pc:docMk/>
          <pc:sldMasterMk cId="400087887" sldId="2147483685"/>
        </pc:sldMasterMkLst>
        <pc:sldLayoutChg chg="del">
          <pc:chgData name="Tom Albanese" userId="6645a0000e07ee94" providerId="LiveId" clId="{E66C5C0F-4354-4D60-A1EE-4B6501ADE460}" dt="2024-03-22T21:01:49.421" v="3968" actId="2696"/>
          <pc:sldLayoutMkLst>
            <pc:docMk/>
            <pc:sldMasterMk cId="400087887" sldId="2147483685"/>
            <pc:sldLayoutMk cId="1040898363" sldId="2147483686"/>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3684133771" sldId="2147483687"/>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3190680859" sldId="2147483688"/>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3986885777" sldId="2147483689"/>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4068171134" sldId="2147483690"/>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1949641119" sldId="2147483691"/>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2919140906" sldId="2147483692"/>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1740969782" sldId="2147483693"/>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3675253636" sldId="2147483694"/>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2938956322" sldId="2147483695"/>
          </pc:sldLayoutMkLst>
        </pc:sldLayoutChg>
        <pc:sldLayoutChg chg="del">
          <pc:chgData name="Tom Albanese" userId="6645a0000e07ee94" providerId="LiveId" clId="{E66C5C0F-4354-4D60-A1EE-4B6501ADE460}" dt="2024-03-22T21:01:49.421" v="3968" actId="2696"/>
          <pc:sldLayoutMkLst>
            <pc:docMk/>
            <pc:sldMasterMk cId="400087887" sldId="2147483685"/>
            <pc:sldLayoutMk cId="4203775436" sldId="2147483696"/>
          </pc:sldLayoutMkLst>
        </pc:sldLayoutChg>
      </pc:sldMasterChg>
      <pc:sldMasterChg chg="delSldLayout">
        <pc:chgData name="Tom Albanese" userId="6645a0000e07ee94" providerId="LiveId" clId="{E66C5C0F-4354-4D60-A1EE-4B6501ADE460}" dt="2024-03-22T20:17:26.359" v="2555" actId="2696"/>
        <pc:sldMasterMkLst>
          <pc:docMk/>
          <pc:sldMasterMk cId="3180429599" sldId="2147483700"/>
        </pc:sldMasterMkLst>
        <pc:sldLayoutChg chg="del">
          <pc:chgData name="Tom Albanese" userId="6645a0000e07ee94" providerId="LiveId" clId="{E66C5C0F-4354-4D60-A1EE-4B6501ADE460}" dt="2024-03-22T20:17:26.359" v="2555" actId="2696"/>
          <pc:sldLayoutMkLst>
            <pc:docMk/>
            <pc:sldMasterMk cId="3180429599" sldId="2147483700"/>
            <pc:sldLayoutMk cId="3621844675" sldId="2147483708"/>
          </pc:sldLayoutMkLst>
        </pc:sldLayoutChg>
        <pc:sldLayoutChg chg="del">
          <pc:chgData name="Tom Albanese" userId="6645a0000e07ee94" providerId="LiveId" clId="{E66C5C0F-4354-4D60-A1EE-4B6501ADE460}" dt="2024-03-22T20:17:21.718" v="2554" actId="2696"/>
          <pc:sldLayoutMkLst>
            <pc:docMk/>
            <pc:sldMasterMk cId="3180429599" sldId="2147483700"/>
            <pc:sldLayoutMk cId="3564630626" sldId="2147483710"/>
          </pc:sldLayoutMkLst>
        </pc:sldLayoutChg>
      </pc:sldMasterChg>
    </pc:docChg>
  </pc:docChgLst>
</pc:chgInfo>
</file>

<file path=ppt/diagrams/_rels/data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ata1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235E70-3734-43F4-91BD-2DE677995F1D}" type="doc">
      <dgm:prSet loTypeId="urn:microsoft.com/office/officeart/2005/8/layout/lProcess2" loCatId="list" qsTypeId="urn:microsoft.com/office/officeart/2005/8/quickstyle/simple1" qsCatId="simple" csTypeId="urn:microsoft.com/office/officeart/2005/8/colors/accent2_1" csCatId="accent2" phldr="1"/>
      <dgm:spPr/>
      <dgm:t>
        <a:bodyPr/>
        <a:lstStyle/>
        <a:p>
          <a:endParaRPr lang="en-US"/>
        </a:p>
      </dgm:t>
    </dgm:pt>
    <dgm:pt modelId="{BA18A135-2E78-4FD2-8404-22021856C603}">
      <dgm:prSet phldrT="[Text]" custT="1"/>
      <dgm:spPr/>
      <dgm:t>
        <a:bodyPr/>
        <a:lstStyle/>
        <a:p>
          <a:r>
            <a:rPr lang="en-US" sz="2800" b="1" dirty="0">
              <a:latin typeface="Calibri" panose="020F0502020204030204" pitchFamily="34" charset="0"/>
              <a:ea typeface="Calibri" panose="020F0502020204030204" pitchFamily="34" charset="0"/>
              <a:cs typeface="Calibri" panose="020F0502020204030204" pitchFamily="34" charset="0"/>
            </a:rPr>
            <a:t>URGENT CARE: </a:t>
          </a:r>
        </a:p>
        <a:p>
          <a:r>
            <a:rPr lang="en-US" sz="1400" b="1" dirty="0">
              <a:latin typeface="Calibri" panose="020F0502020204030204" pitchFamily="34" charset="0"/>
              <a:ea typeface="Calibri" panose="020F0502020204030204" pitchFamily="34" charset="0"/>
              <a:cs typeface="Calibri" panose="020F0502020204030204" pitchFamily="34" charset="0"/>
            </a:rPr>
            <a:t>Homelessness Prevention Network (HPN)/</a:t>
          </a:r>
        </a:p>
        <a:p>
          <a:r>
            <a:rPr lang="en-US" sz="1400" b="1" dirty="0">
              <a:latin typeface="Calibri" panose="020F0502020204030204" pitchFamily="34" charset="0"/>
              <a:ea typeface="Calibri" panose="020F0502020204030204" pitchFamily="34" charset="0"/>
              <a:cs typeface="Calibri" panose="020F0502020204030204" pitchFamily="34" charset="0"/>
            </a:rPr>
            <a:t>Housing Resource Specialists (HRS)</a:t>
          </a:r>
        </a:p>
      </dgm:t>
    </dgm:pt>
    <dgm:pt modelId="{E3C4C23E-941A-48BD-847A-B7B292CA1C4F}" type="parTrans" cxnId="{23C30A15-BF7A-46ED-B080-02CBFEB14DFD}">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359ED088-4631-4260-8FA2-BCA82B061E8D}" type="sibTrans" cxnId="{23C30A15-BF7A-46ED-B080-02CBFEB14DFD}">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8C3FD818-D78C-4623-A784-9F4E35E814BF}">
      <dgm:prSet phldrT="[Text]" custT="1"/>
      <dgm:spPr/>
      <dgm:t>
        <a:bodyPr/>
        <a:lstStyle/>
        <a:p>
          <a:pPr>
            <a:buFont typeface="Arial" panose="020B0604020202020204" pitchFamily="34" charset="0"/>
            <a:buChar char="•"/>
          </a:pPr>
          <a:r>
            <a:rPr lang="en-US" sz="1200" b="1" u="sng" dirty="0">
              <a:latin typeface="Calibri" panose="020F0502020204030204" pitchFamily="34" charset="0"/>
              <a:ea typeface="Calibri" panose="020F0502020204030204" pitchFamily="34" charset="0"/>
              <a:cs typeface="Calibri" panose="020F0502020204030204" pitchFamily="34" charset="0"/>
            </a:rPr>
            <a:t>Risk Level 4</a:t>
          </a:r>
          <a:r>
            <a:rPr lang="en-US" sz="1200" dirty="0">
              <a:latin typeface="Calibri" panose="020F0502020204030204" pitchFamily="34" charset="0"/>
              <a:ea typeface="Calibri" panose="020F0502020204030204" pitchFamily="34" charset="0"/>
              <a:cs typeface="Calibri" panose="020F0502020204030204" pitchFamily="34" charset="0"/>
            </a:rPr>
            <a:t>: Facing literal homeless tonight – </a:t>
          </a:r>
          <a:r>
            <a:rPr lang="en-US" sz="1200" u="sng" dirty="0">
              <a:latin typeface="Calibri" panose="020F0502020204030204" pitchFamily="34" charset="0"/>
              <a:ea typeface="Calibri" panose="020F0502020204030204" pitchFamily="34" charset="0"/>
              <a:cs typeface="Calibri" panose="020F0502020204030204" pitchFamily="34" charset="0"/>
            </a:rPr>
            <a:t>IF</a:t>
          </a:r>
          <a:r>
            <a:rPr lang="en-US" sz="1200" dirty="0">
              <a:latin typeface="Calibri" panose="020F0502020204030204" pitchFamily="34" charset="0"/>
              <a:ea typeface="Calibri" panose="020F0502020204030204" pitchFamily="34" charset="0"/>
              <a:cs typeface="Calibri" panose="020F0502020204030204" pitchFamily="34" charset="0"/>
            </a:rPr>
            <a:t> there’s opportunity for immediate Housing Problem-Solving and diversion</a:t>
          </a:r>
        </a:p>
      </dgm:t>
    </dgm:pt>
    <dgm:pt modelId="{A9BC4183-349A-45D6-8A1A-AC1022A81573}" type="parTrans" cxnId="{03B8E9A1-1CA9-43FA-AC02-D832899E4EC4}">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C8385874-D702-469F-8D22-FC90B3C2D67B}" type="sibTrans" cxnId="{03B8E9A1-1CA9-43FA-AC02-D832899E4EC4}">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CAFA6BF4-4C8E-46B2-8C4A-7E870030A005}">
      <dgm:prSet phldrT="[Text]" custT="1"/>
      <dgm:spPr/>
      <dgm:t>
        <a:bodyPr/>
        <a:lstStyle/>
        <a:p>
          <a:r>
            <a:rPr lang="en-US" sz="1200" b="1" u="sng" dirty="0">
              <a:latin typeface="Calibri" panose="020F0502020204030204" pitchFamily="34" charset="0"/>
              <a:ea typeface="Calibri" panose="020F0502020204030204" pitchFamily="34" charset="0"/>
              <a:cs typeface="Calibri" panose="020F0502020204030204" pitchFamily="34" charset="0"/>
            </a:rPr>
            <a:t>Risk Level 3</a:t>
          </a:r>
          <a:r>
            <a:rPr lang="en-US" sz="1200" dirty="0">
              <a:latin typeface="Calibri" panose="020F0502020204030204" pitchFamily="34" charset="0"/>
              <a:ea typeface="Calibri" panose="020F0502020204030204" pitchFamily="34" charset="0"/>
              <a:cs typeface="Calibri" panose="020F0502020204030204" pitchFamily="34" charset="0"/>
            </a:rPr>
            <a:t>: Facing literal homelessness within 14 days </a:t>
          </a:r>
        </a:p>
      </dgm:t>
    </dgm:pt>
    <dgm:pt modelId="{6FE04215-05CF-45E4-B88C-B411AD4FF9FE}" type="parTrans" cxnId="{F6C30A50-94C2-417F-9DEF-A6A9B6796E30}">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4127C85C-3A97-4BC0-95C4-B44372709476}" type="sibTrans" cxnId="{F6C30A50-94C2-417F-9DEF-A6A9B6796E30}">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397E0B08-3FEF-4342-A804-4F07C2E3DA15}">
      <dgm:prSet phldrT="[Text]" custT="1"/>
      <dgm:spPr/>
      <dgm:t>
        <a:bodyPr/>
        <a:lstStyle/>
        <a:p>
          <a:r>
            <a:rPr lang="en-US" sz="2800" b="1" dirty="0">
              <a:latin typeface="Calibri" panose="020F0502020204030204" pitchFamily="34" charset="0"/>
              <a:ea typeface="Calibri" panose="020F0502020204030204" pitchFamily="34" charset="0"/>
              <a:cs typeface="Calibri" panose="020F0502020204030204" pitchFamily="34" charset="0"/>
            </a:rPr>
            <a:t>HOMELESS ASSISTANCE: </a:t>
          </a:r>
        </a:p>
        <a:p>
          <a:r>
            <a:rPr lang="en-US" sz="1800" b="1" dirty="0">
              <a:latin typeface="Calibri" panose="020F0502020204030204" pitchFamily="34" charset="0"/>
              <a:ea typeface="Calibri" panose="020F0502020204030204" pitchFamily="34" charset="0"/>
              <a:cs typeface="Calibri" panose="020F0502020204030204" pitchFamily="34" charset="0"/>
            </a:rPr>
            <a:t>Homeless Hotline, Street Outreach </a:t>
          </a:r>
        </a:p>
      </dgm:t>
    </dgm:pt>
    <dgm:pt modelId="{516E534C-AEDB-432F-A850-397DE50E05F8}" type="parTrans" cxnId="{7A74CF2C-D68C-46B0-8D4E-E406472AD347}">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FDFEEDAA-402A-4DD1-A99C-9F186165EF3A}" type="sibTrans" cxnId="{7A74CF2C-D68C-46B0-8D4E-E406472AD347}">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4D7893A5-B6FB-448F-B42A-78818B389D6A}">
      <dgm:prSet phldrT="[Text]" custT="1"/>
      <dgm:spPr/>
      <dgm:t>
        <a:bodyPr/>
        <a:lstStyle/>
        <a:p>
          <a:r>
            <a:rPr lang="en-US" sz="1800" b="1" u="sng" dirty="0">
              <a:latin typeface="Calibri" panose="020F0502020204030204" pitchFamily="34" charset="0"/>
              <a:ea typeface="Calibri" panose="020F0502020204030204" pitchFamily="34" charset="0"/>
              <a:cs typeface="Calibri" panose="020F0502020204030204" pitchFamily="34" charset="0"/>
            </a:rPr>
            <a:t>Risk Level 4</a:t>
          </a:r>
          <a:r>
            <a:rPr lang="en-US" sz="1800" b="1"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Facing literal homeless tonight – IF Housing Problem-Solving fails OR if no time to attempt </a:t>
          </a:r>
        </a:p>
      </dgm:t>
    </dgm:pt>
    <dgm:pt modelId="{D17A3A31-F933-4F06-B544-E9049AD7AC89}" type="parTrans" cxnId="{FF391F0D-B313-4E21-84D7-920573985DA1}">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F645A0C7-BD2D-48B5-B5B1-7D1EC5408C5F}" type="sibTrans" cxnId="{FF391F0D-B313-4E21-84D7-920573985DA1}">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83A0DD4D-4B8D-41AE-979A-3DB29793861F}">
      <dgm:prSet phldrT="[Text]" custT="1"/>
      <dgm:spPr/>
      <dgm:t>
        <a:bodyPr/>
        <a:lstStyle/>
        <a:p>
          <a:r>
            <a:rPr lang="en-US" sz="1200" b="1" u="sng" dirty="0">
              <a:latin typeface="Calibri" panose="020F0502020204030204" pitchFamily="34" charset="0"/>
              <a:ea typeface="Calibri" panose="020F0502020204030204" pitchFamily="34" charset="0"/>
              <a:cs typeface="Calibri" panose="020F0502020204030204" pitchFamily="34" charset="0"/>
            </a:rPr>
            <a:t>Risk Level 2</a:t>
          </a:r>
          <a:r>
            <a:rPr lang="en-US" sz="1200" b="1"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Facing literal homelessness within 15-60 days </a:t>
          </a:r>
          <a:r>
            <a:rPr lang="en-US" sz="1200" u="sng" dirty="0">
              <a:latin typeface="Calibri" panose="020F0502020204030204" pitchFamily="34" charset="0"/>
              <a:ea typeface="Calibri" panose="020F0502020204030204" pitchFamily="34" charset="0"/>
              <a:cs typeface="Calibri" panose="020F0502020204030204" pitchFamily="34" charset="0"/>
            </a:rPr>
            <a:t>AND</a:t>
          </a:r>
          <a:r>
            <a:rPr lang="en-US" sz="1200" u="none" dirty="0">
              <a:latin typeface="Calibri" panose="020F0502020204030204" pitchFamily="34" charset="0"/>
              <a:ea typeface="Calibri" panose="020F0502020204030204" pitchFamily="34" charset="0"/>
              <a:cs typeface="Calibri" panose="020F0502020204030204" pitchFamily="34" charset="0"/>
            </a:rPr>
            <a:t> meet other targeting criteria for higher risk households (e.g., prior homelessness)</a:t>
          </a:r>
          <a:endParaRPr lang="en-US" sz="1200" u="sng" dirty="0">
            <a:latin typeface="Calibri" panose="020F0502020204030204" pitchFamily="34" charset="0"/>
            <a:ea typeface="Calibri" panose="020F0502020204030204" pitchFamily="34" charset="0"/>
            <a:cs typeface="Calibri" panose="020F0502020204030204" pitchFamily="34" charset="0"/>
          </a:endParaRPr>
        </a:p>
      </dgm:t>
    </dgm:pt>
    <dgm:pt modelId="{779701A5-E090-4B93-8E99-B80D3BACAC9B}" type="parTrans" cxnId="{7E3E7FD3-3C4B-4A67-8527-538C4D04800D}">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0C02E465-CAD0-4A57-BB31-F3D59DA7DCC8}" type="sibTrans" cxnId="{7E3E7FD3-3C4B-4A67-8527-538C4D04800D}">
      <dgm:prSet/>
      <dgm:spPr/>
      <dgm:t>
        <a:bodyPr/>
        <a:lstStyle/>
        <a:p>
          <a:endParaRPr lang="en-US" sz="1600">
            <a:latin typeface="Calibri" panose="020F0502020204030204" pitchFamily="34" charset="0"/>
            <a:ea typeface="Calibri" panose="020F0502020204030204" pitchFamily="34" charset="0"/>
            <a:cs typeface="Calibri" panose="020F0502020204030204" pitchFamily="34" charset="0"/>
          </a:endParaRPr>
        </a:p>
      </dgm:t>
    </dgm:pt>
    <dgm:pt modelId="{091E6329-8D8D-4555-BE3D-8B09C29F259D}" type="pres">
      <dgm:prSet presAssocID="{48235E70-3734-43F4-91BD-2DE677995F1D}" presName="theList" presStyleCnt="0">
        <dgm:presLayoutVars>
          <dgm:dir/>
          <dgm:animLvl val="lvl"/>
          <dgm:resizeHandles val="exact"/>
        </dgm:presLayoutVars>
      </dgm:prSet>
      <dgm:spPr/>
    </dgm:pt>
    <dgm:pt modelId="{70E638E8-65EA-459D-A2C9-72E646F8AF76}" type="pres">
      <dgm:prSet presAssocID="{BA18A135-2E78-4FD2-8404-22021856C603}" presName="compNode" presStyleCnt="0"/>
      <dgm:spPr/>
    </dgm:pt>
    <dgm:pt modelId="{DCA09C08-7F05-46A6-AB9B-20CEE75EB6C1}" type="pres">
      <dgm:prSet presAssocID="{BA18A135-2E78-4FD2-8404-22021856C603}" presName="aNode" presStyleLbl="bgShp" presStyleIdx="0" presStyleCnt="2"/>
      <dgm:spPr/>
    </dgm:pt>
    <dgm:pt modelId="{5E417AB6-D6CA-45BB-A949-B3E1E5ACD3F7}" type="pres">
      <dgm:prSet presAssocID="{BA18A135-2E78-4FD2-8404-22021856C603}" presName="textNode" presStyleLbl="bgShp" presStyleIdx="0" presStyleCnt="2"/>
      <dgm:spPr/>
    </dgm:pt>
    <dgm:pt modelId="{595D6264-0730-43CF-AE16-0D1CA25FD190}" type="pres">
      <dgm:prSet presAssocID="{BA18A135-2E78-4FD2-8404-22021856C603}" presName="compChildNode" presStyleCnt="0"/>
      <dgm:spPr/>
    </dgm:pt>
    <dgm:pt modelId="{AE80EDA6-61A8-45CE-818A-ACF749EF1E28}" type="pres">
      <dgm:prSet presAssocID="{BA18A135-2E78-4FD2-8404-22021856C603}" presName="theInnerList" presStyleCnt="0"/>
      <dgm:spPr/>
    </dgm:pt>
    <dgm:pt modelId="{E56E4C45-74B6-4A96-AC6B-030F4FF6BBE5}" type="pres">
      <dgm:prSet presAssocID="{8C3FD818-D78C-4623-A784-9F4E35E814BF}" presName="childNode" presStyleLbl="node1" presStyleIdx="0" presStyleCnt="4">
        <dgm:presLayoutVars>
          <dgm:bulletEnabled val="1"/>
        </dgm:presLayoutVars>
      </dgm:prSet>
      <dgm:spPr/>
    </dgm:pt>
    <dgm:pt modelId="{97B0D06E-FD30-4CA2-BA7E-FF34AE1416D5}" type="pres">
      <dgm:prSet presAssocID="{8C3FD818-D78C-4623-A784-9F4E35E814BF}" presName="aSpace2" presStyleCnt="0"/>
      <dgm:spPr/>
    </dgm:pt>
    <dgm:pt modelId="{BF2C7DDB-EA8B-48EC-BE72-385B5746240C}" type="pres">
      <dgm:prSet presAssocID="{CAFA6BF4-4C8E-46B2-8C4A-7E870030A005}" presName="childNode" presStyleLbl="node1" presStyleIdx="1" presStyleCnt="4">
        <dgm:presLayoutVars>
          <dgm:bulletEnabled val="1"/>
        </dgm:presLayoutVars>
      </dgm:prSet>
      <dgm:spPr/>
    </dgm:pt>
    <dgm:pt modelId="{917CDBB2-AEF0-4AC4-8935-725E7E8D3B93}" type="pres">
      <dgm:prSet presAssocID="{CAFA6BF4-4C8E-46B2-8C4A-7E870030A005}" presName="aSpace2" presStyleCnt="0"/>
      <dgm:spPr/>
    </dgm:pt>
    <dgm:pt modelId="{4F5FEC78-4ACF-4B63-A2AC-0E5650C706BD}" type="pres">
      <dgm:prSet presAssocID="{83A0DD4D-4B8D-41AE-979A-3DB29793861F}" presName="childNode" presStyleLbl="node1" presStyleIdx="2" presStyleCnt="4">
        <dgm:presLayoutVars>
          <dgm:bulletEnabled val="1"/>
        </dgm:presLayoutVars>
      </dgm:prSet>
      <dgm:spPr/>
    </dgm:pt>
    <dgm:pt modelId="{99C7E8E7-99BC-4585-BA1B-077761C8A48B}" type="pres">
      <dgm:prSet presAssocID="{BA18A135-2E78-4FD2-8404-22021856C603}" presName="aSpace" presStyleCnt="0"/>
      <dgm:spPr/>
    </dgm:pt>
    <dgm:pt modelId="{AA5F76C3-1232-4C08-9AB4-B932FBB76EED}" type="pres">
      <dgm:prSet presAssocID="{397E0B08-3FEF-4342-A804-4F07C2E3DA15}" presName="compNode" presStyleCnt="0"/>
      <dgm:spPr/>
    </dgm:pt>
    <dgm:pt modelId="{240B96F4-D6AA-4D50-A05B-6A2F04C53211}" type="pres">
      <dgm:prSet presAssocID="{397E0B08-3FEF-4342-A804-4F07C2E3DA15}" presName="aNode" presStyleLbl="bgShp" presStyleIdx="1" presStyleCnt="2"/>
      <dgm:spPr/>
    </dgm:pt>
    <dgm:pt modelId="{A606B58D-AB59-4394-AF61-C9C7CE156381}" type="pres">
      <dgm:prSet presAssocID="{397E0B08-3FEF-4342-A804-4F07C2E3DA15}" presName="textNode" presStyleLbl="bgShp" presStyleIdx="1" presStyleCnt="2"/>
      <dgm:spPr/>
    </dgm:pt>
    <dgm:pt modelId="{0E81B14A-0238-413E-A9D7-50B949E1B5F6}" type="pres">
      <dgm:prSet presAssocID="{397E0B08-3FEF-4342-A804-4F07C2E3DA15}" presName="compChildNode" presStyleCnt="0"/>
      <dgm:spPr/>
    </dgm:pt>
    <dgm:pt modelId="{2B8EFCE6-538C-488D-92D6-A39CB81EDC1A}" type="pres">
      <dgm:prSet presAssocID="{397E0B08-3FEF-4342-A804-4F07C2E3DA15}" presName="theInnerList" presStyleCnt="0"/>
      <dgm:spPr/>
    </dgm:pt>
    <dgm:pt modelId="{63CDF0EA-1667-4024-A2A4-E2302B998093}" type="pres">
      <dgm:prSet presAssocID="{4D7893A5-B6FB-448F-B42A-78818B389D6A}" presName="childNode" presStyleLbl="node1" presStyleIdx="3" presStyleCnt="4">
        <dgm:presLayoutVars>
          <dgm:bulletEnabled val="1"/>
        </dgm:presLayoutVars>
      </dgm:prSet>
      <dgm:spPr/>
    </dgm:pt>
  </dgm:ptLst>
  <dgm:cxnLst>
    <dgm:cxn modelId="{A5B95102-5191-4BE6-AF4E-61B0E779E559}" type="presOf" srcId="{8C3FD818-D78C-4623-A784-9F4E35E814BF}" destId="{E56E4C45-74B6-4A96-AC6B-030F4FF6BBE5}" srcOrd="0" destOrd="0" presId="urn:microsoft.com/office/officeart/2005/8/layout/lProcess2"/>
    <dgm:cxn modelId="{0175ED04-DAD3-451C-989B-FE05B6DB3A0E}" type="presOf" srcId="{BA18A135-2E78-4FD2-8404-22021856C603}" destId="{DCA09C08-7F05-46A6-AB9B-20CEE75EB6C1}" srcOrd="0" destOrd="0" presId="urn:microsoft.com/office/officeart/2005/8/layout/lProcess2"/>
    <dgm:cxn modelId="{FF391F0D-B313-4E21-84D7-920573985DA1}" srcId="{397E0B08-3FEF-4342-A804-4F07C2E3DA15}" destId="{4D7893A5-B6FB-448F-B42A-78818B389D6A}" srcOrd="0" destOrd="0" parTransId="{D17A3A31-F933-4F06-B544-E9049AD7AC89}" sibTransId="{F645A0C7-BD2D-48B5-B5B1-7D1EC5408C5F}"/>
    <dgm:cxn modelId="{23C30A15-BF7A-46ED-B080-02CBFEB14DFD}" srcId="{48235E70-3734-43F4-91BD-2DE677995F1D}" destId="{BA18A135-2E78-4FD2-8404-22021856C603}" srcOrd="0" destOrd="0" parTransId="{E3C4C23E-941A-48BD-847A-B7B292CA1C4F}" sibTransId="{359ED088-4631-4260-8FA2-BCA82B061E8D}"/>
    <dgm:cxn modelId="{7A74CF2C-D68C-46B0-8D4E-E406472AD347}" srcId="{48235E70-3734-43F4-91BD-2DE677995F1D}" destId="{397E0B08-3FEF-4342-A804-4F07C2E3DA15}" srcOrd="1" destOrd="0" parTransId="{516E534C-AEDB-432F-A850-397DE50E05F8}" sibTransId="{FDFEEDAA-402A-4DD1-A99C-9F186165EF3A}"/>
    <dgm:cxn modelId="{0A86FB2F-4399-4D46-A03C-38E92BB58509}" type="presOf" srcId="{83A0DD4D-4B8D-41AE-979A-3DB29793861F}" destId="{4F5FEC78-4ACF-4B63-A2AC-0E5650C706BD}" srcOrd="0" destOrd="0" presId="urn:microsoft.com/office/officeart/2005/8/layout/lProcess2"/>
    <dgm:cxn modelId="{39EBDF3E-50F9-4483-BD69-55647C4BDC50}" type="presOf" srcId="{48235E70-3734-43F4-91BD-2DE677995F1D}" destId="{091E6329-8D8D-4555-BE3D-8B09C29F259D}" srcOrd="0" destOrd="0" presId="urn:microsoft.com/office/officeart/2005/8/layout/lProcess2"/>
    <dgm:cxn modelId="{07365565-AB23-4AB3-B467-7CADC2B2CE61}" type="presOf" srcId="{397E0B08-3FEF-4342-A804-4F07C2E3DA15}" destId="{A606B58D-AB59-4394-AF61-C9C7CE156381}" srcOrd="1" destOrd="0" presId="urn:microsoft.com/office/officeart/2005/8/layout/lProcess2"/>
    <dgm:cxn modelId="{484ABF68-50B7-4401-AB90-3EBA11AD6EE0}" type="presOf" srcId="{4D7893A5-B6FB-448F-B42A-78818B389D6A}" destId="{63CDF0EA-1667-4024-A2A4-E2302B998093}" srcOrd="0" destOrd="0" presId="urn:microsoft.com/office/officeart/2005/8/layout/lProcess2"/>
    <dgm:cxn modelId="{F6C30A50-94C2-417F-9DEF-A6A9B6796E30}" srcId="{BA18A135-2E78-4FD2-8404-22021856C603}" destId="{CAFA6BF4-4C8E-46B2-8C4A-7E870030A005}" srcOrd="1" destOrd="0" parTransId="{6FE04215-05CF-45E4-B88C-B411AD4FF9FE}" sibTransId="{4127C85C-3A97-4BC0-95C4-B44372709476}"/>
    <dgm:cxn modelId="{16195B86-4929-4698-AF4B-532B388AD034}" type="presOf" srcId="{CAFA6BF4-4C8E-46B2-8C4A-7E870030A005}" destId="{BF2C7DDB-EA8B-48EC-BE72-385B5746240C}" srcOrd="0" destOrd="0" presId="urn:microsoft.com/office/officeart/2005/8/layout/lProcess2"/>
    <dgm:cxn modelId="{ED0D708D-BE5A-455A-9250-0CE8B52D3FE4}" type="presOf" srcId="{397E0B08-3FEF-4342-A804-4F07C2E3DA15}" destId="{240B96F4-D6AA-4D50-A05B-6A2F04C53211}" srcOrd="0" destOrd="0" presId="urn:microsoft.com/office/officeart/2005/8/layout/lProcess2"/>
    <dgm:cxn modelId="{03B8E9A1-1CA9-43FA-AC02-D832899E4EC4}" srcId="{BA18A135-2E78-4FD2-8404-22021856C603}" destId="{8C3FD818-D78C-4623-A784-9F4E35E814BF}" srcOrd="0" destOrd="0" parTransId="{A9BC4183-349A-45D6-8A1A-AC1022A81573}" sibTransId="{C8385874-D702-469F-8D22-FC90B3C2D67B}"/>
    <dgm:cxn modelId="{7E3E7FD3-3C4B-4A67-8527-538C4D04800D}" srcId="{BA18A135-2E78-4FD2-8404-22021856C603}" destId="{83A0DD4D-4B8D-41AE-979A-3DB29793861F}" srcOrd="2" destOrd="0" parTransId="{779701A5-E090-4B93-8E99-B80D3BACAC9B}" sibTransId="{0C02E465-CAD0-4A57-BB31-F3D59DA7DCC8}"/>
    <dgm:cxn modelId="{51D4FFED-BC37-4221-845F-BF47B2620EE9}" type="presOf" srcId="{BA18A135-2E78-4FD2-8404-22021856C603}" destId="{5E417AB6-D6CA-45BB-A949-B3E1E5ACD3F7}" srcOrd="1" destOrd="0" presId="urn:microsoft.com/office/officeart/2005/8/layout/lProcess2"/>
    <dgm:cxn modelId="{30F756EF-9F86-494E-99F9-A9A6A4CA310D}" type="presParOf" srcId="{091E6329-8D8D-4555-BE3D-8B09C29F259D}" destId="{70E638E8-65EA-459D-A2C9-72E646F8AF76}" srcOrd="0" destOrd="0" presId="urn:microsoft.com/office/officeart/2005/8/layout/lProcess2"/>
    <dgm:cxn modelId="{C1624DAD-EE4A-4084-A01E-87CF0DE3E21F}" type="presParOf" srcId="{70E638E8-65EA-459D-A2C9-72E646F8AF76}" destId="{DCA09C08-7F05-46A6-AB9B-20CEE75EB6C1}" srcOrd="0" destOrd="0" presId="urn:microsoft.com/office/officeart/2005/8/layout/lProcess2"/>
    <dgm:cxn modelId="{6FDF9275-9078-40EE-837E-B05F45167F45}" type="presParOf" srcId="{70E638E8-65EA-459D-A2C9-72E646F8AF76}" destId="{5E417AB6-D6CA-45BB-A949-B3E1E5ACD3F7}" srcOrd="1" destOrd="0" presId="urn:microsoft.com/office/officeart/2005/8/layout/lProcess2"/>
    <dgm:cxn modelId="{02B4538B-A04C-49F5-B306-4050DE6D106D}" type="presParOf" srcId="{70E638E8-65EA-459D-A2C9-72E646F8AF76}" destId="{595D6264-0730-43CF-AE16-0D1CA25FD190}" srcOrd="2" destOrd="0" presId="urn:microsoft.com/office/officeart/2005/8/layout/lProcess2"/>
    <dgm:cxn modelId="{20940FE5-C771-4C15-8F32-7FA29D465CDB}" type="presParOf" srcId="{595D6264-0730-43CF-AE16-0D1CA25FD190}" destId="{AE80EDA6-61A8-45CE-818A-ACF749EF1E28}" srcOrd="0" destOrd="0" presId="urn:microsoft.com/office/officeart/2005/8/layout/lProcess2"/>
    <dgm:cxn modelId="{054A22CE-6AAE-4236-8130-E2756A99998A}" type="presParOf" srcId="{AE80EDA6-61A8-45CE-818A-ACF749EF1E28}" destId="{E56E4C45-74B6-4A96-AC6B-030F4FF6BBE5}" srcOrd="0" destOrd="0" presId="urn:microsoft.com/office/officeart/2005/8/layout/lProcess2"/>
    <dgm:cxn modelId="{A7B96EAD-DC3E-46B2-91A5-9ADFF0189363}" type="presParOf" srcId="{AE80EDA6-61A8-45CE-818A-ACF749EF1E28}" destId="{97B0D06E-FD30-4CA2-BA7E-FF34AE1416D5}" srcOrd="1" destOrd="0" presId="urn:microsoft.com/office/officeart/2005/8/layout/lProcess2"/>
    <dgm:cxn modelId="{8A10D0D4-5F66-4201-83A3-8953D98E6A83}" type="presParOf" srcId="{AE80EDA6-61A8-45CE-818A-ACF749EF1E28}" destId="{BF2C7DDB-EA8B-48EC-BE72-385B5746240C}" srcOrd="2" destOrd="0" presId="urn:microsoft.com/office/officeart/2005/8/layout/lProcess2"/>
    <dgm:cxn modelId="{4E76E5FA-029D-4FBF-9472-E4857B69F06F}" type="presParOf" srcId="{AE80EDA6-61A8-45CE-818A-ACF749EF1E28}" destId="{917CDBB2-AEF0-4AC4-8935-725E7E8D3B93}" srcOrd="3" destOrd="0" presId="urn:microsoft.com/office/officeart/2005/8/layout/lProcess2"/>
    <dgm:cxn modelId="{B2B5A0D4-F935-43E1-9A30-98726EFEF7A9}" type="presParOf" srcId="{AE80EDA6-61A8-45CE-818A-ACF749EF1E28}" destId="{4F5FEC78-4ACF-4B63-A2AC-0E5650C706BD}" srcOrd="4" destOrd="0" presId="urn:microsoft.com/office/officeart/2005/8/layout/lProcess2"/>
    <dgm:cxn modelId="{6B297A15-754A-46D6-8B57-BF5AAF73C1D6}" type="presParOf" srcId="{091E6329-8D8D-4555-BE3D-8B09C29F259D}" destId="{99C7E8E7-99BC-4585-BA1B-077761C8A48B}" srcOrd="1" destOrd="0" presId="urn:microsoft.com/office/officeart/2005/8/layout/lProcess2"/>
    <dgm:cxn modelId="{5D162DF3-2A33-40B5-9CCB-5BDA38C92DD9}" type="presParOf" srcId="{091E6329-8D8D-4555-BE3D-8B09C29F259D}" destId="{AA5F76C3-1232-4C08-9AB4-B932FBB76EED}" srcOrd="2" destOrd="0" presId="urn:microsoft.com/office/officeart/2005/8/layout/lProcess2"/>
    <dgm:cxn modelId="{3CDA63A1-25AA-498A-B4B1-68767B5543BF}" type="presParOf" srcId="{AA5F76C3-1232-4C08-9AB4-B932FBB76EED}" destId="{240B96F4-D6AA-4D50-A05B-6A2F04C53211}" srcOrd="0" destOrd="0" presId="urn:microsoft.com/office/officeart/2005/8/layout/lProcess2"/>
    <dgm:cxn modelId="{D66FB7C6-FE52-4152-8073-55A6D1BC539F}" type="presParOf" srcId="{AA5F76C3-1232-4C08-9AB4-B932FBB76EED}" destId="{A606B58D-AB59-4394-AF61-C9C7CE156381}" srcOrd="1" destOrd="0" presId="urn:microsoft.com/office/officeart/2005/8/layout/lProcess2"/>
    <dgm:cxn modelId="{3B360D46-553C-45A1-81BA-FC68B3D577C8}" type="presParOf" srcId="{AA5F76C3-1232-4C08-9AB4-B932FBB76EED}" destId="{0E81B14A-0238-413E-A9D7-50B949E1B5F6}" srcOrd="2" destOrd="0" presId="urn:microsoft.com/office/officeart/2005/8/layout/lProcess2"/>
    <dgm:cxn modelId="{F60C8AED-58FA-464F-809C-E4045FCC26EC}" type="presParOf" srcId="{0E81B14A-0238-413E-A9D7-50B949E1B5F6}" destId="{2B8EFCE6-538C-488D-92D6-A39CB81EDC1A}" srcOrd="0" destOrd="0" presId="urn:microsoft.com/office/officeart/2005/8/layout/lProcess2"/>
    <dgm:cxn modelId="{F22BA2B2-364C-4B10-B04A-167CACAB0EA7}" type="presParOf" srcId="{2B8EFCE6-538C-488D-92D6-A39CB81EDC1A}" destId="{63CDF0EA-1667-4024-A2A4-E2302B99809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0CC6F-1998-44FC-96D2-98802CD948FE}" type="doc">
      <dgm:prSet loTypeId="urn:microsoft.com/office/officeart/2005/8/layout/default" loCatId="list" qsTypeId="urn:microsoft.com/office/officeart/2005/8/quickstyle/simple2" qsCatId="simple" csTypeId="urn:microsoft.com/office/officeart/2005/8/colors/accent1_3" csCatId="accent1" phldr="1"/>
      <dgm:spPr/>
      <dgm:t>
        <a:bodyPr/>
        <a:lstStyle/>
        <a:p>
          <a:endParaRPr lang="en-US"/>
        </a:p>
      </dgm:t>
    </dgm:pt>
    <dgm:pt modelId="{F70AF822-378D-43AA-AC9D-6154C06A090F}">
      <dgm:prSet phldrT="[Text]"/>
      <dgm:spPr/>
      <dgm:t>
        <a:bodyPr/>
        <a:lstStyle/>
        <a:p>
          <a:pPr algn="ctr"/>
          <a:r>
            <a:rPr lang="en-US" dirty="0"/>
            <a:t>Shared housing with friends or family</a:t>
          </a:r>
        </a:p>
      </dgm:t>
    </dgm:pt>
    <dgm:pt modelId="{5FA6B463-D6EE-4705-A7CA-382C0F7166EE}" type="parTrans" cxnId="{6B8D5C8C-49A3-44DB-AD3F-71FFED819180}">
      <dgm:prSet/>
      <dgm:spPr/>
      <dgm:t>
        <a:bodyPr/>
        <a:lstStyle/>
        <a:p>
          <a:endParaRPr lang="en-US"/>
        </a:p>
      </dgm:t>
    </dgm:pt>
    <dgm:pt modelId="{C46AFE99-4D7A-4BD1-8923-7D9EE5C351BA}" type="sibTrans" cxnId="{6B8D5C8C-49A3-44DB-AD3F-71FFED819180}">
      <dgm:prSet/>
      <dgm:spPr/>
      <dgm:t>
        <a:bodyPr/>
        <a:lstStyle/>
        <a:p>
          <a:endParaRPr lang="en-US"/>
        </a:p>
      </dgm:t>
    </dgm:pt>
    <dgm:pt modelId="{3FCE5068-41D6-46DC-B514-9D89566DE570}">
      <dgm:prSet phldrT="[Text]"/>
      <dgm:spPr/>
      <dgm:t>
        <a:bodyPr/>
        <a:lstStyle/>
        <a:p>
          <a:r>
            <a:rPr lang="en-US" dirty="0"/>
            <a:t>Return to or secure their own housing</a:t>
          </a:r>
        </a:p>
      </dgm:t>
    </dgm:pt>
    <dgm:pt modelId="{403B628B-E147-4F58-8526-AE20BD531AE7}" type="parTrans" cxnId="{6A05A81E-891B-465C-ADF4-1BD4DE80EB98}">
      <dgm:prSet/>
      <dgm:spPr/>
      <dgm:t>
        <a:bodyPr/>
        <a:lstStyle/>
        <a:p>
          <a:endParaRPr lang="en-US"/>
        </a:p>
      </dgm:t>
    </dgm:pt>
    <dgm:pt modelId="{5FF9652C-E013-4F55-856D-46646AB673B1}" type="sibTrans" cxnId="{6A05A81E-891B-465C-ADF4-1BD4DE80EB98}">
      <dgm:prSet/>
      <dgm:spPr/>
      <dgm:t>
        <a:bodyPr/>
        <a:lstStyle/>
        <a:p>
          <a:endParaRPr lang="en-US"/>
        </a:p>
      </dgm:t>
    </dgm:pt>
    <dgm:pt modelId="{E3569806-90DE-4630-8893-6F1083EB4236}">
      <dgm:prSet phldrT="[Text]"/>
      <dgm:spPr/>
      <dgm:t>
        <a:bodyPr/>
        <a:lstStyle/>
        <a:p>
          <a:r>
            <a:rPr lang="en-US" dirty="0"/>
            <a:t>Relocate permanently to safe place out of town</a:t>
          </a:r>
        </a:p>
      </dgm:t>
    </dgm:pt>
    <dgm:pt modelId="{75C86750-5B8F-4781-A95D-AE0EBD8ACEB4}" type="parTrans" cxnId="{F77B8A0A-2CFD-4E17-A8E9-99B1BD18D86F}">
      <dgm:prSet/>
      <dgm:spPr/>
      <dgm:t>
        <a:bodyPr/>
        <a:lstStyle/>
        <a:p>
          <a:endParaRPr lang="en-US"/>
        </a:p>
      </dgm:t>
    </dgm:pt>
    <dgm:pt modelId="{F4B5CF07-D197-4E8E-9645-A2CBF9D60623}" type="sibTrans" cxnId="{F77B8A0A-2CFD-4E17-A8E9-99B1BD18D86F}">
      <dgm:prSet/>
      <dgm:spPr/>
      <dgm:t>
        <a:bodyPr/>
        <a:lstStyle/>
        <a:p>
          <a:endParaRPr lang="en-US"/>
        </a:p>
      </dgm:t>
    </dgm:pt>
    <dgm:pt modelId="{97BF477C-C35D-4474-AE63-8929CE2179D6}" type="pres">
      <dgm:prSet presAssocID="{DD00CC6F-1998-44FC-96D2-98802CD948FE}" presName="diagram" presStyleCnt="0">
        <dgm:presLayoutVars>
          <dgm:dir/>
          <dgm:resizeHandles val="exact"/>
        </dgm:presLayoutVars>
      </dgm:prSet>
      <dgm:spPr/>
    </dgm:pt>
    <dgm:pt modelId="{26B64084-86D3-4078-93EC-461E9E858D24}" type="pres">
      <dgm:prSet presAssocID="{F70AF822-378D-43AA-AC9D-6154C06A090F}" presName="node" presStyleLbl="node1" presStyleIdx="0" presStyleCnt="3">
        <dgm:presLayoutVars>
          <dgm:bulletEnabled val="1"/>
        </dgm:presLayoutVars>
      </dgm:prSet>
      <dgm:spPr/>
    </dgm:pt>
    <dgm:pt modelId="{F3FD81B3-34F8-4F10-9274-52C2F6261FD4}" type="pres">
      <dgm:prSet presAssocID="{C46AFE99-4D7A-4BD1-8923-7D9EE5C351BA}" presName="sibTrans" presStyleCnt="0"/>
      <dgm:spPr/>
    </dgm:pt>
    <dgm:pt modelId="{A6784051-1A46-4BDE-B950-EA0B61298B7B}" type="pres">
      <dgm:prSet presAssocID="{3FCE5068-41D6-46DC-B514-9D89566DE570}" presName="node" presStyleLbl="node1" presStyleIdx="1" presStyleCnt="3">
        <dgm:presLayoutVars>
          <dgm:bulletEnabled val="1"/>
        </dgm:presLayoutVars>
      </dgm:prSet>
      <dgm:spPr/>
    </dgm:pt>
    <dgm:pt modelId="{E100CBC3-98E3-491A-8294-3D5F658E16CE}" type="pres">
      <dgm:prSet presAssocID="{5FF9652C-E013-4F55-856D-46646AB673B1}" presName="sibTrans" presStyleCnt="0"/>
      <dgm:spPr/>
    </dgm:pt>
    <dgm:pt modelId="{69AC8690-99CD-43C1-9067-ACE4AC26A2F5}" type="pres">
      <dgm:prSet presAssocID="{E3569806-90DE-4630-8893-6F1083EB4236}" presName="node" presStyleLbl="node1" presStyleIdx="2" presStyleCnt="3">
        <dgm:presLayoutVars>
          <dgm:bulletEnabled val="1"/>
        </dgm:presLayoutVars>
      </dgm:prSet>
      <dgm:spPr/>
    </dgm:pt>
  </dgm:ptLst>
  <dgm:cxnLst>
    <dgm:cxn modelId="{F77B8A0A-2CFD-4E17-A8E9-99B1BD18D86F}" srcId="{DD00CC6F-1998-44FC-96D2-98802CD948FE}" destId="{E3569806-90DE-4630-8893-6F1083EB4236}" srcOrd="2" destOrd="0" parTransId="{75C86750-5B8F-4781-A95D-AE0EBD8ACEB4}" sibTransId="{F4B5CF07-D197-4E8E-9645-A2CBF9D60623}"/>
    <dgm:cxn modelId="{0A7DDA13-8311-4D35-9019-2E35167E8A25}" type="presOf" srcId="{F70AF822-378D-43AA-AC9D-6154C06A090F}" destId="{26B64084-86D3-4078-93EC-461E9E858D24}" srcOrd="0" destOrd="0" presId="urn:microsoft.com/office/officeart/2005/8/layout/default"/>
    <dgm:cxn modelId="{6A05A81E-891B-465C-ADF4-1BD4DE80EB98}" srcId="{DD00CC6F-1998-44FC-96D2-98802CD948FE}" destId="{3FCE5068-41D6-46DC-B514-9D89566DE570}" srcOrd="1" destOrd="0" parTransId="{403B628B-E147-4F58-8526-AE20BD531AE7}" sibTransId="{5FF9652C-E013-4F55-856D-46646AB673B1}"/>
    <dgm:cxn modelId="{6B8D5C8C-49A3-44DB-AD3F-71FFED819180}" srcId="{DD00CC6F-1998-44FC-96D2-98802CD948FE}" destId="{F70AF822-378D-43AA-AC9D-6154C06A090F}" srcOrd="0" destOrd="0" parTransId="{5FA6B463-D6EE-4705-A7CA-382C0F7166EE}" sibTransId="{C46AFE99-4D7A-4BD1-8923-7D9EE5C351BA}"/>
    <dgm:cxn modelId="{B56F5096-6E33-4606-9ED4-D4CC654BA912}" type="presOf" srcId="{3FCE5068-41D6-46DC-B514-9D89566DE570}" destId="{A6784051-1A46-4BDE-B950-EA0B61298B7B}" srcOrd="0" destOrd="0" presId="urn:microsoft.com/office/officeart/2005/8/layout/default"/>
    <dgm:cxn modelId="{451057A2-8AF8-45C2-B3A0-226CB61C8FD3}" type="presOf" srcId="{E3569806-90DE-4630-8893-6F1083EB4236}" destId="{69AC8690-99CD-43C1-9067-ACE4AC26A2F5}" srcOrd="0" destOrd="0" presId="urn:microsoft.com/office/officeart/2005/8/layout/default"/>
    <dgm:cxn modelId="{9BB576CB-996E-4113-82D5-799F57BCBD46}" type="presOf" srcId="{DD00CC6F-1998-44FC-96D2-98802CD948FE}" destId="{97BF477C-C35D-4474-AE63-8929CE2179D6}" srcOrd="0" destOrd="0" presId="urn:microsoft.com/office/officeart/2005/8/layout/default"/>
    <dgm:cxn modelId="{A58DD915-967E-4FEF-8874-02C88B66A6C8}" type="presParOf" srcId="{97BF477C-C35D-4474-AE63-8929CE2179D6}" destId="{26B64084-86D3-4078-93EC-461E9E858D24}" srcOrd="0" destOrd="0" presId="urn:microsoft.com/office/officeart/2005/8/layout/default"/>
    <dgm:cxn modelId="{FF7C9927-1A76-4BEB-BD0F-06B9D0D3823F}" type="presParOf" srcId="{97BF477C-C35D-4474-AE63-8929CE2179D6}" destId="{F3FD81B3-34F8-4F10-9274-52C2F6261FD4}" srcOrd="1" destOrd="0" presId="urn:microsoft.com/office/officeart/2005/8/layout/default"/>
    <dgm:cxn modelId="{6ED8F912-0D97-4DEE-A18A-E6024440B930}" type="presParOf" srcId="{97BF477C-C35D-4474-AE63-8929CE2179D6}" destId="{A6784051-1A46-4BDE-B950-EA0B61298B7B}" srcOrd="2" destOrd="0" presId="urn:microsoft.com/office/officeart/2005/8/layout/default"/>
    <dgm:cxn modelId="{3C81CF09-3D6C-429C-A9FC-5C41B1CEB968}" type="presParOf" srcId="{97BF477C-C35D-4474-AE63-8929CE2179D6}" destId="{E100CBC3-98E3-491A-8294-3D5F658E16CE}" srcOrd="3" destOrd="0" presId="urn:microsoft.com/office/officeart/2005/8/layout/default"/>
    <dgm:cxn modelId="{A3C735E5-CF58-4CE2-BEAB-4FBA8F39D32D}" type="presParOf" srcId="{97BF477C-C35D-4474-AE63-8929CE2179D6}" destId="{69AC8690-99CD-43C1-9067-ACE4AC26A2F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779E95-0685-4857-9822-447DA8DB3DB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828E125-0B06-4E2C-A012-07CC7D5F3B77}">
      <dgm:prSet/>
      <dgm:spPr/>
      <dgm:t>
        <a:bodyPr/>
        <a:lstStyle/>
        <a:p>
          <a:r>
            <a:rPr lang="en-US" dirty="0"/>
            <a:t>Recognizes housing as an essential platform from which people are best able to pursue personal goals and improve their quality of life</a:t>
          </a:r>
        </a:p>
      </dgm:t>
    </dgm:pt>
    <dgm:pt modelId="{7D13FD8B-9FD0-4D06-A0EC-25C677610AAA}" type="parTrans" cxnId="{28CA78FE-0A96-419B-8150-8DB6D29D0404}">
      <dgm:prSet/>
      <dgm:spPr/>
      <dgm:t>
        <a:bodyPr/>
        <a:lstStyle/>
        <a:p>
          <a:endParaRPr lang="en-US"/>
        </a:p>
      </dgm:t>
    </dgm:pt>
    <dgm:pt modelId="{31C7850D-5DFB-42B5-9604-E4D20A33D6DC}" type="sibTrans" cxnId="{28CA78FE-0A96-419B-8150-8DB6D29D0404}">
      <dgm:prSet/>
      <dgm:spPr/>
      <dgm:t>
        <a:bodyPr/>
        <a:lstStyle/>
        <a:p>
          <a:endParaRPr lang="en-US"/>
        </a:p>
      </dgm:t>
    </dgm:pt>
    <dgm:pt modelId="{74A1344C-CE85-4A08-9C71-7BAE8B1E18F9}">
      <dgm:prSet/>
      <dgm:spPr/>
      <dgm:t>
        <a:bodyPr/>
        <a:lstStyle/>
        <a:p>
          <a:r>
            <a:rPr lang="en-US"/>
            <a:t>Recognizes issues that may have contributed to housing instability can best be addressed once people are permanently housed </a:t>
          </a:r>
        </a:p>
      </dgm:t>
    </dgm:pt>
    <dgm:pt modelId="{6BF681ED-343C-4F2F-9F9E-F28871ABE6C7}" type="parTrans" cxnId="{1B186A1E-C859-4BA1-86FA-9AD78B35A6D9}">
      <dgm:prSet/>
      <dgm:spPr/>
      <dgm:t>
        <a:bodyPr/>
        <a:lstStyle/>
        <a:p>
          <a:endParaRPr lang="en-US"/>
        </a:p>
      </dgm:t>
    </dgm:pt>
    <dgm:pt modelId="{3A0AAE23-DBBC-47F3-911F-DBF0AF8BF5DB}" type="sibTrans" cxnId="{1B186A1E-C859-4BA1-86FA-9AD78B35A6D9}">
      <dgm:prSet/>
      <dgm:spPr/>
      <dgm:t>
        <a:bodyPr/>
        <a:lstStyle/>
        <a:p>
          <a:endParaRPr lang="en-US"/>
        </a:p>
      </dgm:t>
    </dgm:pt>
    <dgm:pt modelId="{EF98FAB9-F0D0-44A4-99F8-7400FCF35FFD}">
      <dgm:prSet/>
      <dgm:spPr/>
      <dgm:t>
        <a:bodyPr/>
        <a:lstStyle/>
        <a:p>
          <a:r>
            <a:rPr lang="en-US"/>
            <a:t>Services and support are offered at engagement and after the person finds housing with focus on stabilizing housing</a:t>
          </a:r>
        </a:p>
      </dgm:t>
    </dgm:pt>
    <dgm:pt modelId="{4209FB5A-B896-4CBF-BB3D-E087AC667E37}" type="parTrans" cxnId="{F16F129D-3FFD-4DD6-A64C-43D948AB21D0}">
      <dgm:prSet/>
      <dgm:spPr/>
      <dgm:t>
        <a:bodyPr/>
        <a:lstStyle/>
        <a:p>
          <a:endParaRPr lang="en-US"/>
        </a:p>
      </dgm:t>
    </dgm:pt>
    <dgm:pt modelId="{27918ED0-B91B-444E-86C9-267638150779}" type="sibTrans" cxnId="{F16F129D-3FFD-4DD6-A64C-43D948AB21D0}">
      <dgm:prSet/>
      <dgm:spPr/>
      <dgm:t>
        <a:bodyPr/>
        <a:lstStyle/>
        <a:p>
          <a:endParaRPr lang="en-US"/>
        </a:p>
      </dgm:t>
    </dgm:pt>
    <dgm:pt modelId="{21D4BB53-E0A4-46F2-8A4F-915BC4DD371A}" type="pres">
      <dgm:prSet presAssocID="{14779E95-0685-4857-9822-447DA8DB3DB6}" presName="vert0" presStyleCnt="0">
        <dgm:presLayoutVars>
          <dgm:dir/>
          <dgm:animOne val="branch"/>
          <dgm:animLvl val="lvl"/>
        </dgm:presLayoutVars>
      </dgm:prSet>
      <dgm:spPr/>
    </dgm:pt>
    <dgm:pt modelId="{578D06A4-D18A-4F90-9FC0-594FA8D4348C}" type="pres">
      <dgm:prSet presAssocID="{F828E125-0B06-4E2C-A012-07CC7D5F3B77}" presName="thickLine" presStyleLbl="alignNode1" presStyleIdx="0" presStyleCnt="3"/>
      <dgm:spPr/>
    </dgm:pt>
    <dgm:pt modelId="{38C2D353-6987-462D-BE1B-BF3CA2179257}" type="pres">
      <dgm:prSet presAssocID="{F828E125-0B06-4E2C-A012-07CC7D5F3B77}" presName="horz1" presStyleCnt="0"/>
      <dgm:spPr/>
    </dgm:pt>
    <dgm:pt modelId="{828CCF3C-70FC-437A-ADA4-0D29BCC8EF0E}" type="pres">
      <dgm:prSet presAssocID="{F828E125-0B06-4E2C-A012-07CC7D5F3B77}" presName="tx1" presStyleLbl="revTx" presStyleIdx="0" presStyleCnt="3"/>
      <dgm:spPr/>
    </dgm:pt>
    <dgm:pt modelId="{C2F37BEB-FC98-47B1-BC60-6A1E8069874E}" type="pres">
      <dgm:prSet presAssocID="{F828E125-0B06-4E2C-A012-07CC7D5F3B77}" presName="vert1" presStyleCnt="0"/>
      <dgm:spPr/>
    </dgm:pt>
    <dgm:pt modelId="{CB95C0ED-E962-4ADC-8687-DCD2890E7C6E}" type="pres">
      <dgm:prSet presAssocID="{74A1344C-CE85-4A08-9C71-7BAE8B1E18F9}" presName="thickLine" presStyleLbl="alignNode1" presStyleIdx="1" presStyleCnt="3"/>
      <dgm:spPr/>
    </dgm:pt>
    <dgm:pt modelId="{FBDEF453-C182-4D15-97E6-B7A806FD6823}" type="pres">
      <dgm:prSet presAssocID="{74A1344C-CE85-4A08-9C71-7BAE8B1E18F9}" presName="horz1" presStyleCnt="0"/>
      <dgm:spPr/>
    </dgm:pt>
    <dgm:pt modelId="{1BB3FEC4-C0BB-4E50-9C19-FBB292A03DB2}" type="pres">
      <dgm:prSet presAssocID="{74A1344C-CE85-4A08-9C71-7BAE8B1E18F9}" presName="tx1" presStyleLbl="revTx" presStyleIdx="1" presStyleCnt="3"/>
      <dgm:spPr/>
    </dgm:pt>
    <dgm:pt modelId="{6DEE783A-29BA-4938-9952-38E9AB2DEECA}" type="pres">
      <dgm:prSet presAssocID="{74A1344C-CE85-4A08-9C71-7BAE8B1E18F9}" presName="vert1" presStyleCnt="0"/>
      <dgm:spPr/>
    </dgm:pt>
    <dgm:pt modelId="{0526BCB0-D1C2-4C2F-B072-8AC1DAEEE45E}" type="pres">
      <dgm:prSet presAssocID="{EF98FAB9-F0D0-44A4-99F8-7400FCF35FFD}" presName="thickLine" presStyleLbl="alignNode1" presStyleIdx="2" presStyleCnt="3"/>
      <dgm:spPr/>
    </dgm:pt>
    <dgm:pt modelId="{2D605024-6734-4FA3-976C-664ADCC02AB1}" type="pres">
      <dgm:prSet presAssocID="{EF98FAB9-F0D0-44A4-99F8-7400FCF35FFD}" presName="horz1" presStyleCnt="0"/>
      <dgm:spPr/>
    </dgm:pt>
    <dgm:pt modelId="{D567759D-EBB9-4A93-B6C2-F356000535D4}" type="pres">
      <dgm:prSet presAssocID="{EF98FAB9-F0D0-44A4-99F8-7400FCF35FFD}" presName="tx1" presStyleLbl="revTx" presStyleIdx="2" presStyleCnt="3"/>
      <dgm:spPr/>
    </dgm:pt>
    <dgm:pt modelId="{FAF93926-C39F-4951-87B4-4CAD9E943B29}" type="pres">
      <dgm:prSet presAssocID="{EF98FAB9-F0D0-44A4-99F8-7400FCF35FFD}" presName="vert1" presStyleCnt="0"/>
      <dgm:spPr/>
    </dgm:pt>
  </dgm:ptLst>
  <dgm:cxnLst>
    <dgm:cxn modelId="{1B186A1E-C859-4BA1-86FA-9AD78B35A6D9}" srcId="{14779E95-0685-4857-9822-447DA8DB3DB6}" destId="{74A1344C-CE85-4A08-9C71-7BAE8B1E18F9}" srcOrd="1" destOrd="0" parTransId="{6BF681ED-343C-4F2F-9F9E-F28871ABE6C7}" sibTransId="{3A0AAE23-DBBC-47F3-911F-DBF0AF8BF5DB}"/>
    <dgm:cxn modelId="{F275D821-875E-4968-AD6F-09621B28DCF0}" type="presOf" srcId="{EF98FAB9-F0D0-44A4-99F8-7400FCF35FFD}" destId="{D567759D-EBB9-4A93-B6C2-F356000535D4}" srcOrd="0" destOrd="0" presId="urn:microsoft.com/office/officeart/2008/layout/LinedList"/>
    <dgm:cxn modelId="{A887F67B-CE20-467E-88D1-E8DCEC134017}" type="presOf" srcId="{74A1344C-CE85-4A08-9C71-7BAE8B1E18F9}" destId="{1BB3FEC4-C0BB-4E50-9C19-FBB292A03DB2}" srcOrd="0" destOrd="0" presId="urn:microsoft.com/office/officeart/2008/layout/LinedList"/>
    <dgm:cxn modelId="{195FF694-217A-445A-8390-4C1A2769D124}" type="presOf" srcId="{14779E95-0685-4857-9822-447DA8DB3DB6}" destId="{21D4BB53-E0A4-46F2-8A4F-915BC4DD371A}" srcOrd="0" destOrd="0" presId="urn:microsoft.com/office/officeart/2008/layout/LinedList"/>
    <dgm:cxn modelId="{F16F129D-3FFD-4DD6-A64C-43D948AB21D0}" srcId="{14779E95-0685-4857-9822-447DA8DB3DB6}" destId="{EF98FAB9-F0D0-44A4-99F8-7400FCF35FFD}" srcOrd="2" destOrd="0" parTransId="{4209FB5A-B896-4CBF-BB3D-E087AC667E37}" sibTransId="{27918ED0-B91B-444E-86C9-267638150779}"/>
    <dgm:cxn modelId="{167597E8-3509-4D03-8267-D1483C57C45C}" type="presOf" srcId="{F828E125-0B06-4E2C-A012-07CC7D5F3B77}" destId="{828CCF3C-70FC-437A-ADA4-0D29BCC8EF0E}" srcOrd="0" destOrd="0" presId="urn:microsoft.com/office/officeart/2008/layout/LinedList"/>
    <dgm:cxn modelId="{28CA78FE-0A96-419B-8150-8DB6D29D0404}" srcId="{14779E95-0685-4857-9822-447DA8DB3DB6}" destId="{F828E125-0B06-4E2C-A012-07CC7D5F3B77}" srcOrd="0" destOrd="0" parTransId="{7D13FD8B-9FD0-4D06-A0EC-25C677610AAA}" sibTransId="{31C7850D-5DFB-42B5-9604-E4D20A33D6DC}"/>
    <dgm:cxn modelId="{B45F1FAB-541D-4E98-BAD1-A990F5D1D561}" type="presParOf" srcId="{21D4BB53-E0A4-46F2-8A4F-915BC4DD371A}" destId="{578D06A4-D18A-4F90-9FC0-594FA8D4348C}" srcOrd="0" destOrd="0" presId="urn:microsoft.com/office/officeart/2008/layout/LinedList"/>
    <dgm:cxn modelId="{AFADF7E0-7AFE-432A-AB1B-36B0566B3CC8}" type="presParOf" srcId="{21D4BB53-E0A4-46F2-8A4F-915BC4DD371A}" destId="{38C2D353-6987-462D-BE1B-BF3CA2179257}" srcOrd="1" destOrd="0" presId="urn:microsoft.com/office/officeart/2008/layout/LinedList"/>
    <dgm:cxn modelId="{8E8D4244-25C7-42CE-8B01-6C443C416293}" type="presParOf" srcId="{38C2D353-6987-462D-BE1B-BF3CA2179257}" destId="{828CCF3C-70FC-437A-ADA4-0D29BCC8EF0E}" srcOrd="0" destOrd="0" presId="urn:microsoft.com/office/officeart/2008/layout/LinedList"/>
    <dgm:cxn modelId="{686B1842-A40D-4818-8D75-EF52FAA48F21}" type="presParOf" srcId="{38C2D353-6987-462D-BE1B-BF3CA2179257}" destId="{C2F37BEB-FC98-47B1-BC60-6A1E8069874E}" srcOrd="1" destOrd="0" presId="urn:microsoft.com/office/officeart/2008/layout/LinedList"/>
    <dgm:cxn modelId="{F67A7B9B-F1EB-4D68-B530-81844BB96FCC}" type="presParOf" srcId="{21D4BB53-E0A4-46F2-8A4F-915BC4DD371A}" destId="{CB95C0ED-E962-4ADC-8687-DCD2890E7C6E}" srcOrd="2" destOrd="0" presId="urn:microsoft.com/office/officeart/2008/layout/LinedList"/>
    <dgm:cxn modelId="{4869AA06-A5E0-44E0-BCA7-2A3C6FA1F5BC}" type="presParOf" srcId="{21D4BB53-E0A4-46F2-8A4F-915BC4DD371A}" destId="{FBDEF453-C182-4D15-97E6-B7A806FD6823}" srcOrd="3" destOrd="0" presId="urn:microsoft.com/office/officeart/2008/layout/LinedList"/>
    <dgm:cxn modelId="{F8148CF9-6741-4B17-9139-335169146944}" type="presParOf" srcId="{FBDEF453-C182-4D15-97E6-B7A806FD6823}" destId="{1BB3FEC4-C0BB-4E50-9C19-FBB292A03DB2}" srcOrd="0" destOrd="0" presId="urn:microsoft.com/office/officeart/2008/layout/LinedList"/>
    <dgm:cxn modelId="{DE2C84C6-BAE7-4D35-B68B-9FCC3F450BDF}" type="presParOf" srcId="{FBDEF453-C182-4D15-97E6-B7A806FD6823}" destId="{6DEE783A-29BA-4938-9952-38E9AB2DEECA}" srcOrd="1" destOrd="0" presId="urn:microsoft.com/office/officeart/2008/layout/LinedList"/>
    <dgm:cxn modelId="{EB2AD7A2-3223-4240-98E3-2B70F487DBA2}" type="presParOf" srcId="{21D4BB53-E0A4-46F2-8A4F-915BC4DD371A}" destId="{0526BCB0-D1C2-4C2F-B072-8AC1DAEEE45E}" srcOrd="4" destOrd="0" presId="urn:microsoft.com/office/officeart/2008/layout/LinedList"/>
    <dgm:cxn modelId="{19A8A562-8A69-4432-A166-6F89BA6ED3B5}" type="presParOf" srcId="{21D4BB53-E0A4-46F2-8A4F-915BC4DD371A}" destId="{2D605024-6734-4FA3-976C-664ADCC02AB1}" srcOrd="5" destOrd="0" presId="urn:microsoft.com/office/officeart/2008/layout/LinedList"/>
    <dgm:cxn modelId="{2B5A97F3-0060-4302-9164-090235F708B1}" type="presParOf" srcId="{2D605024-6734-4FA3-976C-664ADCC02AB1}" destId="{D567759D-EBB9-4A93-B6C2-F356000535D4}" srcOrd="0" destOrd="0" presId="urn:microsoft.com/office/officeart/2008/layout/LinedList"/>
    <dgm:cxn modelId="{F9FCD4DE-8B95-4C1E-8EFD-9F867D7CF38C}" type="presParOf" srcId="{2D605024-6734-4FA3-976C-664ADCC02AB1}" destId="{FAF93926-C39F-4951-87B4-4CAD9E943B29}"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AB39D8-D950-479F-8FF7-64AD0819155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F728DF-7DC4-48E2-AAEB-2D7EB1B61062}">
      <dgm:prSet/>
      <dgm:spPr/>
      <dgm:t>
        <a:bodyPr/>
        <a:lstStyle/>
        <a:p>
          <a:r>
            <a:rPr lang="en-US"/>
            <a:t>Job history? Are there realistic, immediate options to increase pay?</a:t>
          </a:r>
        </a:p>
      </dgm:t>
    </dgm:pt>
    <dgm:pt modelId="{ACEB04CB-A21E-4AD2-8AF3-F721172336E0}" type="parTrans" cxnId="{ABFC882D-3166-412B-875D-56B08F6D23FE}">
      <dgm:prSet/>
      <dgm:spPr/>
      <dgm:t>
        <a:bodyPr/>
        <a:lstStyle/>
        <a:p>
          <a:endParaRPr lang="en-US"/>
        </a:p>
      </dgm:t>
    </dgm:pt>
    <dgm:pt modelId="{57C803F9-BE21-45FE-AC4C-C343CCA7B580}" type="sibTrans" cxnId="{ABFC882D-3166-412B-875D-56B08F6D23FE}">
      <dgm:prSet/>
      <dgm:spPr/>
      <dgm:t>
        <a:bodyPr/>
        <a:lstStyle/>
        <a:p>
          <a:endParaRPr lang="en-US"/>
        </a:p>
      </dgm:t>
    </dgm:pt>
    <dgm:pt modelId="{76DDBFB8-8F78-4B41-AC40-A866BA894175}">
      <dgm:prSet/>
      <dgm:spPr/>
      <dgm:t>
        <a:bodyPr/>
        <a:lstStyle/>
        <a:p>
          <a:r>
            <a:rPr lang="en-US"/>
            <a:t>Can efforts to increase income wait, like additional job training, education, other steps?</a:t>
          </a:r>
        </a:p>
      </dgm:t>
    </dgm:pt>
    <dgm:pt modelId="{275A699E-0908-4ED7-9CB7-5F52E742704A}" type="parTrans" cxnId="{CD076A87-AFF1-4AA8-82D4-6A27C30BB64B}">
      <dgm:prSet/>
      <dgm:spPr/>
      <dgm:t>
        <a:bodyPr/>
        <a:lstStyle/>
        <a:p>
          <a:endParaRPr lang="en-US"/>
        </a:p>
      </dgm:t>
    </dgm:pt>
    <dgm:pt modelId="{F475ADD8-C95D-4938-8E9A-10964C35E89E}" type="sibTrans" cxnId="{CD076A87-AFF1-4AA8-82D4-6A27C30BB64B}">
      <dgm:prSet/>
      <dgm:spPr/>
      <dgm:t>
        <a:bodyPr/>
        <a:lstStyle/>
        <a:p>
          <a:endParaRPr lang="en-US"/>
        </a:p>
      </dgm:t>
    </dgm:pt>
    <dgm:pt modelId="{74A2DA55-D533-4F86-A9B8-6E975E56CDD4}">
      <dgm:prSet/>
      <dgm:spPr/>
      <dgm:t>
        <a:bodyPr/>
        <a:lstStyle/>
        <a:p>
          <a:r>
            <a:rPr lang="en-US"/>
            <a:t>Are there significant employment barriers like a physical disability, that limit employment options and/or require other supports?</a:t>
          </a:r>
        </a:p>
      </dgm:t>
    </dgm:pt>
    <dgm:pt modelId="{D7686E97-9289-4BD1-B37C-5CAFC7E1400B}" type="parTrans" cxnId="{F27CD1D6-2CF7-4626-8A82-871916EFBF0B}">
      <dgm:prSet/>
      <dgm:spPr/>
      <dgm:t>
        <a:bodyPr/>
        <a:lstStyle/>
        <a:p>
          <a:endParaRPr lang="en-US"/>
        </a:p>
      </dgm:t>
    </dgm:pt>
    <dgm:pt modelId="{4EC736EA-B920-4597-82E8-8E38CAB54672}" type="sibTrans" cxnId="{F27CD1D6-2CF7-4626-8A82-871916EFBF0B}">
      <dgm:prSet/>
      <dgm:spPr/>
      <dgm:t>
        <a:bodyPr/>
        <a:lstStyle/>
        <a:p>
          <a:endParaRPr lang="en-US"/>
        </a:p>
      </dgm:t>
    </dgm:pt>
    <dgm:pt modelId="{47AC144E-022B-4829-BA3D-CA9CAAF47772}">
      <dgm:prSet/>
      <dgm:spPr/>
      <dgm:t>
        <a:bodyPr/>
        <a:lstStyle/>
        <a:p>
          <a:r>
            <a:rPr lang="en-US" dirty="0"/>
            <a:t>Is person experiencing severe stress symptoms?</a:t>
          </a:r>
        </a:p>
      </dgm:t>
    </dgm:pt>
    <dgm:pt modelId="{A2C2D3C7-5023-4290-8237-DD3A29402902}" type="parTrans" cxnId="{D925CBBC-F2D9-49FD-BEDF-5FBAD16C6647}">
      <dgm:prSet/>
      <dgm:spPr/>
      <dgm:t>
        <a:bodyPr/>
        <a:lstStyle/>
        <a:p>
          <a:endParaRPr lang="en-US"/>
        </a:p>
      </dgm:t>
    </dgm:pt>
    <dgm:pt modelId="{2CC618C7-9ACA-4783-BFF9-C083B99E9EB7}" type="sibTrans" cxnId="{D925CBBC-F2D9-49FD-BEDF-5FBAD16C6647}">
      <dgm:prSet/>
      <dgm:spPr/>
      <dgm:t>
        <a:bodyPr/>
        <a:lstStyle/>
        <a:p>
          <a:endParaRPr lang="en-US"/>
        </a:p>
      </dgm:t>
    </dgm:pt>
    <dgm:pt modelId="{41340CC8-AC58-4FD6-9CC4-75CE1B0FD67F}">
      <dgm:prSet/>
      <dgm:spPr/>
      <dgm:t>
        <a:bodyPr/>
        <a:lstStyle/>
        <a:p>
          <a:r>
            <a:rPr lang="en-US" b="1" dirty="0"/>
            <a:t>How much support can/should our RRH program provide to assure participant can secure and maintain housing in the near-term while getting on their feet? </a:t>
          </a:r>
        </a:p>
      </dgm:t>
    </dgm:pt>
    <dgm:pt modelId="{831A785A-6502-4676-AC05-8DFEEC1D89C1}" type="parTrans" cxnId="{780C94D3-D046-4A20-B4BD-089418412463}">
      <dgm:prSet/>
      <dgm:spPr/>
      <dgm:t>
        <a:bodyPr/>
        <a:lstStyle/>
        <a:p>
          <a:endParaRPr lang="en-US"/>
        </a:p>
      </dgm:t>
    </dgm:pt>
    <dgm:pt modelId="{A292CA69-6AA3-49FB-8E9E-7C066D09C399}" type="sibTrans" cxnId="{780C94D3-D046-4A20-B4BD-089418412463}">
      <dgm:prSet/>
      <dgm:spPr/>
      <dgm:t>
        <a:bodyPr/>
        <a:lstStyle/>
        <a:p>
          <a:endParaRPr lang="en-US"/>
        </a:p>
      </dgm:t>
    </dgm:pt>
    <dgm:pt modelId="{AF7B6D2A-CF30-4AC4-9384-E022C8124E68}" type="pres">
      <dgm:prSet presAssocID="{93AB39D8-D950-479F-8FF7-64AD0819155C}" presName="vert0" presStyleCnt="0">
        <dgm:presLayoutVars>
          <dgm:dir/>
          <dgm:animOne val="branch"/>
          <dgm:animLvl val="lvl"/>
        </dgm:presLayoutVars>
      </dgm:prSet>
      <dgm:spPr/>
    </dgm:pt>
    <dgm:pt modelId="{DA29F3C4-82B2-4EFF-A871-79499C6774EA}" type="pres">
      <dgm:prSet presAssocID="{D6F728DF-7DC4-48E2-AAEB-2D7EB1B61062}" presName="thickLine" presStyleLbl="alignNode1" presStyleIdx="0" presStyleCnt="5"/>
      <dgm:spPr/>
    </dgm:pt>
    <dgm:pt modelId="{65AF8607-12E2-4292-AF2A-492D0FDB84B2}" type="pres">
      <dgm:prSet presAssocID="{D6F728DF-7DC4-48E2-AAEB-2D7EB1B61062}" presName="horz1" presStyleCnt="0"/>
      <dgm:spPr/>
    </dgm:pt>
    <dgm:pt modelId="{1F197BCB-2A52-47DB-B37F-C44CC6A3E72D}" type="pres">
      <dgm:prSet presAssocID="{D6F728DF-7DC4-48E2-AAEB-2D7EB1B61062}" presName="tx1" presStyleLbl="revTx" presStyleIdx="0" presStyleCnt="5"/>
      <dgm:spPr/>
    </dgm:pt>
    <dgm:pt modelId="{DE00369F-6F5C-4974-A3CA-A506AC8DB042}" type="pres">
      <dgm:prSet presAssocID="{D6F728DF-7DC4-48E2-AAEB-2D7EB1B61062}" presName="vert1" presStyleCnt="0"/>
      <dgm:spPr/>
    </dgm:pt>
    <dgm:pt modelId="{B13D3A8A-0676-4288-A33E-9A1DF22EE61A}" type="pres">
      <dgm:prSet presAssocID="{76DDBFB8-8F78-4B41-AC40-A866BA894175}" presName="thickLine" presStyleLbl="alignNode1" presStyleIdx="1" presStyleCnt="5"/>
      <dgm:spPr/>
    </dgm:pt>
    <dgm:pt modelId="{2D0B3EBF-60F3-4564-9A1F-1DF49A3D690B}" type="pres">
      <dgm:prSet presAssocID="{76DDBFB8-8F78-4B41-AC40-A866BA894175}" presName="horz1" presStyleCnt="0"/>
      <dgm:spPr/>
    </dgm:pt>
    <dgm:pt modelId="{1628081C-2DAA-43E5-8AA6-FB6ECD28883F}" type="pres">
      <dgm:prSet presAssocID="{76DDBFB8-8F78-4B41-AC40-A866BA894175}" presName="tx1" presStyleLbl="revTx" presStyleIdx="1" presStyleCnt="5"/>
      <dgm:spPr/>
    </dgm:pt>
    <dgm:pt modelId="{0BD3D0D0-39B1-4D20-A5D0-FC5B47CBD3BB}" type="pres">
      <dgm:prSet presAssocID="{76DDBFB8-8F78-4B41-AC40-A866BA894175}" presName="vert1" presStyleCnt="0"/>
      <dgm:spPr/>
    </dgm:pt>
    <dgm:pt modelId="{30759DBD-6E59-49BE-B898-B34651CD67A4}" type="pres">
      <dgm:prSet presAssocID="{74A2DA55-D533-4F86-A9B8-6E975E56CDD4}" presName="thickLine" presStyleLbl="alignNode1" presStyleIdx="2" presStyleCnt="5"/>
      <dgm:spPr/>
    </dgm:pt>
    <dgm:pt modelId="{2F01424A-35AD-4CC7-B388-79E1B59AD2EA}" type="pres">
      <dgm:prSet presAssocID="{74A2DA55-D533-4F86-A9B8-6E975E56CDD4}" presName="horz1" presStyleCnt="0"/>
      <dgm:spPr/>
    </dgm:pt>
    <dgm:pt modelId="{E391C576-EF07-409F-84D9-C078D274AD78}" type="pres">
      <dgm:prSet presAssocID="{74A2DA55-D533-4F86-A9B8-6E975E56CDD4}" presName="tx1" presStyleLbl="revTx" presStyleIdx="2" presStyleCnt="5"/>
      <dgm:spPr/>
    </dgm:pt>
    <dgm:pt modelId="{F69FBBF0-4981-46A5-99A3-F96978BCD588}" type="pres">
      <dgm:prSet presAssocID="{74A2DA55-D533-4F86-A9B8-6E975E56CDD4}" presName="vert1" presStyleCnt="0"/>
      <dgm:spPr/>
    </dgm:pt>
    <dgm:pt modelId="{3855660B-7B30-425A-92CE-8F097DCDEACE}" type="pres">
      <dgm:prSet presAssocID="{47AC144E-022B-4829-BA3D-CA9CAAF47772}" presName="thickLine" presStyleLbl="alignNode1" presStyleIdx="3" presStyleCnt="5"/>
      <dgm:spPr/>
    </dgm:pt>
    <dgm:pt modelId="{87E83ABA-45D5-451C-BDFB-FB21E1923445}" type="pres">
      <dgm:prSet presAssocID="{47AC144E-022B-4829-BA3D-CA9CAAF47772}" presName="horz1" presStyleCnt="0"/>
      <dgm:spPr/>
    </dgm:pt>
    <dgm:pt modelId="{4A62D37E-DADD-438B-A768-9867119440E8}" type="pres">
      <dgm:prSet presAssocID="{47AC144E-022B-4829-BA3D-CA9CAAF47772}" presName="tx1" presStyleLbl="revTx" presStyleIdx="3" presStyleCnt="5"/>
      <dgm:spPr/>
    </dgm:pt>
    <dgm:pt modelId="{A1C044D6-5C52-424C-9F1B-23183877FB1E}" type="pres">
      <dgm:prSet presAssocID="{47AC144E-022B-4829-BA3D-CA9CAAF47772}" presName="vert1" presStyleCnt="0"/>
      <dgm:spPr/>
    </dgm:pt>
    <dgm:pt modelId="{E690C61A-E25A-42D2-837D-48258C1849C6}" type="pres">
      <dgm:prSet presAssocID="{41340CC8-AC58-4FD6-9CC4-75CE1B0FD67F}" presName="thickLine" presStyleLbl="alignNode1" presStyleIdx="4" presStyleCnt="5"/>
      <dgm:spPr/>
    </dgm:pt>
    <dgm:pt modelId="{B45B0273-0714-4EF1-BA79-9B179B487F3D}" type="pres">
      <dgm:prSet presAssocID="{41340CC8-AC58-4FD6-9CC4-75CE1B0FD67F}" presName="horz1" presStyleCnt="0"/>
      <dgm:spPr/>
    </dgm:pt>
    <dgm:pt modelId="{578B345E-7C71-491A-9238-9B60D4689ACD}" type="pres">
      <dgm:prSet presAssocID="{41340CC8-AC58-4FD6-9CC4-75CE1B0FD67F}" presName="tx1" presStyleLbl="revTx" presStyleIdx="4" presStyleCnt="5"/>
      <dgm:spPr/>
    </dgm:pt>
    <dgm:pt modelId="{C70B483D-0A74-4085-B4E3-3C87B179C4B8}" type="pres">
      <dgm:prSet presAssocID="{41340CC8-AC58-4FD6-9CC4-75CE1B0FD67F}" presName="vert1" presStyleCnt="0"/>
      <dgm:spPr/>
    </dgm:pt>
  </dgm:ptLst>
  <dgm:cxnLst>
    <dgm:cxn modelId="{841E621D-40D1-42F1-B352-9A113C513290}" type="presOf" srcId="{74A2DA55-D533-4F86-A9B8-6E975E56CDD4}" destId="{E391C576-EF07-409F-84D9-C078D274AD78}" srcOrd="0" destOrd="0" presId="urn:microsoft.com/office/officeart/2008/layout/LinedList"/>
    <dgm:cxn modelId="{17B7ED21-8A63-4B6D-B934-1641B74133EE}" type="presOf" srcId="{93AB39D8-D950-479F-8FF7-64AD0819155C}" destId="{AF7B6D2A-CF30-4AC4-9384-E022C8124E68}" srcOrd="0" destOrd="0" presId="urn:microsoft.com/office/officeart/2008/layout/LinedList"/>
    <dgm:cxn modelId="{ABFC882D-3166-412B-875D-56B08F6D23FE}" srcId="{93AB39D8-D950-479F-8FF7-64AD0819155C}" destId="{D6F728DF-7DC4-48E2-AAEB-2D7EB1B61062}" srcOrd="0" destOrd="0" parTransId="{ACEB04CB-A21E-4AD2-8AF3-F721172336E0}" sibTransId="{57C803F9-BE21-45FE-AC4C-C343CCA7B580}"/>
    <dgm:cxn modelId="{11E77439-5663-4DDA-B4BF-8EE0F008EB1C}" type="presOf" srcId="{41340CC8-AC58-4FD6-9CC4-75CE1B0FD67F}" destId="{578B345E-7C71-491A-9238-9B60D4689ACD}" srcOrd="0" destOrd="0" presId="urn:microsoft.com/office/officeart/2008/layout/LinedList"/>
    <dgm:cxn modelId="{CD076A87-AFF1-4AA8-82D4-6A27C30BB64B}" srcId="{93AB39D8-D950-479F-8FF7-64AD0819155C}" destId="{76DDBFB8-8F78-4B41-AC40-A866BA894175}" srcOrd="1" destOrd="0" parTransId="{275A699E-0908-4ED7-9CB7-5F52E742704A}" sibTransId="{F475ADD8-C95D-4938-8E9A-10964C35E89E}"/>
    <dgm:cxn modelId="{2A6F7487-3CB4-4436-B93A-FC0EFA3DDB78}" type="presOf" srcId="{76DDBFB8-8F78-4B41-AC40-A866BA894175}" destId="{1628081C-2DAA-43E5-8AA6-FB6ECD28883F}" srcOrd="0" destOrd="0" presId="urn:microsoft.com/office/officeart/2008/layout/LinedList"/>
    <dgm:cxn modelId="{5B443C95-98C5-40FB-9987-92B1D1F0A629}" type="presOf" srcId="{D6F728DF-7DC4-48E2-AAEB-2D7EB1B61062}" destId="{1F197BCB-2A52-47DB-B37F-C44CC6A3E72D}" srcOrd="0" destOrd="0" presId="urn:microsoft.com/office/officeart/2008/layout/LinedList"/>
    <dgm:cxn modelId="{D925CBBC-F2D9-49FD-BEDF-5FBAD16C6647}" srcId="{93AB39D8-D950-479F-8FF7-64AD0819155C}" destId="{47AC144E-022B-4829-BA3D-CA9CAAF47772}" srcOrd="3" destOrd="0" parTransId="{A2C2D3C7-5023-4290-8237-DD3A29402902}" sibTransId="{2CC618C7-9ACA-4783-BFF9-C083B99E9EB7}"/>
    <dgm:cxn modelId="{780C94D3-D046-4A20-B4BD-089418412463}" srcId="{93AB39D8-D950-479F-8FF7-64AD0819155C}" destId="{41340CC8-AC58-4FD6-9CC4-75CE1B0FD67F}" srcOrd="4" destOrd="0" parTransId="{831A785A-6502-4676-AC05-8DFEEC1D89C1}" sibTransId="{A292CA69-6AA3-49FB-8E9E-7C066D09C399}"/>
    <dgm:cxn modelId="{F27CD1D6-2CF7-4626-8A82-871916EFBF0B}" srcId="{93AB39D8-D950-479F-8FF7-64AD0819155C}" destId="{74A2DA55-D533-4F86-A9B8-6E975E56CDD4}" srcOrd="2" destOrd="0" parTransId="{D7686E97-9289-4BD1-B37C-5CAFC7E1400B}" sibTransId="{4EC736EA-B920-4597-82E8-8E38CAB54672}"/>
    <dgm:cxn modelId="{410AAEEB-98FB-4189-B2B3-509EA4441FA6}" type="presOf" srcId="{47AC144E-022B-4829-BA3D-CA9CAAF47772}" destId="{4A62D37E-DADD-438B-A768-9867119440E8}" srcOrd="0" destOrd="0" presId="urn:microsoft.com/office/officeart/2008/layout/LinedList"/>
    <dgm:cxn modelId="{9C0A253D-0132-42C3-B2A2-76B2BBB11CE3}" type="presParOf" srcId="{AF7B6D2A-CF30-4AC4-9384-E022C8124E68}" destId="{DA29F3C4-82B2-4EFF-A871-79499C6774EA}" srcOrd="0" destOrd="0" presId="urn:microsoft.com/office/officeart/2008/layout/LinedList"/>
    <dgm:cxn modelId="{89F8E136-851D-4924-9F31-70EB71F406DD}" type="presParOf" srcId="{AF7B6D2A-CF30-4AC4-9384-E022C8124E68}" destId="{65AF8607-12E2-4292-AF2A-492D0FDB84B2}" srcOrd="1" destOrd="0" presId="urn:microsoft.com/office/officeart/2008/layout/LinedList"/>
    <dgm:cxn modelId="{F5EC6681-DA4A-4F0E-8FFD-EF3242862247}" type="presParOf" srcId="{65AF8607-12E2-4292-AF2A-492D0FDB84B2}" destId="{1F197BCB-2A52-47DB-B37F-C44CC6A3E72D}" srcOrd="0" destOrd="0" presId="urn:microsoft.com/office/officeart/2008/layout/LinedList"/>
    <dgm:cxn modelId="{177C96AE-67C7-4B0A-839D-D76336A6B2AD}" type="presParOf" srcId="{65AF8607-12E2-4292-AF2A-492D0FDB84B2}" destId="{DE00369F-6F5C-4974-A3CA-A506AC8DB042}" srcOrd="1" destOrd="0" presId="urn:microsoft.com/office/officeart/2008/layout/LinedList"/>
    <dgm:cxn modelId="{3B336EAF-015C-4D6E-97A6-4C5326C57110}" type="presParOf" srcId="{AF7B6D2A-CF30-4AC4-9384-E022C8124E68}" destId="{B13D3A8A-0676-4288-A33E-9A1DF22EE61A}" srcOrd="2" destOrd="0" presId="urn:microsoft.com/office/officeart/2008/layout/LinedList"/>
    <dgm:cxn modelId="{F913236C-B946-4581-93FB-AD292D086E45}" type="presParOf" srcId="{AF7B6D2A-CF30-4AC4-9384-E022C8124E68}" destId="{2D0B3EBF-60F3-4564-9A1F-1DF49A3D690B}" srcOrd="3" destOrd="0" presId="urn:microsoft.com/office/officeart/2008/layout/LinedList"/>
    <dgm:cxn modelId="{D1DA110B-212A-44E9-BE98-DEBC9DDE1842}" type="presParOf" srcId="{2D0B3EBF-60F3-4564-9A1F-1DF49A3D690B}" destId="{1628081C-2DAA-43E5-8AA6-FB6ECD28883F}" srcOrd="0" destOrd="0" presId="urn:microsoft.com/office/officeart/2008/layout/LinedList"/>
    <dgm:cxn modelId="{56B95103-92E2-409C-9A24-4071F763B62A}" type="presParOf" srcId="{2D0B3EBF-60F3-4564-9A1F-1DF49A3D690B}" destId="{0BD3D0D0-39B1-4D20-A5D0-FC5B47CBD3BB}" srcOrd="1" destOrd="0" presId="urn:microsoft.com/office/officeart/2008/layout/LinedList"/>
    <dgm:cxn modelId="{7A1DED50-F160-4F45-A46E-217D6AA7EEC0}" type="presParOf" srcId="{AF7B6D2A-CF30-4AC4-9384-E022C8124E68}" destId="{30759DBD-6E59-49BE-B898-B34651CD67A4}" srcOrd="4" destOrd="0" presId="urn:microsoft.com/office/officeart/2008/layout/LinedList"/>
    <dgm:cxn modelId="{665F8EAC-2E8B-4378-B866-7CCC96C54CF4}" type="presParOf" srcId="{AF7B6D2A-CF30-4AC4-9384-E022C8124E68}" destId="{2F01424A-35AD-4CC7-B388-79E1B59AD2EA}" srcOrd="5" destOrd="0" presId="urn:microsoft.com/office/officeart/2008/layout/LinedList"/>
    <dgm:cxn modelId="{6FBF8008-640E-483F-AAE1-B31C86EADC40}" type="presParOf" srcId="{2F01424A-35AD-4CC7-B388-79E1B59AD2EA}" destId="{E391C576-EF07-409F-84D9-C078D274AD78}" srcOrd="0" destOrd="0" presId="urn:microsoft.com/office/officeart/2008/layout/LinedList"/>
    <dgm:cxn modelId="{758AFB1C-8B38-4833-9634-E97CBDDE40D7}" type="presParOf" srcId="{2F01424A-35AD-4CC7-B388-79E1B59AD2EA}" destId="{F69FBBF0-4981-46A5-99A3-F96978BCD588}" srcOrd="1" destOrd="0" presId="urn:microsoft.com/office/officeart/2008/layout/LinedList"/>
    <dgm:cxn modelId="{9B1F2D29-A994-4F6B-8C64-C5EB60AD2C42}" type="presParOf" srcId="{AF7B6D2A-CF30-4AC4-9384-E022C8124E68}" destId="{3855660B-7B30-425A-92CE-8F097DCDEACE}" srcOrd="6" destOrd="0" presId="urn:microsoft.com/office/officeart/2008/layout/LinedList"/>
    <dgm:cxn modelId="{2CCF016D-967B-46C0-B2B1-010578D90E9A}" type="presParOf" srcId="{AF7B6D2A-CF30-4AC4-9384-E022C8124E68}" destId="{87E83ABA-45D5-451C-BDFB-FB21E1923445}" srcOrd="7" destOrd="0" presId="urn:microsoft.com/office/officeart/2008/layout/LinedList"/>
    <dgm:cxn modelId="{7C7E84B8-290B-4BAA-A5C5-52A798CB7910}" type="presParOf" srcId="{87E83ABA-45D5-451C-BDFB-FB21E1923445}" destId="{4A62D37E-DADD-438B-A768-9867119440E8}" srcOrd="0" destOrd="0" presId="urn:microsoft.com/office/officeart/2008/layout/LinedList"/>
    <dgm:cxn modelId="{79AF2B1E-AB24-4643-9F35-B69DC1675E7D}" type="presParOf" srcId="{87E83ABA-45D5-451C-BDFB-FB21E1923445}" destId="{A1C044D6-5C52-424C-9F1B-23183877FB1E}" srcOrd="1" destOrd="0" presId="urn:microsoft.com/office/officeart/2008/layout/LinedList"/>
    <dgm:cxn modelId="{24A8FA90-6E37-4F0C-987B-F06BE3D3ABA5}" type="presParOf" srcId="{AF7B6D2A-CF30-4AC4-9384-E022C8124E68}" destId="{E690C61A-E25A-42D2-837D-48258C1849C6}" srcOrd="8" destOrd="0" presId="urn:microsoft.com/office/officeart/2008/layout/LinedList"/>
    <dgm:cxn modelId="{DC0A0DCA-3E48-41AA-BCD1-BCBEAD36DE2D}" type="presParOf" srcId="{AF7B6D2A-CF30-4AC4-9384-E022C8124E68}" destId="{B45B0273-0714-4EF1-BA79-9B179B487F3D}" srcOrd="9" destOrd="0" presId="urn:microsoft.com/office/officeart/2008/layout/LinedList"/>
    <dgm:cxn modelId="{59E86162-F03F-4615-8669-F5836D97538E}" type="presParOf" srcId="{B45B0273-0714-4EF1-BA79-9B179B487F3D}" destId="{578B345E-7C71-491A-9238-9B60D4689ACD}" srcOrd="0" destOrd="0" presId="urn:microsoft.com/office/officeart/2008/layout/LinedList"/>
    <dgm:cxn modelId="{29D341CE-8D5D-4901-B5ED-9B7F96D6DC76}" type="presParOf" srcId="{B45B0273-0714-4EF1-BA79-9B179B487F3D}" destId="{C70B483D-0A74-4085-B4E3-3C87B179C4B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B133EE-0BF8-4A7E-91D2-EEED67812A84}" type="doc">
      <dgm:prSet loTypeId="urn:microsoft.com/office/officeart/2016/7/layout/LinearBlockProcessNumbered" loCatId="process" qsTypeId="urn:microsoft.com/office/officeart/2005/8/quickstyle/simple1" qsCatId="simple" csTypeId="urn:microsoft.com/office/officeart/2005/8/colors/accent1_2" csCatId="accent1"/>
      <dgm:spPr/>
      <dgm:t>
        <a:bodyPr/>
        <a:lstStyle/>
        <a:p>
          <a:endParaRPr lang="en-US"/>
        </a:p>
      </dgm:t>
    </dgm:pt>
    <dgm:pt modelId="{183F6E21-120C-4DD8-94D0-A826DA03CCC7}">
      <dgm:prSet custT="1"/>
      <dgm:spPr/>
      <dgm:t>
        <a:bodyPr/>
        <a:lstStyle/>
        <a:p>
          <a:r>
            <a:rPr lang="en-US" sz="2800" dirty="0">
              <a:latin typeface="+mn-lt"/>
            </a:rPr>
            <a:t>Revisit any critical and other ongoing service and support needs</a:t>
          </a:r>
        </a:p>
      </dgm:t>
    </dgm:pt>
    <dgm:pt modelId="{6FBCEC34-C28D-48E4-B3F0-AF2D722A2628}" type="parTrans" cxnId="{4F02CDBA-EBBB-46BC-BC4F-37FBCFED0ED9}">
      <dgm:prSet/>
      <dgm:spPr/>
      <dgm:t>
        <a:bodyPr/>
        <a:lstStyle/>
        <a:p>
          <a:endParaRPr lang="en-US"/>
        </a:p>
      </dgm:t>
    </dgm:pt>
    <dgm:pt modelId="{122DC0BB-D0A4-455F-A61E-1ACFF98A888D}" type="sibTrans" cxnId="{4F02CDBA-EBBB-46BC-BC4F-37FBCFED0ED9}">
      <dgm:prSet phldrT="01" phldr="0"/>
      <dgm:spPr/>
      <dgm:t>
        <a:bodyPr/>
        <a:lstStyle/>
        <a:p>
          <a:r>
            <a:rPr lang="en-US"/>
            <a:t>01</a:t>
          </a:r>
        </a:p>
      </dgm:t>
    </dgm:pt>
    <dgm:pt modelId="{9997AD7E-A0D7-47E5-B428-C69F6FB92BC6}">
      <dgm:prSet custT="1"/>
      <dgm:spPr/>
      <dgm:t>
        <a:bodyPr/>
        <a:lstStyle/>
        <a:p>
          <a:r>
            <a:rPr lang="en-US" sz="2000" dirty="0">
              <a:latin typeface="+mn-lt"/>
            </a:rPr>
            <a:t>Consider any barriers to accessing assistance relative to new housing along with supports necessary and desired from the program to address barriers</a:t>
          </a:r>
        </a:p>
      </dgm:t>
    </dgm:pt>
    <dgm:pt modelId="{E2241797-B48C-4816-9991-C7303766FE9F}" type="parTrans" cxnId="{23945094-8D84-478F-9EC4-171A26BB1594}">
      <dgm:prSet/>
      <dgm:spPr/>
      <dgm:t>
        <a:bodyPr/>
        <a:lstStyle/>
        <a:p>
          <a:endParaRPr lang="en-US"/>
        </a:p>
      </dgm:t>
    </dgm:pt>
    <dgm:pt modelId="{998EAA18-63D2-488B-AE1B-30C621E4A948}" type="sibTrans" cxnId="{23945094-8D84-478F-9EC4-171A26BB1594}">
      <dgm:prSet/>
      <dgm:spPr/>
      <dgm:t>
        <a:bodyPr/>
        <a:lstStyle/>
        <a:p>
          <a:endParaRPr lang="en-US"/>
        </a:p>
      </dgm:t>
    </dgm:pt>
    <dgm:pt modelId="{6E6A7D46-8C11-46B9-91E7-1B9E9633FE71}">
      <dgm:prSet custT="1"/>
      <dgm:spPr/>
      <dgm:t>
        <a:bodyPr/>
        <a:lstStyle/>
        <a:p>
          <a:r>
            <a:rPr lang="en-US" sz="2800" dirty="0">
              <a:latin typeface="+mn-lt"/>
            </a:rPr>
            <a:t>Revisit issues that affected housing in the past to explore whether these issues could occur again </a:t>
          </a:r>
        </a:p>
      </dgm:t>
    </dgm:pt>
    <dgm:pt modelId="{FFB9B4E8-504D-43CE-B581-C1FBB8E6EF26}" type="parTrans" cxnId="{8AABB2CE-9F62-4D9B-9B16-040BE4D1A44A}">
      <dgm:prSet/>
      <dgm:spPr/>
      <dgm:t>
        <a:bodyPr/>
        <a:lstStyle/>
        <a:p>
          <a:endParaRPr lang="en-US"/>
        </a:p>
      </dgm:t>
    </dgm:pt>
    <dgm:pt modelId="{10DD57A1-5BC4-4B39-B8B0-3B19669B77EF}" type="sibTrans" cxnId="{8AABB2CE-9F62-4D9B-9B16-040BE4D1A44A}">
      <dgm:prSet phldrT="02" phldr="0"/>
      <dgm:spPr/>
      <dgm:t>
        <a:bodyPr/>
        <a:lstStyle/>
        <a:p>
          <a:r>
            <a:rPr lang="en-US"/>
            <a:t>02</a:t>
          </a:r>
        </a:p>
      </dgm:t>
    </dgm:pt>
    <dgm:pt modelId="{E58BC26F-55C8-4469-8EAA-6B24CD79FB9B}">
      <dgm:prSet custT="1"/>
      <dgm:spPr/>
      <dgm:t>
        <a:bodyPr/>
        <a:lstStyle/>
        <a:p>
          <a:r>
            <a:rPr lang="en-US" sz="2400" dirty="0">
              <a:latin typeface="+mn-lt"/>
            </a:rPr>
            <a:t>Consider what to do if and when an issue re-occurs</a:t>
          </a:r>
        </a:p>
      </dgm:t>
    </dgm:pt>
    <dgm:pt modelId="{52E03BCB-5CD2-420F-BF5E-A2FB9C4AB350}" type="parTrans" cxnId="{AFBC750D-BC76-42AE-831C-45A6C89949E6}">
      <dgm:prSet/>
      <dgm:spPr/>
      <dgm:t>
        <a:bodyPr/>
        <a:lstStyle/>
        <a:p>
          <a:endParaRPr lang="en-US"/>
        </a:p>
      </dgm:t>
    </dgm:pt>
    <dgm:pt modelId="{5682B26B-FDA3-48F4-8E77-CBC56C9C7EAA}" type="sibTrans" cxnId="{AFBC750D-BC76-42AE-831C-45A6C89949E6}">
      <dgm:prSet/>
      <dgm:spPr/>
      <dgm:t>
        <a:bodyPr/>
        <a:lstStyle/>
        <a:p>
          <a:endParaRPr lang="en-US"/>
        </a:p>
      </dgm:t>
    </dgm:pt>
    <dgm:pt modelId="{1F58733E-12EB-423C-AE35-E5D7A96F7E57}" type="pres">
      <dgm:prSet presAssocID="{8FB133EE-0BF8-4A7E-91D2-EEED67812A84}" presName="Name0" presStyleCnt="0">
        <dgm:presLayoutVars>
          <dgm:animLvl val="lvl"/>
          <dgm:resizeHandles val="exact"/>
        </dgm:presLayoutVars>
      </dgm:prSet>
      <dgm:spPr/>
    </dgm:pt>
    <dgm:pt modelId="{66F2BF14-5480-4691-9068-026530B16E13}" type="pres">
      <dgm:prSet presAssocID="{183F6E21-120C-4DD8-94D0-A826DA03CCC7}" presName="compositeNode" presStyleCnt="0">
        <dgm:presLayoutVars>
          <dgm:bulletEnabled val="1"/>
        </dgm:presLayoutVars>
      </dgm:prSet>
      <dgm:spPr/>
    </dgm:pt>
    <dgm:pt modelId="{3D26B3F9-E646-4D65-884D-A9BF48A651B1}" type="pres">
      <dgm:prSet presAssocID="{183F6E21-120C-4DD8-94D0-A826DA03CCC7}" presName="bgRect" presStyleLbl="alignNode1" presStyleIdx="0" presStyleCnt="2"/>
      <dgm:spPr/>
    </dgm:pt>
    <dgm:pt modelId="{0076FE95-A212-47E9-8871-8B06A1F7054F}" type="pres">
      <dgm:prSet presAssocID="{122DC0BB-D0A4-455F-A61E-1ACFF98A888D}" presName="sibTransNodeRect" presStyleLbl="alignNode1" presStyleIdx="0" presStyleCnt="2">
        <dgm:presLayoutVars>
          <dgm:chMax val="0"/>
          <dgm:bulletEnabled val="1"/>
        </dgm:presLayoutVars>
      </dgm:prSet>
      <dgm:spPr/>
    </dgm:pt>
    <dgm:pt modelId="{329EB42F-C478-492B-BC56-049CF5A5C01A}" type="pres">
      <dgm:prSet presAssocID="{183F6E21-120C-4DD8-94D0-A826DA03CCC7}" presName="nodeRect" presStyleLbl="alignNode1" presStyleIdx="0" presStyleCnt="2">
        <dgm:presLayoutVars>
          <dgm:bulletEnabled val="1"/>
        </dgm:presLayoutVars>
      </dgm:prSet>
      <dgm:spPr/>
    </dgm:pt>
    <dgm:pt modelId="{1EC61B5F-6E05-40E4-9A17-AE0B2A79950F}" type="pres">
      <dgm:prSet presAssocID="{122DC0BB-D0A4-455F-A61E-1ACFF98A888D}" presName="sibTrans" presStyleCnt="0"/>
      <dgm:spPr/>
    </dgm:pt>
    <dgm:pt modelId="{EAAB6EF2-D362-491C-9909-224E89577BCF}" type="pres">
      <dgm:prSet presAssocID="{6E6A7D46-8C11-46B9-91E7-1B9E9633FE71}" presName="compositeNode" presStyleCnt="0">
        <dgm:presLayoutVars>
          <dgm:bulletEnabled val="1"/>
        </dgm:presLayoutVars>
      </dgm:prSet>
      <dgm:spPr/>
    </dgm:pt>
    <dgm:pt modelId="{F3971C67-4173-4739-9B29-CF5B90FF766D}" type="pres">
      <dgm:prSet presAssocID="{6E6A7D46-8C11-46B9-91E7-1B9E9633FE71}" presName="bgRect" presStyleLbl="alignNode1" presStyleIdx="1" presStyleCnt="2"/>
      <dgm:spPr/>
    </dgm:pt>
    <dgm:pt modelId="{AFFD9BBF-C486-4803-A079-62BFE3DA7782}" type="pres">
      <dgm:prSet presAssocID="{10DD57A1-5BC4-4B39-B8B0-3B19669B77EF}" presName="sibTransNodeRect" presStyleLbl="alignNode1" presStyleIdx="1" presStyleCnt="2">
        <dgm:presLayoutVars>
          <dgm:chMax val="0"/>
          <dgm:bulletEnabled val="1"/>
        </dgm:presLayoutVars>
      </dgm:prSet>
      <dgm:spPr/>
    </dgm:pt>
    <dgm:pt modelId="{35678502-4B1D-47E3-AC1C-2397AE2FE356}" type="pres">
      <dgm:prSet presAssocID="{6E6A7D46-8C11-46B9-91E7-1B9E9633FE71}" presName="nodeRect" presStyleLbl="alignNode1" presStyleIdx="1" presStyleCnt="2">
        <dgm:presLayoutVars>
          <dgm:bulletEnabled val="1"/>
        </dgm:presLayoutVars>
      </dgm:prSet>
      <dgm:spPr/>
    </dgm:pt>
  </dgm:ptLst>
  <dgm:cxnLst>
    <dgm:cxn modelId="{AFBC750D-BC76-42AE-831C-45A6C89949E6}" srcId="{6E6A7D46-8C11-46B9-91E7-1B9E9633FE71}" destId="{E58BC26F-55C8-4469-8EAA-6B24CD79FB9B}" srcOrd="0" destOrd="0" parTransId="{52E03BCB-5CD2-420F-BF5E-A2FB9C4AB350}" sibTransId="{5682B26B-FDA3-48F4-8E77-CBC56C9C7EAA}"/>
    <dgm:cxn modelId="{ECFD992C-8D08-4473-AE21-E2A790F6BE6C}" type="presOf" srcId="{E58BC26F-55C8-4469-8EAA-6B24CD79FB9B}" destId="{35678502-4B1D-47E3-AC1C-2397AE2FE356}" srcOrd="0" destOrd="1" presId="urn:microsoft.com/office/officeart/2016/7/layout/LinearBlockProcessNumbered"/>
    <dgm:cxn modelId="{BB50606B-6A38-4579-8FD9-1FA9468A91F1}" type="presOf" srcId="{183F6E21-120C-4DD8-94D0-A826DA03CCC7}" destId="{3D26B3F9-E646-4D65-884D-A9BF48A651B1}" srcOrd="0" destOrd="0" presId="urn:microsoft.com/office/officeart/2016/7/layout/LinearBlockProcessNumbered"/>
    <dgm:cxn modelId="{9FF1776D-75BF-4A9D-B30B-C213CD90F756}" type="presOf" srcId="{8FB133EE-0BF8-4A7E-91D2-EEED67812A84}" destId="{1F58733E-12EB-423C-AE35-E5D7A96F7E57}" srcOrd="0" destOrd="0" presId="urn:microsoft.com/office/officeart/2016/7/layout/LinearBlockProcessNumbered"/>
    <dgm:cxn modelId="{6281FF6E-ED12-4AB8-951F-9815679811DD}" type="presOf" srcId="{10DD57A1-5BC4-4B39-B8B0-3B19669B77EF}" destId="{AFFD9BBF-C486-4803-A079-62BFE3DA7782}" srcOrd="0" destOrd="0" presId="urn:microsoft.com/office/officeart/2016/7/layout/LinearBlockProcessNumbered"/>
    <dgm:cxn modelId="{F81DBD71-989C-44C3-93B9-91CFE96A8655}" type="presOf" srcId="{183F6E21-120C-4DD8-94D0-A826DA03CCC7}" destId="{329EB42F-C478-492B-BC56-049CF5A5C01A}" srcOrd="1" destOrd="0" presId="urn:microsoft.com/office/officeart/2016/7/layout/LinearBlockProcessNumbered"/>
    <dgm:cxn modelId="{23945094-8D84-478F-9EC4-171A26BB1594}" srcId="{183F6E21-120C-4DD8-94D0-A826DA03CCC7}" destId="{9997AD7E-A0D7-47E5-B428-C69F6FB92BC6}" srcOrd="0" destOrd="0" parTransId="{E2241797-B48C-4816-9991-C7303766FE9F}" sibTransId="{998EAA18-63D2-488B-AE1B-30C621E4A948}"/>
    <dgm:cxn modelId="{2A5326B4-496B-43B3-B5DA-66BB17BCD358}" type="presOf" srcId="{6E6A7D46-8C11-46B9-91E7-1B9E9633FE71}" destId="{F3971C67-4173-4739-9B29-CF5B90FF766D}" srcOrd="0" destOrd="0" presId="urn:microsoft.com/office/officeart/2016/7/layout/LinearBlockProcessNumbered"/>
    <dgm:cxn modelId="{4F02CDBA-EBBB-46BC-BC4F-37FBCFED0ED9}" srcId="{8FB133EE-0BF8-4A7E-91D2-EEED67812A84}" destId="{183F6E21-120C-4DD8-94D0-A826DA03CCC7}" srcOrd="0" destOrd="0" parTransId="{6FBCEC34-C28D-48E4-B3F0-AF2D722A2628}" sibTransId="{122DC0BB-D0A4-455F-A61E-1ACFF98A888D}"/>
    <dgm:cxn modelId="{8AABB2CE-9F62-4D9B-9B16-040BE4D1A44A}" srcId="{8FB133EE-0BF8-4A7E-91D2-EEED67812A84}" destId="{6E6A7D46-8C11-46B9-91E7-1B9E9633FE71}" srcOrd="1" destOrd="0" parTransId="{FFB9B4E8-504D-43CE-B581-C1FBB8E6EF26}" sibTransId="{10DD57A1-5BC4-4B39-B8B0-3B19669B77EF}"/>
    <dgm:cxn modelId="{4D1330EB-9753-41FA-B332-8EFA9EB1C780}" type="presOf" srcId="{6E6A7D46-8C11-46B9-91E7-1B9E9633FE71}" destId="{35678502-4B1D-47E3-AC1C-2397AE2FE356}" srcOrd="1" destOrd="0" presId="urn:microsoft.com/office/officeart/2016/7/layout/LinearBlockProcessNumbered"/>
    <dgm:cxn modelId="{9A8EEAEC-D9B0-4465-B21E-B696BCB6AC64}" type="presOf" srcId="{122DC0BB-D0A4-455F-A61E-1ACFF98A888D}" destId="{0076FE95-A212-47E9-8871-8B06A1F7054F}" srcOrd="0" destOrd="0" presId="urn:microsoft.com/office/officeart/2016/7/layout/LinearBlockProcessNumbered"/>
    <dgm:cxn modelId="{F23B95F1-270C-41CC-AEBF-8CB17A7274AE}" type="presOf" srcId="{9997AD7E-A0D7-47E5-B428-C69F6FB92BC6}" destId="{329EB42F-C478-492B-BC56-049CF5A5C01A}" srcOrd="0" destOrd="1" presId="urn:microsoft.com/office/officeart/2016/7/layout/LinearBlockProcessNumbered"/>
    <dgm:cxn modelId="{4CA512E2-415B-4C73-A67C-7462627EE19C}" type="presParOf" srcId="{1F58733E-12EB-423C-AE35-E5D7A96F7E57}" destId="{66F2BF14-5480-4691-9068-026530B16E13}" srcOrd="0" destOrd="0" presId="urn:microsoft.com/office/officeart/2016/7/layout/LinearBlockProcessNumbered"/>
    <dgm:cxn modelId="{06965A7F-4751-40F5-8F5F-945AAE355D14}" type="presParOf" srcId="{66F2BF14-5480-4691-9068-026530B16E13}" destId="{3D26B3F9-E646-4D65-884D-A9BF48A651B1}" srcOrd="0" destOrd="0" presId="urn:microsoft.com/office/officeart/2016/7/layout/LinearBlockProcessNumbered"/>
    <dgm:cxn modelId="{CFA77F7D-3D16-4B83-B70D-0FA1D5FAE96E}" type="presParOf" srcId="{66F2BF14-5480-4691-9068-026530B16E13}" destId="{0076FE95-A212-47E9-8871-8B06A1F7054F}" srcOrd="1" destOrd="0" presId="urn:microsoft.com/office/officeart/2016/7/layout/LinearBlockProcessNumbered"/>
    <dgm:cxn modelId="{D5AFC693-D500-4D45-8336-59042E4BDC6B}" type="presParOf" srcId="{66F2BF14-5480-4691-9068-026530B16E13}" destId="{329EB42F-C478-492B-BC56-049CF5A5C01A}" srcOrd="2" destOrd="0" presId="urn:microsoft.com/office/officeart/2016/7/layout/LinearBlockProcessNumbered"/>
    <dgm:cxn modelId="{07A09EE9-819A-4BBD-B10F-51EC69DB3958}" type="presParOf" srcId="{1F58733E-12EB-423C-AE35-E5D7A96F7E57}" destId="{1EC61B5F-6E05-40E4-9A17-AE0B2A79950F}" srcOrd="1" destOrd="0" presId="urn:microsoft.com/office/officeart/2016/7/layout/LinearBlockProcessNumbered"/>
    <dgm:cxn modelId="{112FDE38-C0D1-4116-BA60-38365A2EF8A7}" type="presParOf" srcId="{1F58733E-12EB-423C-AE35-E5D7A96F7E57}" destId="{EAAB6EF2-D362-491C-9909-224E89577BCF}" srcOrd="2" destOrd="0" presId="urn:microsoft.com/office/officeart/2016/7/layout/LinearBlockProcessNumbered"/>
    <dgm:cxn modelId="{84E5243D-D394-44EE-852E-8294EE929862}" type="presParOf" srcId="{EAAB6EF2-D362-491C-9909-224E89577BCF}" destId="{F3971C67-4173-4739-9B29-CF5B90FF766D}" srcOrd="0" destOrd="0" presId="urn:microsoft.com/office/officeart/2016/7/layout/LinearBlockProcessNumbered"/>
    <dgm:cxn modelId="{16C5838C-0535-4440-A7DE-9EDF122176BB}" type="presParOf" srcId="{EAAB6EF2-D362-491C-9909-224E89577BCF}" destId="{AFFD9BBF-C486-4803-A079-62BFE3DA7782}" srcOrd="1" destOrd="0" presId="urn:microsoft.com/office/officeart/2016/7/layout/LinearBlockProcessNumbered"/>
    <dgm:cxn modelId="{366DD20F-479F-44A4-AFD5-82FD272D0AC5}" type="presParOf" srcId="{EAAB6EF2-D362-491C-9909-224E89577BCF}" destId="{35678502-4B1D-47E3-AC1C-2397AE2FE356}"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A04576-0456-4444-8D4E-B6B9B3F6582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6E80565-BE01-47A8-9063-D0227C5085B2}">
      <dgm:prSet custT="1"/>
      <dgm:spPr/>
      <dgm:t>
        <a:bodyPr/>
        <a:lstStyle/>
        <a:p>
          <a:pPr>
            <a:lnSpc>
              <a:spcPct val="100000"/>
            </a:lnSpc>
          </a:pPr>
          <a:r>
            <a:rPr lang="en-US" sz="2000" dirty="0"/>
            <a:t>Housing is safe, habitable</a:t>
          </a:r>
        </a:p>
      </dgm:t>
    </dgm:pt>
    <dgm:pt modelId="{B2422D44-3726-4587-91D8-B15E8AE033DF}" type="parTrans" cxnId="{0D2048F5-8F95-425C-A77A-D383A839BA87}">
      <dgm:prSet/>
      <dgm:spPr/>
      <dgm:t>
        <a:bodyPr/>
        <a:lstStyle/>
        <a:p>
          <a:endParaRPr lang="en-US" sz="2400"/>
        </a:p>
      </dgm:t>
    </dgm:pt>
    <dgm:pt modelId="{C5A1CAFD-3D8B-4753-8F89-649C1B8BAD68}" type="sibTrans" cxnId="{0D2048F5-8F95-425C-A77A-D383A839BA87}">
      <dgm:prSet/>
      <dgm:spPr/>
      <dgm:t>
        <a:bodyPr/>
        <a:lstStyle/>
        <a:p>
          <a:endParaRPr lang="en-US" sz="2400"/>
        </a:p>
      </dgm:t>
    </dgm:pt>
    <dgm:pt modelId="{DECACAAB-F6E0-492D-901E-C2528A7AD34E}">
      <dgm:prSet custT="1"/>
      <dgm:spPr/>
      <dgm:t>
        <a:bodyPr/>
        <a:lstStyle/>
        <a:p>
          <a:pPr>
            <a:lnSpc>
              <a:spcPct val="100000"/>
            </a:lnSpc>
          </a:pPr>
          <a:r>
            <a:rPr lang="en-US" sz="2000" dirty="0"/>
            <a:t>Financial means to pay for housing </a:t>
          </a:r>
        </a:p>
      </dgm:t>
    </dgm:pt>
    <dgm:pt modelId="{5B1E1088-8FD5-4498-8A24-E627EADA951F}" type="parTrans" cxnId="{B52083CA-0D08-40A6-B409-1BF419A34FBE}">
      <dgm:prSet/>
      <dgm:spPr/>
      <dgm:t>
        <a:bodyPr/>
        <a:lstStyle/>
        <a:p>
          <a:endParaRPr lang="en-US" sz="2400"/>
        </a:p>
      </dgm:t>
    </dgm:pt>
    <dgm:pt modelId="{77FC7397-ED63-4FDC-9948-6D9092949BED}" type="sibTrans" cxnId="{B52083CA-0D08-40A6-B409-1BF419A34FBE}">
      <dgm:prSet/>
      <dgm:spPr/>
      <dgm:t>
        <a:bodyPr/>
        <a:lstStyle/>
        <a:p>
          <a:endParaRPr lang="en-US" sz="2400"/>
        </a:p>
      </dgm:t>
    </dgm:pt>
    <dgm:pt modelId="{1DAC8096-80C0-4E24-A19A-F487C3174939}">
      <dgm:prSet custT="1"/>
      <dgm:spPr/>
      <dgm:t>
        <a:bodyPr/>
        <a:lstStyle/>
        <a:p>
          <a:pPr>
            <a:lnSpc>
              <a:spcPct val="100000"/>
            </a:lnSpc>
          </a:pPr>
          <a:r>
            <a:rPr lang="en-US" sz="2000" dirty="0"/>
            <a:t>Lease compliance</a:t>
          </a:r>
        </a:p>
      </dgm:t>
    </dgm:pt>
    <dgm:pt modelId="{13C9E758-5CED-48CF-BD6C-C8250144EAC0}" type="parTrans" cxnId="{2702982D-8697-400A-829E-DFFDF4220E47}">
      <dgm:prSet/>
      <dgm:spPr/>
      <dgm:t>
        <a:bodyPr/>
        <a:lstStyle/>
        <a:p>
          <a:endParaRPr lang="en-US" sz="2400"/>
        </a:p>
      </dgm:t>
    </dgm:pt>
    <dgm:pt modelId="{CA3033EF-AB08-4F94-AAB6-68A99C933393}" type="sibTrans" cxnId="{2702982D-8697-400A-829E-DFFDF4220E47}">
      <dgm:prSet/>
      <dgm:spPr/>
      <dgm:t>
        <a:bodyPr/>
        <a:lstStyle/>
        <a:p>
          <a:endParaRPr lang="en-US" sz="2400"/>
        </a:p>
      </dgm:t>
    </dgm:pt>
    <dgm:pt modelId="{4F9E2900-15B8-47DF-B943-BA8548376CFB}">
      <dgm:prSet custT="1"/>
      <dgm:spPr/>
      <dgm:t>
        <a:bodyPr/>
        <a:lstStyle/>
        <a:p>
          <a:pPr>
            <a:lnSpc>
              <a:spcPct val="100000"/>
            </a:lnSpc>
          </a:pPr>
          <a:r>
            <a:rPr lang="en-US" sz="2000"/>
            <a:t>Service connected, as needed/desired</a:t>
          </a:r>
        </a:p>
      </dgm:t>
    </dgm:pt>
    <dgm:pt modelId="{228041D8-518C-43C3-B1D5-0CC432FAB335}" type="parTrans" cxnId="{BD084281-6106-4464-90BC-F579E5F86B17}">
      <dgm:prSet/>
      <dgm:spPr/>
      <dgm:t>
        <a:bodyPr/>
        <a:lstStyle/>
        <a:p>
          <a:endParaRPr lang="en-US" sz="2400"/>
        </a:p>
      </dgm:t>
    </dgm:pt>
    <dgm:pt modelId="{BEFF35BA-EDB6-4D95-9AE2-5E8CFF00446B}" type="sibTrans" cxnId="{BD084281-6106-4464-90BC-F579E5F86B17}">
      <dgm:prSet/>
      <dgm:spPr/>
      <dgm:t>
        <a:bodyPr/>
        <a:lstStyle/>
        <a:p>
          <a:endParaRPr lang="en-US" sz="2400"/>
        </a:p>
      </dgm:t>
    </dgm:pt>
    <dgm:pt modelId="{0580145A-1EE0-4BD1-9DFC-F097D8595EB2}">
      <dgm:prSet custT="1"/>
      <dgm:spPr/>
      <dgm:t>
        <a:bodyPr/>
        <a:lstStyle/>
        <a:p>
          <a:pPr>
            <a:lnSpc>
              <a:spcPct val="100000"/>
            </a:lnSpc>
          </a:pPr>
          <a:r>
            <a:rPr lang="en-US" sz="2000"/>
            <a:t>Future-ready, shock-resilient</a:t>
          </a:r>
        </a:p>
      </dgm:t>
    </dgm:pt>
    <dgm:pt modelId="{645EE314-5941-465C-9616-266477AF058B}" type="parTrans" cxnId="{511F61D7-95CC-4A3E-B5DC-EEAED1A6C0F9}">
      <dgm:prSet/>
      <dgm:spPr/>
      <dgm:t>
        <a:bodyPr/>
        <a:lstStyle/>
        <a:p>
          <a:endParaRPr lang="en-US" sz="2400"/>
        </a:p>
      </dgm:t>
    </dgm:pt>
    <dgm:pt modelId="{8CC667B4-AEBB-4856-9DA1-A23833ACB1DA}" type="sibTrans" cxnId="{511F61D7-95CC-4A3E-B5DC-EEAED1A6C0F9}">
      <dgm:prSet/>
      <dgm:spPr/>
      <dgm:t>
        <a:bodyPr/>
        <a:lstStyle/>
        <a:p>
          <a:endParaRPr lang="en-US" sz="2400"/>
        </a:p>
      </dgm:t>
    </dgm:pt>
    <dgm:pt modelId="{96083787-E103-428D-A42A-049EB27F0E2F}" type="pres">
      <dgm:prSet presAssocID="{A1A04576-0456-4444-8D4E-B6B9B3F6582E}" presName="root" presStyleCnt="0">
        <dgm:presLayoutVars>
          <dgm:dir/>
          <dgm:resizeHandles val="exact"/>
        </dgm:presLayoutVars>
      </dgm:prSet>
      <dgm:spPr/>
    </dgm:pt>
    <dgm:pt modelId="{5DB6955F-C7C5-48A8-900F-1B60F7D8A9B7}" type="pres">
      <dgm:prSet presAssocID="{06E80565-BE01-47A8-9063-D0227C5085B2}" presName="compNode" presStyleCnt="0"/>
      <dgm:spPr/>
    </dgm:pt>
    <dgm:pt modelId="{A38AE3ED-F796-4E6B-9127-E3E8FC4BC0C1}" type="pres">
      <dgm:prSet presAssocID="{06E80565-BE01-47A8-9063-D0227C5085B2}" presName="iconRect" presStyleLbl="node1" presStyleIdx="0" presStyleCnt="5" custScaleX="187348" custScaleY="2063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use"/>
        </a:ext>
      </dgm:extLst>
    </dgm:pt>
    <dgm:pt modelId="{BD2DBF10-128B-4016-8F5A-DB5EE22957A4}" type="pres">
      <dgm:prSet presAssocID="{06E80565-BE01-47A8-9063-D0227C5085B2}" presName="spaceRect" presStyleCnt="0"/>
      <dgm:spPr/>
    </dgm:pt>
    <dgm:pt modelId="{06269CBA-DB33-4F53-8D9C-84334D073560}" type="pres">
      <dgm:prSet presAssocID="{06E80565-BE01-47A8-9063-D0227C5085B2}" presName="textRect" presStyleLbl="revTx" presStyleIdx="0" presStyleCnt="5">
        <dgm:presLayoutVars>
          <dgm:chMax val="1"/>
          <dgm:chPref val="1"/>
        </dgm:presLayoutVars>
      </dgm:prSet>
      <dgm:spPr/>
    </dgm:pt>
    <dgm:pt modelId="{8E10D579-BF08-41E7-9F0E-91ED09DE5141}" type="pres">
      <dgm:prSet presAssocID="{C5A1CAFD-3D8B-4753-8F89-649C1B8BAD68}" presName="sibTrans" presStyleCnt="0"/>
      <dgm:spPr/>
    </dgm:pt>
    <dgm:pt modelId="{F8860647-46B1-46EC-88DF-97B75971D189}" type="pres">
      <dgm:prSet presAssocID="{DECACAAB-F6E0-492D-901E-C2528A7AD34E}" presName="compNode" presStyleCnt="0"/>
      <dgm:spPr/>
    </dgm:pt>
    <dgm:pt modelId="{A8540D9B-9845-43D4-B855-0AC829F55508}" type="pres">
      <dgm:prSet presAssocID="{DECACAAB-F6E0-492D-901E-C2528A7AD34E}" presName="iconRect" presStyleLbl="node1" presStyleIdx="1" presStyleCnt="5" custScaleX="205236" custScaleY="16238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87A97E87-9CA7-445D-97BB-290E050E4F62}" type="pres">
      <dgm:prSet presAssocID="{DECACAAB-F6E0-492D-901E-C2528A7AD34E}" presName="spaceRect" presStyleCnt="0"/>
      <dgm:spPr/>
    </dgm:pt>
    <dgm:pt modelId="{3170FE9A-F13E-4867-9124-78115B7FB95C}" type="pres">
      <dgm:prSet presAssocID="{DECACAAB-F6E0-492D-901E-C2528A7AD34E}" presName="textRect" presStyleLbl="revTx" presStyleIdx="1" presStyleCnt="5">
        <dgm:presLayoutVars>
          <dgm:chMax val="1"/>
          <dgm:chPref val="1"/>
        </dgm:presLayoutVars>
      </dgm:prSet>
      <dgm:spPr/>
    </dgm:pt>
    <dgm:pt modelId="{00B0EB92-A583-4D8A-AA84-6B42BC408820}" type="pres">
      <dgm:prSet presAssocID="{77FC7397-ED63-4FDC-9948-6D9092949BED}" presName="sibTrans" presStyleCnt="0"/>
      <dgm:spPr/>
    </dgm:pt>
    <dgm:pt modelId="{27E77533-BCDA-457D-A3BF-EE036097A58F}" type="pres">
      <dgm:prSet presAssocID="{1DAC8096-80C0-4E24-A19A-F487C3174939}" presName="compNode" presStyleCnt="0"/>
      <dgm:spPr/>
    </dgm:pt>
    <dgm:pt modelId="{006ED65A-8A90-420B-A0B0-2E687993520A}" type="pres">
      <dgm:prSet presAssocID="{1DAC8096-80C0-4E24-A19A-F487C3174939}" presName="iconRect" presStyleLbl="node1" presStyleIdx="2" presStyleCnt="5" custScaleX="199666" custScaleY="16824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A5516591-98B8-4567-9C74-9E2094DAED54}" type="pres">
      <dgm:prSet presAssocID="{1DAC8096-80C0-4E24-A19A-F487C3174939}" presName="spaceRect" presStyleCnt="0"/>
      <dgm:spPr/>
    </dgm:pt>
    <dgm:pt modelId="{6B122C79-302A-4B3C-9614-F03D600B062F}" type="pres">
      <dgm:prSet presAssocID="{1DAC8096-80C0-4E24-A19A-F487C3174939}" presName="textRect" presStyleLbl="revTx" presStyleIdx="2" presStyleCnt="5">
        <dgm:presLayoutVars>
          <dgm:chMax val="1"/>
          <dgm:chPref val="1"/>
        </dgm:presLayoutVars>
      </dgm:prSet>
      <dgm:spPr/>
    </dgm:pt>
    <dgm:pt modelId="{60A33312-87CF-45E6-AA45-F21EFC7C9AD7}" type="pres">
      <dgm:prSet presAssocID="{CA3033EF-AB08-4F94-AAB6-68A99C933393}" presName="sibTrans" presStyleCnt="0"/>
      <dgm:spPr/>
    </dgm:pt>
    <dgm:pt modelId="{A58991D6-D93A-42A5-B317-C459E569997D}" type="pres">
      <dgm:prSet presAssocID="{4F9E2900-15B8-47DF-B943-BA8548376CFB}" presName="compNode" presStyleCnt="0"/>
      <dgm:spPr/>
    </dgm:pt>
    <dgm:pt modelId="{8B803B68-E38F-44D1-8863-CA258FAF380C}" type="pres">
      <dgm:prSet presAssocID="{4F9E2900-15B8-47DF-B943-BA8548376CFB}" presName="iconRect" presStyleLbl="node1" presStyleIdx="3" presStyleCnt="5" custScaleX="204680" custScaleY="19200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Wireless"/>
        </a:ext>
      </dgm:extLst>
    </dgm:pt>
    <dgm:pt modelId="{C4776FC5-1244-4745-9565-31AFEC6FB173}" type="pres">
      <dgm:prSet presAssocID="{4F9E2900-15B8-47DF-B943-BA8548376CFB}" presName="spaceRect" presStyleCnt="0"/>
      <dgm:spPr/>
    </dgm:pt>
    <dgm:pt modelId="{0DF5913A-0351-4CDB-8FF0-3ACDFE7EEC0E}" type="pres">
      <dgm:prSet presAssocID="{4F9E2900-15B8-47DF-B943-BA8548376CFB}" presName="textRect" presStyleLbl="revTx" presStyleIdx="3" presStyleCnt="5">
        <dgm:presLayoutVars>
          <dgm:chMax val="1"/>
          <dgm:chPref val="1"/>
        </dgm:presLayoutVars>
      </dgm:prSet>
      <dgm:spPr/>
    </dgm:pt>
    <dgm:pt modelId="{571CFD08-A21C-49D6-94B0-1E5268B61406}" type="pres">
      <dgm:prSet presAssocID="{BEFF35BA-EDB6-4D95-9AE2-5E8CFF00446B}" presName="sibTrans" presStyleCnt="0"/>
      <dgm:spPr/>
    </dgm:pt>
    <dgm:pt modelId="{D0EBC7A7-94E7-461F-A408-CF5EDDDE8399}" type="pres">
      <dgm:prSet presAssocID="{0580145A-1EE0-4BD1-9DFC-F097D8595EB2}" presName="compNode" presStyleCnt="0"/>
      <dgm:spPr/>
    </dgm:pt>
    <dgm:pt modelId="{F15EF9DA-4531-4B89-B2E3-23C0D2049439}" type="pres">
      <dgm:prSet presAssocID="{0580145A-1EE0-4BD1-9DFC-F097D8595EB2}" presName="iconRect" presStyleLbl="node1" presStyleIdx="4" presStyleCnt="5" custScaleX="209051" custScaleY="17997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igh Voltage"/>
        </a:ext>
      </dgm:extLst>
    </dgm:pt>
    <dgm:pt modelId="{E98EFC0A-715F-47CC-81ED-8C1F7A7A530A}" type="pres">
      <dgm:prSet presAssocID="{0580145A-1EE0-4BD1-9DFC-F097D8595EB2}" presName="spaceRect" presStyleCnt="0"/>
      <dgm:spPr/>
    </dgm:pt>
    <dgm:pt modelId="{6ECD05FA-9152-4E02-9392-71B3DEC9AD5A}" type="pres">
      <dgm:prSet presAssocID="{0580145A-1EE0-4BD1-9DFC-F097D8595EB2}" presName="textRect" presStyleLbl="revTx" presStyleIdx="4" presStyleCnt="5">
        <dgm:presLayoutVars>
          <dgm:chMax val="1"/>
          <dgm:chPref val="1"/>
        </dgm:presLayoutVars>
      </dgm:prSet>
      <dgm:spPr/>
    </dgm:pt>
  </dgm:ptLst>
  <dgm:cxnLst>
    <dgm:cxn modelId="{2702982D-8697-400A-829E-DFFDF4220E47}" srcId="{A1A04576-0456-4444-8D4E-B6B9B3F6582E}" destId="{1DAC8096-80C0-4E24-A19A-F487C3174939}" srcOrd="2" destOrd="0" parTransId="{13C9E758-5CED-48CF-BD6C-C8250144EAC0}" sibTransId="{CA3033EF-AB08-4F94-AAB6-68A99C933393}"/>
    <dgm:cxn modelId="{6DC3F25D-EA9E-4C26-B664-695E97D28D00}" type="presOf" srcId="{A1A04576-0456-4444-8D4E-B6B9B3F6582E}" destId="{96083787-E103-428D-A42A-049EB27F0E2F}" srcOrd="0" destOrd="0" presId="urn:microsoft.com/office/officeart/2018/2/layout/IconLabelList"/>
    <dgm:cxn modelId="{2434DE41-A5B4-49A5-A237-8BB8B8DC6AF7}" type="presOf" srcId="{4F9E2900-15B8-47DF-B943-BA8548376CFB}" destId="{0DF5913A-0351-4CDB-8FF0-3ACDFE7EEC0E}" srcOrd="0" destOrd="0" presId="urn:microsoft.com/office/officeart/2018/2/layout/IconLabelList"/>
    <dgm:cxn modelId="{AB3A2B50-76B8-411A-87A9-1CB12C4302C4}" type="presOf" srcId="{06E80565-BE01-47A8-9063-D0227C5085B2}" destId="{06269CBA-DB33-4F53-8D9C-84334D073560}" srcOrd="0" destOrd="0" presId="urn:microsoft.com/office/officeart/2018/2/layout/IconLabelList"/>
    <dgm:cxn modelId="{BD084281-6106-4464-90BC-F579E5F86B17}" srcId="{A1A04576-0456-4444-8D4E-B6B9B3F6582E}" destId="{4F9E2900-15B8-47DF-B943-BA8548376CFB}" srcOrd="3" destOrd="0" parTransId="{228041D8-518C-43C3-B1D5-0CC432FAB335}" sibTransId="{BEFF35BA-EDB6-4D95-9AE2-5E8CFF00446B}"/>
    <dgm:cxn modelId="{3788EB85-A5FB-43FB-BFBF-76C715693A81}" type="presOf" srcId="{1DAC8096-80C0-4E24-A19A-F487C3174939}" destId="{6B122C79-302A-4B3C-9614-F03D600B062F}" srcOrd="0" destOrd="0" presId="urn:microsoft.com/office/officeart/2018/2/layout/IconLabelList"/>
    <dgm:cxn modelId="{B52083CA-0D08-40A6-B409-1BF419A34FBE}" srcId="{A1A04576-0456-4444-8D4E-B6B9B3F6582E}" destId="{DECACAAB-F6E0-492D-901E-C2528A7AD34E}" srcOrd="1" destOrd="0" parTransId="{5B1E1088-8FD5-4498-8A24-E627EADA951F}" sibTransId="{77FC7397-ED63-4FDC-9948-6D9092949BED}"/>
    <dgm:cxn modelId="{511F61D7-95CC-4A3E-B5DC-EEAED1A6C0F9}" srcId="{A1A04576-0456-4444-8D4E-B6B9B3F6582E}" destId="{0580145A-1EE0-4BD1-9DFC-F097D8595EB2}" srcOrd="4" destOrd="0" parTransId="{645EE314-5941-465C-9616-266477AF058B}" sibTransId="{8CC667B4-AEBB-4856-9DA1-A23833ACB1DA}"/>
    <dgm:cxn modelId="{E0564DE2-BD2F-4733-89A0-6CF261D6A9A5}" type="presOf" srcId="{DECACAAB-F6E0-492D-901E-C2528A7AD34E}" destId="{3170FE9A-F13E-4867-9124-78115B7FB95C}" srcOrd="0" destOrd="0" presId="urn:microsoft.com/office/officeart/2018/2/layout/IconLabelList"/>
    <dgm:cxn modelId="{0D2048F5-8F95-425C-A77A-D383A839BA87}" srcId="{A1A04576-0456-4444-8D4E-B6B9B3F6582E}" destId="{06E80565-BE01-47A8-9063-D0227C5085B2}" srcOrd="0" destOrd="0" parTransId="{B2422D44-3726-4587-91D8-B15E8AE033DF}" sibTransId="{C5A1CAFD-3D8B-4753-8F89-649C1B8BAD68}"/>
    <dgm:cxn modelId="{917D53FF-2127-4B82-944D-7DAD51889674}" type="presOf" srcId="{0580145A-1EE0-4BD1-9DFC-F097D8595EB2}" destId="{6ECD05FA-9152-4E02-9392-71B3DEC9AD5A}" srcOrd="0" destOrd="0" presId="urn:microsoft.com/office/officeart/2018/2/layout/IconLabelList"/>
    <dgm:cxn modelId="{04795924-1078-4FA9-81E5-6B9965982C0F}" type="presParOf" srcId="{96083787-E103-428D-A42A-049EB27F0E2F}" destId="{5DB6955F-C7C5-48A8-900F-1B60F7D8A9B7}" srcOrd="0" destOrd="0" presId="urn:microsoft.com/office/officeart/2018/2/layout/IconLabelList"/>
    <dgm:cxn modelId="{C96CA777-DD1F-4D01-A997-9B5926CA058D}" type="presParOf" srcId="{5DB6955F-C7C5-48A8-900F-1B60F7D8A9B7}" destId="{A38AE3ED-F796-4E6B-9127-E3E8FC4BC0C1}" srcOrd="0" destOrd="0" presId="urn:microsoft.com/office/officeart/2018/2/layout/IconLabelList"/>
    <dgm:cxn modelId="{1D78A3F0-514B-4FDF-9FE7-4F81AB1FF9A5}" type="presParOf" srcId="{5DB6955F-C7C5-48A8-900F-1B60F7D8A9B7}" destId="{BD2DBF10-128B-4016-8F5A-DB5EE22957A4}" srcOrd="1" destOrd="0" presId="urn:microsoft.com/office/officeart/2018/2/layout/IconLabelList"/>
    <dgm:cxn modelId="{630A6127-E198-4111-A84D-719330A0418C}" type="presParOf" srcId="{5DB6955F-C7C5-48A8-900F-1B60F7D8A9B7}" destId="{06269CBA-DB33-4F53-8D9C-84334D073560}" srcOrd="2" destOrd="0" presId="urn:microsoft.com/office/officeart/2018/2/layout/IconLabelList"/>
    <dgm:cxn modelId="{B534AD55-81B9-4B40-BFB9-ACCF03BD7A5B}" type="presParOf" srcId="{96083787-E103-428D-A42A-049EB27F0E2F}" destId="{8E10D579-BF08-41E7-9F0E-91ED09DE5141}" srcOrd="1" destOrd="0" presId="urn:microsoft.com/office/officeart/2018/2/layout/IconLabelList"/>
    <dgm:cxn modelId="{8023B135-7E80-428A-B747-F7D34B76055A}" type="presParOf" srcId="{96083787-E103-428D-A42A-049EB27F0E2F}" destId="{F8860647-46B1-46EC-88DF-97B75971D189}" srcOrd="2" destOrd="0" presId="urn:microsoft.com/office/officeart/2018/2/layout/IconLabelList"/>
    <dgm:cxn modelId="{4654D809-A3CA-4917-A858-59610029CD30}" type="presParOf" srcId="{F8860647-46B1-46EC-88DF-97B75971D189}" destId="{A8540D9B-9845-43D4-B855-0AC829F55508}" srcOrd="0" destOrd="0" presId="urn:microsoft.com/office/officeart/2018/2/layout/IconLabelList"/>
    <dgm:cxn modelId="{70717875-C526-4DCF-9607-343B1471C38C}" type="presParOf" srcId="{F8860647-46B1-46EC-88DF-97B75971D189}" destId="{87A97E87-9CA7-445D-97BB-290E050E4F62}" srcOrd="1" destOrd="0" presId="urn:microsoft.com/office/officeart/2018/2/layout/IconLabelList"/>
    <dgm:cxn modelId="{27AB9E7F-6A84-4995-915A-3CD69FC90980}" type="presParOf" srcId="{F8860647-46B1-46EC-88DF-97B75971D189}" destId="{3170FE9A-F13E-4867-9124-78115B7FB95C}" srcOrd="2" destOrd="0" presId="urn:microsoft.com/office/officeart/2018/2/layout/IconLabelList"/>
    <dgm:cxn modelId="{D0613783-747F-42EF-84AC-4ED44918A260}" type="presParOf" srcId="{96083787-E103-428D-A42A-049EB27F0E2F}" destId="{00B0EB92-A583-4D8A-AA84-6B42BC408820}" srcOrd="3" destOrd="0" presId="urn:microsoft.com/office/officeart/2018/2/layout/IconLabelList"/>
    <dgm:cxn modelId="{A4BDF984-B4E5-4BBB-BBE0-F80ECD3AE4DC}" type="presParOf" srcId="{96083787-E103-428D-A42A-049EB27F0E2F}" destId="{27E77533-BCDA-457D-A3BF-EE036097A58F}" srcOrd="4" destOrd="0" presId="urn:microsoft.com/office/officeart/2018/2/layout/IconLabelList"/>
    <dgm:cxn modelId="{70F7130D-D091-42A5-8B10-DBD55A5D9BDE}" type="presParOf" srcId="{27E77533-BCDA-457D-A3BF-EE036097A58F}" destId="{006ED65A-8A90-420B-A0B0-2E687993520A}" srcOrd="0" destOrd="0" presId="urn:microsoft.com/office/officeart/2018/2/layout/IconLabelList"/>
    <dgm:cxn modelId="{A85E4965-3DF0-42A1-B39A-415329B7FB14}" type="presParOf" srcId="{27E77533-BCDA-457D-A3BF-EE036097A58F}" destId="{A5516591-98B8-4567-9C74-9E2094DAED54}" srcOrd="1" destOrd="0" presId="urn:microsoft.com/office/officeart/2018/2/layout/IconLabelList"/>
    <dgm:cxn modelId="{5FC0DE52-ACC5-413D-A9FC-9A3A968BAFFF}" type="presParOf" srcId="{27E77533-BCDA-457D-A3BF-EE036097A58F}" destId="{6B122C79-302A-4B3C-9614-F03D600B062F}" srcOrd="2" destOrd="0" presId="urn:microsoft.com/office/officeart/2018/2/layout/IconLabelList"/>
    <dgm:cxn modelId="{7B51FD32-0516-4B6B-A087-5B9A5CB8DAB2}" type="presParOf" srcId="{96083787-E103-428D-A42A-049EB27F0E2F}" destId="{60A33312-87CF-45E6-AA45-F21EFC7C9AD7}" srcOrd="5" destOrd="0" presId="urn:microsoft.com/office/officeart/2018/2/layout/IconLabelList"/>
    <dgm:cxn modelId="{74FF5C82-F61D-4AC9-8E68-113BEE091B79}" type="presParOf" srcId="{96083787-E103-428D-A42A-049EB27F0E2F}" destId="{A58991D6-D93A-42A5-B317-C459E569997D}" srcOrd="6" destOrd="0" presId="urn:microsoft.com/office/officeart/2018/2/layout/IconLabelList"/>
    <dgm:cxn modelId="{30132D5F-58C7-41D7-A97C-2136DD615CA3}" type="presParOf" srcId="{A58991D6-D93A-42A5-B317-C459E569997D}" destId="{8B803B68-E38F-44D1-8863-CA258FAF380C}" srcOrd="0" destOrd="0" presId="urn:microsoft.com/office/officeart/2018/2/layout/IconLabelList"/>
    <dgm:cxn modelId="{6E46C41E-C1B2-48EB-AAC2-BB2B7B88F32E}" type="presParOf" srcId="{A58991D6-D93A-42A5-B317-C459E569997D}" destId="{C4776FC5-1244-4745-9565-31AFEC6FB173}" srcOrd="1" destOrd="0" presId="urn:microsoft.com/office/officeart/2018/2/layout/IconLabelList"/>
    <dgm:cxn modelId="{9A8FFC99-596A-44F6-B7AA-8C30875E75A4}" type="presParOf" srcId="{A58991D6-D93A-42A5-B317-C459E569997D}" destId="{0DF5913A-0351-4CDB-8FF0-3ACDFE7EEC0E}" srcOrd="2" destOrd="0" presId="urn:microsoft.com/office/officeart/2018/2/layout/IconLabelList"/>
    <dgm:cxn modelId="{BBA12CA5-8853-438F-B77B-CA835330F9AD}" type="presParOf" srcId="{96083787-E103-428D-A42A-049EB27F0E2F}" destId="{571CFD08-A21C-49D6-94B0-1E5268B61406}" srcOrd="7" destOrd="0" presId="urn:microsoft.com/office/officeart/2018/2/layout/IconLabelList"/>
    <dgm:cxn modelId="{B5B0D85F-BA1D-4108-80CA-02D8E82567E8}" type="presParOf" srcId="{96083787-E103-428D-A42A-049EB27F0E2F}" destId="{D0EBC7A7-94E7-461F-A408-CF5EDDDE8399}" srcOrd="8" destOrd="0" presId="urn:microsoft.com/office/officeart/2018/2/layout/IconLabelList"/>
    <dgm:cxn modelId="{49ED2E19-2929-4222-89AA-079D74029CD9}" type="presParOf" srcId="{D0EBC7A7-94E7-461F-A408-CF5EDDDE8399}" destId="{F15EF9DA-4531-4B89-B2E3-23C0D2049439}" srcOrd="0" destOrd="0" presId="urn:microsoft.com/office/officeart/2018/2/layout/IconLabelList"/>
    <dgm:cxn modelId="{D6BC4808-4236-4A98-AF69-0D3D667C92BC}" type="presParOf" srcId="{D0EBC7A7-94E7-461F-A408-CF5EDDDE8399}" destId="{E98EFC0A-715F-47CC-81ED-8C1F7A7A530A}" srcOrd="1" destOrd="0" presId="urn:microsoft.com/office/officeart/2018/2/layout/IconLabelList"/>
    <dgm:cxn modelId="{C1B07C83-CF40-4367-8ED2-2132E5FF09E8}" type="presParOf" srcId="{D0EBC7A7-94E7-461F-A408-CF5EDDDE8399}" destId="{6ECD05FA-9152-4E02-9392-71B3DEC9AD5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213612-4BAB-41AC-A66B-40D379FC761C}" type="doc">
      <dgm:prSet loTypeId="urn:microsoft.com/office/officeart/2016/7/layout/LinearArrowProcessNumbered" loCatId="process" qsTypeId="urn:microsoft.com/office/officeart/2005/8/quickstyle/simple1" qsCatId="simple" csTypeId="urn:microsoft.com/office/officeart/2005/8/colors/accent1_2" csCatId="accent1"/>
      <dgm:spPr/>
      <dgm:t>
        <a:bodyPr/>
        <a:lstStyle/>
        <a:p>
          <a:endParaRPr lang="en-US"/>
        </a:p>
      </dgm:t>
    </dgm:pt>
    <dgm:pt modelId="{61CBC6D5-853A-416C-9610-32C7E970B631}">
      <dgm:prSet custT="1"/>
      <dgm:spPr/>
      <dgm:t>
        <a:bodyPr/>
        <a:lstStyle/>
        <a:p>
          <a:r>
            <a:rPr lang="en-US" sz="2400" b="1"/>
            <a:t>Pay the rent on time</a:t>
          </a:r>
          <a:endParaRPr lang="en-US" sz="2400"/>
        </a:p>
      </dgm:t>
    </dgm:pt>
    <dgm:pt modelId="{870A3BF9-5C2A-4E80-A428-720AAEDE6419}" type="parTrans" cxnId="{ACCACCEB-48E9-4BF4-BD76-94743DABDA26}">
      <dgm:prSet/>
      <dgm:spPr/>
      <dgm:t>
        <a:bodyPr/>
        <a:lstStyle/>
        <a:p>
          <a:endParaRPr lang="en-US" sz="2400"/>
        </a:p>
      </dgm:t>
    </dgm:pt>
    <dgm:pt modelId="{69C43CE3-5EC2-4D63-AC3D-F3C11AEE7B59}" type="sibTrans" cxnId="{ACCACCEB-48E9-4BF4-BD76-94743DABDA26}">
      <dgm:prSet phldrT="1" phldr="0" custT="1"/>
      <dgm:spPr/>
      <dgm:t>
        <a:bodyPr/>
        <a:lstStyle/>
        <a:p>
          <a:r>
            <a:rPr lang="en-US" sz="6000"/>
            <a:t>1</a:t>
          </a:r>
        </a:p>
      </dgm:t>
    </dgm:pt>
    <dgm:pt modelId="{27A04421-9FB9-46F0-B0B3-D21546BF4A09}">
      <dgm:prSet custT="1"/>
      <dgm:spPr/>
      <dgm:t>
        <a:bodyPr/>
        <a:lstStyle/>
        <a:p>
          <a:r>
            <a:rPr lang="en-US" sz="2400" b="1"/>
            <a:t>Treat the building with respect</a:t>
          </a:r>
          <a:endParaRPr lang="en-US" sz="2400"/>
        </a:p>
      </dgm:t>
    </dgm:pt>
    <dgm:pt modelId="{2EE25BAE-8A00-4B51-A5C8-AF4B28D7E0AD}" type="parTrans" cxnId="{A03F993D-377B-4658-A3C9-D73C1D02F882}">
      <dgm:prSet/>
      <dgm:spPr/>
      <dgm:t>
        <a:bodyPr/>
        <a:lstStyle/>
        <a:p>
          <a:endParaRPr lang="en-US" sz="2400"/>
        </a:p>
      </dgm:t>
    </dgm:pt>
    <dgm:pt modelId="{17D45847-9586-45EC-960A-C9FCA1D3C71E}" type="sibTrans" cxnId="{A03F993D-377B-4658-A3C9-D73C1D02F882}">
      <dgm:prSet phldrT="2" phldr="0" custT="1"/>
      <dgm:spPr/>
      <dgm:t>
        <a:bodyPr/>
        <a:lstStyle/>
        <a:p>
          <a:r>
            <a:rPr lang="en-US" sz="6000"/>
            <a:t>2</a:t>
          </a:r>
        </a:p>
      </dgm:t>
    </dgm:pt>
    <dgm:pt modelId="{B66339FF-CE79-4A46-A356-0AE61D467014}">
      <dgm:prSet custT="1"/>
      <dgm:spPr/>
      <dgm:t>
        <a:bodyPr/>
        <a:lstStyle/>
        <a:p>
          <a:r>
            <a:rPr lang="en-US" sz="2400" b="1"/>
            <a:t>Treat other people with respect</a:t>
          </a:r>
          <a:endParaRPr lang="en-US" sz="2400"/>
        </a:p>
      </dgm:t>
    </dgm:pt>
    <dgm:pt modelId="{068E8D35-58A4-435A-8E87-363129BD3ACA}" type="parTrans" cxnId="{E2AC42C8-C25D-4FB1-931A-5725962484CA}">
      <dgm:prSet/>
      <dgm:spPr/>
      <dgm:t>
        <a:bodyPr/>
        <a:lstStyle/>
        <a:p>
          <a:endParaRPr lang="en-US" sz="2400"/>
        </a:p>
      </dgm:t>
    </dgm:pt>
    <dgm:pt modelId="{12FC88C9-9A03-4AF5-A1D2-44FDD98E1F0F}" type="sibTrans" cxnId="{E2AC42C8-C25D-4FB1-931A-5725962484CA}">
      <dgm:prSet phldrT="3" phldr="0" custT="1"/>
      <dgm:spPr/>
      <dgm:t>
        <a:bodyPr/>
        <a:lstStyle/>
        <a:p>
          <a:r>
            <a:rPr lang="en-US" sz="6000"/>
            <a:t>3</a:t>
          </a:r>
        </a:p>
      </dgm:t>
    </dgm:pt>
    <dgm:pt modelId="{7C82BBD6-993C-459D-8C94-257F18CCFC13}">
      <dgm:prSet custT="1"/>
      <dgm:spPr/>
      <dgm:t>
        <a:bodyPr/>
        <a:lstStyle/>
        <a:p>
          <a:r>
            <a:rPr lang="en-US" sz="2400" b="1"/>
            <a:t>Follow the lease and avoid issues</a:t>
          </a:r>
          <a:endParaRPr lang="en-US" sz="2400"/>
        </a:p>
      </dgm:t>
    </dgm:pt>
    <dgm:pt modelId="{CA08C004-CE59-4E31-BD30-3B6FCFDA739F}" type="parTrans" cxnId="{B72EBA4A-E80A-44D1-8A57-EC13E5353F78}">
      <dgm:prSet/>
      <dgm:spPr/>
      <dgm:t>
        <a:bodyPr/>
        <a:lstStyle/>
        <a:p>
          <a:endParaRPr lang="en-US" sz="2400"/>
        </a:p>
      </dgm:t>
    </dgm:pt>
    <dgm:pt modelId="{1FAC945B-C574-4592-87C5-2804465362E4}" type="sibTrans" cxnId="{B72EBA4A-E80A-44D1-8A57-EC13E5353F78}">
      <dgm:prSet phldrT="4" phldr="0" custT="1"/>
      <dgm:spPr/>
      <dgm:t>
        <a:bodyPr/>
        <a:lstStyle/>
        <a:p>
          <a:r>
            <a:rPr lang="en-US" sz="6000"/>
            <a:t>4</a:t>
          </a:r>
        </a:p>
      </dgm:t>
    </dgm:pt>
    <dgm:pt modelId="{852FDB90-CE84-431F-B935-B371906B9839}" type="pres">
      <dgm:prSet presAssocID="{A0213612-4BAB-41AC-A66B-40D379FC761C}" presName="linearFlow" presStyleCnt="0">
        <dgm:presLayoutVars>
          <dgm:dir/>
          <dgm:animLvl val="lvl"/>
          <dgm:resizeHandles val="exact"/>
        </dgm:presLayoutVars>
      </dgm:prSet>
      <dgm:spPr/>
    </dgm:pt>
    <dgm:pt modelId="{075854C5-EF16-4127-B7F8-474761036785}" type="pres">
      <dgm:prSet presAssocID="{61CBC6D5-853A-416C-9610-32C7E970B631}" presName="compositeNode" presStyleCnt="0"/>
      <dgm:spPr/>
    </dgm:pt>
    <dgm:pt modelId="{5AD2822C-3CF2-48B0-8318-13F968763222}" type="pres">
      <dgm:prSet presAssocID="{61CBC6D5-853A-416C-9610-32C7E970B631}" presName="parTx" presStyleLbl="node1" presStyleIdx="0" presStyleCnt="0">
        <dgm:presLayoutVars>
          <dgm:chMax val="0"/>
          <dgm:chPref val="0"/>
          <dgm:bulletEnabled val="1"/>
        </dgm:presLayoutVars>
      </dgm:prSet>
      <dgm:spPr/>
    </dgm:pt>
    <dgm:pt modelId="{8CCDF37B-CB9E-4EEA-8862-2B84215C59B4}" type="pres">
      <dgm:prSet presAssocID="{61CBC6D5-853A-416C-9610-32C7E970B631}" presName="parSh" presStyleCnt="0"/>
      <dgm:spPr/>
    </dgm:pt>
    <dgm:pt modelId="{D95A8AC2-142F-4F36-BC7E-87776F51F751}" type="pres">
      <dgm:prSet presAssocID="{61CBC6D5-853A-416C-9610-32C7E970B631}" presName="lineNode" presStyleLbl="alignAccFollowNode1" presStyleIdx="0" presStyleCnt="12"/>
      <dgm:spPr/>
    </dgm:pt>
    <dgm:pt modelId="{5F419CB7-6145-408F-A1DE-46DBE937E7B5}" type="pres">
      <dgm:prSet presAssocID="{61CBC6D5-853A-416C-9610-32C7E970B631}" presName="lineArrowNode" presStyleLbl="alignAccFollowNode1" presStyleIdx="1" presStyleCnt="12"/>
      <dgm:spPr/>
    </dgm:pt>
    <dgm:pt modelId="{6869B4CD-44CF-41CF-B2A5-5A2BA6BCDAFD}" type="pres">
      <dgm:prSet presAssocID="{69C43CE3-5EC2-4D63-AC3D-F3C11AEE7B59}" presName="sibTransNodeCircle" presStyleLbl="alignNode1" presStyleIdx="0" presStyleCnt="4">
        <dgm:presLayoutVars>
          <dgm:chMax val="0"/>
          <dgm:bulletEnabled/>
        </dgm:presLayoutVars>
      </dgm:prSet>
      <dgm:spPr/>
    </dgm:pt>
    <dgm:pt modelId="{84E4F9AA-3105-4767-AA2B-329520AF797A}" type="pres">
      <dgm:prSet presAssocID="{69C43CE3-5EC2-4D63-AC3D-F3C11AEE7B59}" presName="spacerBetweenCircleAndCallout" presStyleCnt="0">
        <dgm:presLayoutVars/>
      </dgm:prSet>
      <dgm:spPr/>
    </dgm:pt>
    <dgm:pt modelId="{2C605B56-5385-41B9-A692-899438908C16}" type="pres">
      <dgm:prSet presAssocID="{61CBC6D5-853A-416C-9610-32C7E970B631}" presName="nodeText" presStyleLbl="alignAccFollowNode1" presStyleIdx="2" presStyleCnt="12">
        <dgm:presLayoutVars>
          <dgm:bulletEnabled val="1"/>
        </dgm:presLayoutVars>
      </dgm:prSet>
      <dgm:spPr/>
    </dgm:pt>
    <dgm:pt modelId="{89779095-14B5-4DCB-90DF-520CEA8B53EE}" type="pres">
      <dgm:prSet presAssocID="{69C43CE3-5EC2-4D63-AC3D-F3C11AEE7B59}" presName="sibTransComposite" presStyleCnt="0"/>
      <dgm:spPr/>
    </dgm:pt>
    <dgm:pt modelId="{501CCDAA-9E29-485D-9027-F8DF9F33CD9C}" type="pres">
      <dgm:prSet presAssocID="{27A04421-9FB9-46F0-B0B3-D21546BF4A09}" presName="compositeNode" presStyleCnt="0"/>
      <dgm:spPr/>
    </dgm:pt>
    <dgm:pt modelId="{6F819CE3-65EB-4778-A156-020E1C09E122}" type="pres">
      <dgm:prSet presAssocID="{27A04421-9FB9-46F0-B0B3-D21546BF4A09}" presName="parTx" presStyleLbl="node1" presStyleIdx="0" presStyleCnt="0">
        <dgm:presLayoutVars>
          <dgm:chMax val="0"/>
          <dgm:chPref val="0"/>
          <dgm:bulletEnabled val="1"/>
        </dgm:presLayoutVars>
      </dgm:prSet>
      <dgm:spPr/>
    </dgm:pt>
    <dgm:pt modelId="{0D1B0ACA-1967-4B0C-B7CE-F83CF7A8540D}" type="pres">
      <dgm:prSet presAssocID="{27A04421-9FB9-46F0-B0B3-D21546BF4A09}" presName="parSh" presStyleCnt="0"/>
      <dgm:spPr/>
    </dgm:pt>
    <dgm:pt modelId="{5DF645D4-C826-4B3C-958E-CCF35D2BF8F8}" type="pres">
      <dgm:prSet presAssocID="{27A04421-9FB9-46F0-B0B3-D21546BF4A09}" presName="lineNode" presStyleLbl="alignAccFollowNode1" presStyleIdx="3" presStyleCnt="12"/>
      <dgm:spPr/>
    </dgm:pt>
    <dgm:pt modelId="{601FEE1D-7838-4B43-84CE-3B2B9265E9BF}" type="pres">
      <dgm:prSet presAssocID="{27A04421-9FB9-46F0-B0B3-D21546BF4A09}" presName="lineArrowNode" presStyleLbl="alignAccFollowNode1" presStyleIdx="4" presStyleCnt="12"/>
      <dgm:spPr/>
    </dgm:pt>
    <dgm:pt modelId="{47F6B371-7696-4658-B9FA-19D4FEB981E8}" type="pres">
      <dgm:prSet presAssocID="{17D45847-9586-45EC-960A-C9FCA1D3C71E}" presName="sibTransNodeCircle" presStyleLbl="alignNode1" presStyleIdx="1" presStyleCnt="4">
        <dgm:presLayoutVars>
          <dgm:chMax val="0"/>
          <dgm:bulletEnabled/>
        </dgm:presLayoutVars>
      </dgm:prSet>
      <dgm:spPr/>
    </dgm:pt>
    <dgm:pt modelId="{1EF4B5C3-4476-4DCB-AAF3-D18659F268F1}" type="pres">
      <dgm:prSet presAssocID="{17D45847-9586-45EC-960A-C9FCA1D3C71E}" presName="spacerBetweenCircleAndCallout" presStyleCnt="0">
        <dgm:presLayoutVars/>
      </dgm:prSet>
      <dgm:spPr/>
    </dgm:pt>
    <dgm:pt modelId="{407250BC-5102-4F7C-B1C2-87F27A2C3C3E}" type="pres">
      <dgm:prSet presAssocID="{27A04421-9FB9-46F0-B0B3-D21546BF4A09}" presName="nodeText" presStyleLbl="alignAccFollowNode1" presStyleIdx="5" presStyleCnt="12">
        <dgm:presLayoutVars>
          <dgm:bulletEnabled val="1"/>
        </dgm:presLayoutVars>
      </dgm:prSet>
      <dgm:spPr/>
    </dgm:pt>
    <dgm:pt modelId="{A6B61D38-8A62-4F6B-91D0-266A2E36B1A1}" type="pres">
      <dgm:prSet presAssocID="{17D45847-9586-45EC-960A-C9FCA1D3C71E}" presName="sibTransComposite" presStyleCnt="0"/>
      <dgm:spPr/>
    </dgm:pt>
    <dgm:pt modelId="{F261ACB4-9D2C-47E0-9F59-D280C5747DE8}" type="pres">
      <dgm:prSet presAssocID="{B66339FF-CE79-4A46-A356-0AE61D467014}" presName="compositeNode" presStyleCnt="0"/>
      <dgm:spPr/>
    </dgm:pt>
    <dgm:pt modelId="{22161ECB-DB89-4EE3-9485-9085327162F9}" type="pres">
      <dgm:prSet presAssocID="{B66339FF-CE79-4A46-A356-0AE61D467014}" presName="parTx" presStyleLbl="node1" presStyleIdx="0" presStyleCnt="0">
        <dgm:presLayoutVars>
          <dgm:chMax val="0"/>
          <dgm:chPref val="0"/>
          <dgm:bulletEnabled val="1"/>
        </dgm:presLayoutVars>
      </dgm:prSet>
      <dgm:spPr/>
    </dgm:pt>
    <dgm:pt modelId="{0F3C6A16-BE16-4F91-8506-AE3E0FD01D4B}" type="pres">
      <dgm:prSet presAssocID="{B66339FF-CE79-4A46-A356-0AE61D467014}" presName="parSh" presStyleCnt="0"/>
      <dgm:spPr/>
    </dgm:pt>
    <dgm:pt modelId="{BFDC50D7-8077-47FF-AC2C-152322BC19DC}" type="pres">
      <dgm:prSet presAssocID="{B66339FF-CE79-4A46-A356-0AE61D467014}" presName="lineNode" presStyleLbl="alignAccFollowNode1" presStyleIdx="6" presStyleCnt="12"/>
      <dgm:spPr/>
    </dgm:pt>
    <dgm:pt modelId="{D7BB43DF-C4E1-4840-AA03-38AABDB5C5D3}" type="pres">
      <dgm:prSet presAssocID="{B66339FF-CE79-4A46-A356-0AE61D467014}" presName="lineArrowNode" presStyleLbl="alignAccFollowNode1" presStyleIdx="7" presStyleCnt="12"/>
      <dgm:spPr/>
    </dgm:pt>
    <dgm:pt modelId="{9EC36BD8-CBAC-4CFC-B02C-36D26CB00DC5}" type="pres">
      <dgm:prSet presAssocID="{12FC88C9-9A03-4AF5-A1D2-44FDD98E1F0F}" presName="sibTransNodeCircle" presStyleLbl="alignNode1" presStyleIdx="2" presStyleCnt="4">
        <dgm:presLayoutVars>
          <dgm:chMax val="0"/>
          <dgm:bulletEnabled/>
        </dgm:presLayoutVars>
      </dgm:prSet>
      <dgm:spPr/>
    </dgm:pt>
    <dgm:pt modelId="{7DE761AE-D977-446D-A569-9F1ED9B344F5}" type="pres">
      <dgm:prSet presAssocID="{12FC88C9-9A03-4AF5-A1D2-44FDD98E1F0F}" presName="spacerBetweenCircleAndCallout" presStyleCnt="0">
        <dgm:presLayoutVars/>
      </dgm:prSet>
      <dgm:spPr/>
    </dgm:pt>
    <dgm:pt modelId="{FB62C62D-CD61-4E69-B7B7-AEF2E6D9B798}" type="pres">
      <dgm:prSet presAssocID="{B66339FF-CE79-4A46-A356-0AE61D467014}" presName="nodeText" presStyleLbl="alignAccFollowNode1" presStyleIdx="8" presStyleCnt="12">
        <dgm:presLayoutVars>
          <dgm:bulletEnabled val="1"/>
        </dgm:presLayoutVars>
      </dgm:prSet>
      <dgm:spPr/>
    </dgm:pt>
    <dgm:pt modelId="{C608C1B0-124A-4505-AD0D-7BAB05A159FC}" type="pres">
      <dgm:prSet presAssocID="{12FC88C9-9A03-4AF5-A1D2-44FDD98E1F0F}" presName="sibTransComposite" presStyleCnt="0"/>
      <dgm:spPr/>
    </dgm:pt>
    <dgm:pt modelId="{B4579FBB-EF7C-4EFA-9CD5-BB035A703E77}" type="pres">
      <dgm:prSet presAssocID="{7C82BBD6-993C-459D-8C94-257F18CCFC13}" presName="compositeNode" presStyleCnt="0"/>
      <dgm:spPr/>
    </dgm:pt>
    <dgm:pt modelId="{3FDDC7B8-A418-48D1-A8CF-F8AF64983F3B}" type="pres">
      <dgm:prSet presAssocID="{7C82BBD6-993C-459D-8C94-257F18CCFC13}" presName="parTx" presStyleLbl="node1" presStyleIdx="0" presStyleCnt="0">
        <dgm:presLayoutVars>
          <dgm:chMax val="0"/>
          <dgm:chPref val="0"/>
          <dgm:bulletEnabled val="1"/>
        </dgm:presLayoutVars>
      </dgm:prSet>
      <dgm:spPr/>
    </dgm:pt>
    <dgm:pt modelId="{C4CD307D-3B58-4C35-9187-839090BE3095}" type="pres">
      <dgm:prSet presAssocID="{7C82BBD6-993C-459D-8C94-257F18CCFC13}" presName="parSh" presStyleCnt="0"/>
      <dgm:spPr/>
    </dgm:pt>
    <dgm:pt modelId="{B284057D-0F6A-4524-85B7-3EE3814C1E4C}" type="pres">
      <dgm:prSet presAssocID="{7C82BBD6-993C-459D-8C94-257F18CCFC13}" presName="lineNode" presStyleLbl="alignAccFollowNode1" presStyleIdx="9" presStyleCnt="12"/>
      <dgm:spPr/>
    </dgm:pt>
    <dgm:pt modelId="{AE0EC8FC-87BD-48C0-AC01-90997DAF504E}" type="pres">
      <dgm:prSet presAssocID="{7C82BBD6-993C-459D-8C94-257F18CCFC13}" presName="lineArrowNode" presStyleLbl="alignAccFollowNode1" presStyleIdx="10" presStyleCnt="12"/>
      <dgm:spPr/>
    </dgm:pt>
    <dgm:pt modelId="{A06C8D88-23B8-456B-8260-648EB46FD3A4}" type="pres">
      <dgm:prSet presAssocID="{1FAC945B-C574-4592-87C5-2804465362E4}" presName="sibTransNodeCircle" presStyleLbl="alignNode1" presStyleIdx="3" presStyleCnt="4">
        <dgm:presLayoutVars>
          <dgm:chMax val="0"/>
          <dgm:bulletEnabled/>
        </dgm:presLayoutVars>
      </dgm:prSet>
      <dgm:spPr/>
    </dgm:pt>
    <dgm:pt modelId="{9AE7155B-E382-47FB-ACC0-3A2030FBE1E5}" type="pres">
      <dgm:prSet presAssocID="{1FAC945B-C574-4592-87C5-2804465362E4}" presName="spacerBetweenCircleAndCallout" presStyleCnt="0">
        <dgm:presLayoutVars/>
      </dgm:prSet>
      <dgm:spPr/>
    </dgm:pt>
    <dgm:pt modelId="{2C813C08-B66B-4447-93FC-FFD478652CFB}" type="pres">
      <dgm:prSet presAssocID="{7C82BBD6-993C-459D-8C94-257F18CCFC13}" presName="nodeText" presStyleLbl="alignAccFollowNode1" presStyleIdx="11" presStyleCnt="12">
        <dgm:presLayoutVars>
          <dgm:bulletEnabled val="1"/>
        </dgm:presLayoutVars>
      </dgm:prSet>
      <dgm:spPr/>
    </dgm:pt>
  </dgm:ptLst>
  <dgm:cxnLst>
    <dgm:cxn modelId="{1B32D02F-7BB2-4A63-8D32-E0E4EB1E076E}" type="presOf" srcId="{69C43CE3-5EC2-4D63-AC3D-F3C11AEE7B59}" destId="{6869B4CD-44CF-41CF-B2A5-5A2BA6BCDAFD}" srcOrd="0" destOrd="0" presId="urn:microsoft.com/office/officeart/2016/7/layout/LinearArrowProcessNumbered"/>
    <dgm:cxn modelId="{0BA9BE31-3F93-44D2-A84C-9F028CB04483}" type="presOf" srcId="{61CBC6D5-853A-416C-9610-32C7E970B631}" destId="{2C605B56-5385-41B9-A692-899438908C16}" srcOrd="0" destOrd="0" presId="urn:microsoft.com/office/officeart/2016/7/layout/LinearArrowProcessNumbered"/>
    <dgm:cxn modelId="{AC031B3B-3659-475A-894C-36E36E5A187D}" type="presOf" srcId="{7C82BBD6-993C-459D-8C94-257F18CCFC13}" destId="{2C813C08-B66B-4447-93FC-FFD478652CFB}" srcOrd="0" destOrd="0" presId="urn:microsoft.com/office/officeart/2016/7/layout/LinearArrowProcessNumbered"/>
    <dgm:cxn modelId="{A03F993D-377B-4658-A3C9-D73C1D02F882}" srcId="{A0213612-4BAB-41AC-A66B-40D379FC761C}" destId="{27A04421-9FB9-46F0-B0B3-D21546BF4A09}" srcOrd="1" destOrd="0" parTransId="{2EE25BAE-8A00-4B51-A5C8-AF4B28D7E0AD}" sibTransId="{17D45847-9586-45EC-960A-C9FCA1D3C71E}"/>
    <dgm:cxn modelId="{C6877F5B-6C53-40FA-8C71-87629210E9CE}" type="presOf" srcId="{17D45847-9586-45EC-960A-C9FCA1D3C71E}" destId="{47F6B371-7696-4658-B9FA-19D4FEB981E8}" srcOrd="0" destOrd="0" presId="urn:microsoft.com/office/officeart/2016/7/layout/LinearArrowProcessNumbered"/>
    <dgm:cxn modelId="{B72EBA4A-E80A-44D1-8A57-EC13E5353F78}" srcId="{A0213612-4BAB-41AC-A66B-40D379FC761C}" destId="{7C82BBD6-993C-459D-8C94-257F18CCFC13}" srcOrd="3" destOrd="0" parTransId="{CA08C004-CE59-4E31-BD30-3B6FCFDA739F}" sibTransId="{1FAC945B-C574-4592-87C5-2804465362E4}"/>
    <dgm:cxn modelId="{CD22FB51-1F53-4ED0-933F-C4FFE392AA96}" type="presOf" srcId="{27A04421-9FB9-46F0-B0B3-D21546BF4A09}" destId="{407250BC-5102-4F7C-B1C2-87F27A2C3C3E}" srcOrd="0" destOrd="0" presId="urn:microsoft.com/office/officeart/2016/7/layout/LinearArrowProcessNumbered"/>
    <dgm:cxn modelId="{E0BAB058-BCB5-4905-9BEF-6593A9D849E2}" type="presOf" srcId="{B66339FF-CE79-4A46-A356-0AE61D467014}" destId="{FB62C62D-CD61-4E69-B7B7-AEF2E6D9B798}" srcOrd="0" destOrd="0" presId="urn:microsoft.com/office/officeart/2016/7/layout/LinearArrowProcessNumbered"/>
    <dgm:cxn modelId="{7684019A-4013-42AE-B20B-632CB75CFE69}" type="presOf" srcId="{12FC88C9-9A03-4AF5-A1D2-44FDD98E1F0F}" destId="{9EC36BD8-CBAC-4CFC-B02C-36D26CB00DC5}" srcOrd="0" destOrd="0" presId="urn:microsoft.com/office/officeart/2016/7/layout/LinearArrowProcessNumbered"/>
    <dgm:cxn modelId="{E2AC42C8-C25D-4FB1-931A-5725962484CA}" srcId="{A0213612-4BAB-41AC-A66B-40D379FC761C}" destId="{B66339FF-CE79-4A46-A356-0AE61D467014}" srcOrd="2" destOrd="0" parTransId="{068E8D35-58A4-435A-8E87-363129BD3ACA}" sibTransId="{12FC88C9-9A03-4AF5-A1D2-44FDD98E1F0F}"/>
    <dgm:cxn modelId="{F7061ECC-466A-4EFA-9971-1E3437EB7872}" type="presOf" srcId="{1FAC945B-C574-4592-87C5-2804465362E4}" destId="{A06C8D88-23B8-456B-8260-648EB46FD3A4}" srcOrd="0" destOrd="0" presId="urn:microsoft.com/office/officeart/2016/7/layout/LinearArrowProcessNumbered"/>
    <dgm:cxn modelId="{50CB36D6-EC20-4B1B-BD76-25EA5FAE466C}" type="presOf" srcId="{A0213612-4BAB-41AC-A66B-40D379FC761C}" destId="{852FDB90-CE84-431F-B935-B371906B9839}" srcOrd="0" destOrd="0" presId="urn:microsoft.com/office/officeart/2016/7/layout/LinearArrowProcessNumbered"/>
    <dgm:cxn modelId="{ACCACCEB-48E9-4BF4-BD76-94743DABDA26}" srcId="{A0213612-4BAB-41AC-A66B-40D379FC761C}" destId="{61CBC6D5-853A-416C-9610-32C7E970B631}" srcOrd="0" destOrd="0" parTransId="{870A3BF9-5C2A-4E80-A428-720AAEDE6419}" sibTransId="{69C43CE3-5EC2-4D63-AC3D-F3C11AEE7B59}"/>
    <dgm:cxn modelId="{3BBB39A6-482E-4330-953B-AD3B0B7A7566}" type="presParOf" srcId="{852FDB90-CE84-431F-B935-B371906B9839}" destId="{075854C5-EF16-4127-B7F8-474761036785}" srcOrd="0" destOrd="0" presId="urn:microsoft.com/office/officeart/2016/7/layout/LinearArrowProcessNumbered"/>
    <dgm:cxn modelId="{E426C31F-868C-41B9-90EF-65843B5FB541}" type="presParOf" srcId="{075854C5-EF16-4127-B7F8-474761036785}" destId="{5AD2822C-3CF2-48B0-8318-13F968763222}" srcOrd="0" destOrd="0" presId="urn:microsoft.com/office/officeart/2016/7/layout/LinearArrowProcessNumbered"/>
    <dgm:cxn modelId="{96CB8007-13AE-44A7-9D8D-6B017B6E68AA}" type="presParOf" srcId="{075854C5-EF16-4127-B7F8-474761036785}" destId="{8CCDF37B-CB9E-4EEA-8862-2B84215C59B4}" srcOrd="1" destOrd="0" presId="urn:microsoft.com/office/officeart/2016/7/layout/LinearArrowProcessNumbered"/>
    <dgm:cxn modelId="{365B07B0-6D84-42BF-A984-02F368F5BC14}" type="presParOf" srcId="{8CCDF37B-CB9E-4EEA-8862-2B84215C59B4}" destId="{D95A8AC2-142F-4F36-BC7E-87776F51F751}" srcOrd="0" destOrd="0" presId="urn:microsoft.com/office/officeart/2016/7/layout/LinearArrowProcessNumbered"/>
    <dgm:cxn modelId="{FA17E1E2-CE8F-492C-B65E-09F9BD6CB31A}" type="presParOf" srcId="{8CCDF37B-CB9E-4EEA-8862-2B84215C59B4}" destId="{5F419CB7-6145-408F-A1DE-46DBE937E7B5}" srcOrd="1" destOrd="0" presId="urn:microsoft.com/office/officeart/2016/7/layout/LinearArrowProcessNumbered"/>
    <dgm:cxn modelId="{CD7984CB-5745-4567-BFEF-8BBBE6900C9F}" type="presParOf" srcId="{8CCDF37B-CB9E-4EEA-8862-2B84215C59B4}" destId="{6869B4CD-44CF-41CF-B2A5-5A2BA6BCDAFD}" srcOrd="2" destOrd="0" presId="urn:microsoft.com/office/officeart/2016/7/layout/LinearArrowProcessNumbered"/>
    <dgm:cxn modelId="{7946FF6A-422E-444E-A094-E4D31DF38137}" type="presParOf" srcId="{8CCDF37B-CB9E-4EEA-8862-2B84215C59B4}" destId="{84E4F9AA-3105-4767-AA2B-329520AF797A}" srcOrd="3" destOrd="0" presId="urn:microsoft.com/office/officeart/2016/7/layout/LinearArrowProcessNumbered"/>
    <dgm:cxn modelId="{A5ECB52E-47C4-4C2B-9591-9C6F9DC0D67E}" type="presParOf" srcId="{075854C5-EF16-4127-B7F8-474761036785}" destId="{2C605B56-5385-41B9-A692-899438908C16}" srcOrd="2" destOrd="0" presId="urn:microsoft.com/office/officeart/2016/7/layout/LinearArrowProcessNumbered"/>
    <dgm:cxn modelId="{C0932EC5-39F9-4A22-B415-18E880986C90}" type="presParOf" srcId="{852FDB90-CE84-431F-B935-B371906B9839}" destId="{89779095-14B5-4DCB-90DF-520CEA8B53EE}" srcOrd="1" destOrd="0" presId="urn:microsoft.com/office/officeart/2016/7/layout/LinearArrowProcessNumbered"/>
    <dgm:cxn modelId="{09D6A01A-5BDD-49F2-B125-823C017AEE6D}" type="presParOf" srcId="{852FDB90-CE84-431F-B935-B371906B9839}" destId="{501CCDAA-9E29-485D-9027-F8DF9F33CD9C}" srcOrd="2" destOrd="0" presId="urn:microsoft.com/office/officeart/2016/7/layout/LinearArrowProcessNumbered"/>
    <dgm:cxn modelId="{DD50716D-31B6-4A1E-97F6-EE3930B406E3}" type="presParOf" srcId="{501CCDAA-9E29-485D-9027-F8DF9F33CD9C}" destId="{6F819CE3-65EB-4778-A156-020E1C09E122}" srcOrd="0" destOrd="0" presId="urn:microsoft.com/office/officeart/2016/7/layout/LinearArrowProcessNumbered"/>
    <dgm:cxn modelId="{8C39E42D-2EDE-45E1-A651-5B05E0E404E2}" type="presParOf" srcId="{501CCDAA-9E29-485D-9027-F8DF9F33CD9C}" destId="{0D1B0ACA-1967-4B0C-B7CE-F83CF7A8540D}" srcOrd="1" destOrd="0" presId="urn:microsoft.com/office/officeart/2016/7/layout/LinearArrowProcessNumbered"/>
    <dgm:cxn modelId="{0FAA6761-6ECE-4186-A647-7E4B789E5412}" type="presParOf" srcId="{0D1B0ACA-1967-4B0C-B7CE-F83CF7A8540D}" destId="{5DF645D4-C826-4B3C-958E-CCF35D2BF8F8}" srcOrd="0" destOrd="0" presId="urn:microsoft.com/office/officeart/2016/7/layout/LinearArrowProcessNumbered"/>
    <dgm:cxn modelId="{6BFA4970-5691-47A0-A4E7-5A76337CC5B0}" type="presParOf" srcId="{0D1B0ACA-1967-4B0C-B7CE-F83CF7A8540D}" destId="{601FEE1D-7838-4B43-84CE-3B2B9265E9BF}" srcOrd="1" destOrd="0" presId="urn:microsoft.com/office/officeart/2016/7/layout/LinearArrowProcessNumbered"/>
    <dgm:cxn modelId="{3F4CDB9F-D14A-4D7E-AE2E-B52D26ECA620}" type="presParOf" srcId="{0D1B0ACA-1967-4B0C-B7CE-F83CF7A8540D}" destId="{47F6B371-7696-4658-B9FA-19D4FEB981E8}" srcOrd="2" destOrd="0" presId="urn:microsoft.com/office/officeart/2016/7/layout/LinearArrowProcessNumbered"/>
    <dgm:cxn modelId="{7CC97073-9873-47FE-BF2E-75EA39C75452}" type="presParOf" srcId="{0D1B0ACA-1967-4B0C-B7CE-F83CF7A8540D}" destId="{1EF4B5C3-4476-4DCB-AAF3-D18659F268F1}" srcOrd="3" destOrd="0" presId="urn:microsoft.com/office/officeart/2016/7/layout/LinearArrowProcessNumbered"/>
    <dgm:cxn modelId="{78E1CDD6-CE22-43DD-9E57-E803414662D2}" type="presParOf" srcId="{501CCDAA-9E29-485D-9027-F8DF9F33CD9C}" destId="{407250BC-5102-4F7C-B1C2-87F27A2C3C3E}" srcOrd="2" destOrd="0" presId="urn:microsoft.com/office/officeart/2016/7/layout/LinearArrowProcessNumbered"/>
    <dgm:cxn modelId="{02AA36CD-4F2E-498D-9F1F-825A09BD78C9}" type="presParOf" srcId="{852FDB90-CE84-431F-B935-B371906B9839}" destId="{A6B61D38-8A62-4F6B-91D0-266A2E36B1A1}" srcOrd="3" destOrd="0" presId="urn:microsoft.com/office/officeart/2016/7/layout/LinearArrowProcessNumbered"/>
    <dgm:cxn modelId="{18803244-3CB0-4AFC-A347-8D1AFAD4FD16}" type="presParOf" srcId="{852FDB90-CE84-431F-B935-B371906B9839}" destId="{F261ACB4-9D2C-47E0-9F59-D280C5747DE8}" srcOrd="4" destOrd="0" presId="urn:microsoft.com/office/officeart/2016/7/layout/LinearArrowProcessNumbered"/>
    <dgm:cxn modelId="{F9AE801C-414B-42A7-91CE-D714AAEDF852}" type="presParOf" srcId="{F261ACB4-9D2C-47E0-9F59-D280C5747DE8}" destId="{22161ECB-DB89-4EE3-9485-9085327162F9}" srcOrd="0" destOrd="0" presId="urn:microsoft.com/office/officeart/2016/7/layout/LinearArrowProcessNumbered"/>
    <dgm:cxn modelId="{828A3254-82D5-49B7-BCBE-77FFF6F23DC0}" type="presParOf" srcId="{F261ACB4-9D2C-47E0-9F59-D280C5747DE8}" destId="{0F3C6A16-BE16-4F91-8506-AE3E0FD01D4B}" srcOrd="1" destOrd="0" presId="urn:microsoft.com/office/officeart/2016/7/layout/LinearArrowProcessNumbered"/>
    <dgm:cxn modelId="{348B7E45-15BB-4F07-8831-164448047FCB}" type="presParOf" srcId="{0F3C6A16-BE16-4F91-8506-AE3E0FD01D4B}" destId="{BFDC50D7-8077-47FF-AC2C-152322BC19DC}" srcOrd="0" destOrd="0" presId="urn:microsoft.com/office/officeart/2016/7/layout/LinearArrowProcessNumbered"/>
    <dgm:cxn modelId="{2BDE0B0B-46C5-40E5-9BBF-62B55F9676E9}" type="presParOf" srcId="{0F3C6A16-BE16-4F91-8506-AE3E0FD01D4B}" destId="{D7BB43DF-C4E1-4840-AA03-38AABDB5C5D3}" srcOrd="1" destOrd="0" presId="urn:microsoft.com/office/officeart/2016/7/layout/LinearArrowProcessNumbered"/>
    <dgm:cxn modelId="{537C6662-7B96-48CB-BE56-2351B7D18F1F}" type="presParOf" srcId="{0F3C6A16-BE16-4F91-8506-AE3E0FD01D4B}" destId="{9EC36BD8-CBAC-4CFC-B02C-36D26CB00DC5}" srcOrd="2" destOrd="0" presId="urn:microsoft.com/office/officeart/2016/7/layout/LinearArrowProcessNumbered"/>
    <dgm:cxn modelId="{C1B6AA85-05D1-4F71-A4E2-DA0D2C20898B}" type="presParOf" srcId="{0F3C6A16-BE16-4F91-8506-AE3E0FD01D4B}" destId="{7DE761AE-D977-446D-A569-9F1ED9B344F5}" srcOrd="3" destOrd="0" presId="urn:microsoft.com/office/officeart/2016/7/layout/LinearArrowProcessNumbered"/>
    <dgm:cxn modelId="{790A7748-5499-43C4-BC17-1B34050CC027}" type="presParOf" srcId="{F261ACB4-9D2C-47E0-9F59-D280C5747DE8}" destId="{FB62C62D-CD61-4E69-B7B7-AEF2E6D9B798}" srcOrd="2" destOrd="0" presId="urn:microsoft.com/office/officeart/2016/7/layout/LinearArrowProcessNumbered"/>
    <dgm:cxn modelId="{2532CB3F-2B39-462F-A9EC-9C82F7852DCC}" type="presParOf" srcId="{852FDB90-CE84-431F-B935-B371906B9839}" destId="{C608C1B0-124A-4505-AD0D-7BAB05A159FC}" srcOrd="5" destOrd="0" presId="urn:microsoft.com/office/officeart/2016/7/layout/LinearArrowProcessNumbered"/>
    <dgm:cxn modelId="{03081D3A-C3E4-421E-B6DE-9925F29D9FE0}" type="presParOf" srcId="{852FDB90-CE84-431F-B935-B371906B9839}" destId="{B4579FBB-EF7C-4EFA-9CD5-BB035A703E77}" srcOrd="6" destOrd="0" presId="urn:microsoft.com/office/officeart/2016/7/layout/LinearArrowProcessNumbered"/>
    <dgm:cxn modelId="{D1EE08B2-FFBE-4AA0-9495-517E2C2E1555}" type="presParOf" srcId="{B4579FBB-EF7C-4EFA-9CD5-BB035A703E77}" destId="{3FDDC7B8-A418-48D1-A8CF-F8AF64983F3B}" srcOrd="0" destOrd="0" presId="urn:microsoft.com/office/officeart/2016/7/layout/LinearArrowProcessNumbered"/>
    <dgm:cxn modelId="{B81A3F4E-4ADD-4A6C-87BE-6299A394C0CC}" type="presParOf" srcId="{B4579FBB-EF7C-4EFA-9CD5-BB035A703E77}" destId="{C4CD307D-3B58-4C35-9187-839090BE3095}" srcOrd="1" destOrd="0" presId="urn:microsoft.com/office/officeart/2016/7/layout/LinearArrowProcessNumbered"/>
    <dgm:cxn modelId="{5122D78B-F417-42BB-BBB5-BE10ADC7DC2A}" type="presParOf" srcId="{C4CD307D-3B58-4C35-9187-839090BE3095}" destId="{B284057D-0F6A-4524-85B7-3EE3814C1E4C}" srcOrd="0" destOrd="0" presId="urn:microsoft.com/office/officeart/2016/7/layout/LinearArrowProcessNumbered"/>
    <dgm:cxn modelId="{3A7CC5BB-58DB-4EA7-96E7-63B9CAC4915D}" type="presParOf" srcId="{C4CD307D-3B58-4C35-9187-839090BE3095}" destId="{AE0EC8FC-87BD-48C0-AC01-90997DAF504E}" srcOrd="1" destOrd="0" presId="urn:microsoft.com/office/officeart/2016/7/layout/LinearArrowProcessNumbered"/>
    <dgm:cxn modelId="{C73A981C-777A-4252-A27C-B04EEC7B86E1}" type="presParOf" srcId="{C4CD307D-3B58-4C35-9187-839090BE3095}" destId="{A06C8D88-23B8-456B-8260-648EB46FD3A4}" srcOrd="2" destOrd="0" presId="urn:microsoft.com/office/officeart/2016/7/layout/LinearArrowProcessNumbered"/>
    <dgm:cxn modelId="{EBDAD407-20EE-44E7-8747-F7590B76F8F1}" type="presParOf" srcId="{C4CD307D-3B58-4C35-9187-839090BE3095}" destId="{9AE7155B-E382-47FB-ACC0-3A2030FBE1E5}" srcOrd="3" destOrd="0" presId="urn:microsoft.com/office/officeart/2016/7/layout/LinearArrowProcessNumbered"/>
    <dgm:cxn modelId="{225D3045-D49A-4EB5-86FB-EF73D9121E61}" type="presParOf" srcId="{B4579FBB-EF7C-4EFA-9CD5-BB035A703E77}" destId="{2C813C08-B66B-4447-93FC-FFD478652CFB}"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32B65D-CB3B-4914-9BBF-3F6BECF4860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1AC9108-7439-455F-A142-6E7C0F5287B4}">
      <dgm:prSet/>
      <dgm:spPr/>
      <dgm:t>
        <a:bodyPr/>
        <a:lstStyle/>
        <a:p>
          <a:pPr rtl="0">
            <a:buSzPts val="900"/>
            <a:buAutoNum type="arabicPeriod"/>
          </a:pPr>
          <a:r>
            <a:rPr lang="en-US"/>
            <a:t>Serious health conditions</a:t>
          </a:r>
          <a:r>
            <a:rPr lang="en-US">
              <a:latin typeface="Arial"/>
            </a:rPr>
            <a:t> </a:t>
          </a:r>
          <a:endParaRPr lang="en-US"/>
        </a:p>
      </dgm:t>
    </dgm:pt>
    <dgm:pt modelId="{762D40DB-B0C2-43E2-8DAE-A8D537A070A6}" type="parTrans" cxnId="{A7F2733F-6AE3-4BBA-B5B5-A225C4F1AD81}">
      <dgm:prSet/>
      <dgm:spPr/>
      <dgm:t>
        <a:bodyPr/>
        <a:lstStyle/>
        <a:p>
          <a:endParaRPr lang="en-US"/>
        </a:p>
      </dgm:t>
    </dgm:pt>
    <dgm:pt modelId="{E5634C4F-5A2F-476A-BCE2-9762F7DCD0AC}" type="sibTrans" cxnId="{A7F2733F-6AE3-4BBA-B5B5-A225C4F1AD81}">
      <dgm:prSet/>
      <dgm:spPr/>
      <dgm:t>
        <a:bodyPr/>
        <a:lstStyle/>
        <a:p>
          <a:endParaRPr lang="en-US"/>
        </a:p>
      </dgm:t>
    </dgm:pt>
    <dgm:pt modelId="{7280BDE4-E371-45BF-9FED-E81A09A927A3}">
      <dgm:prSet/>
      <dgm:spPr/>
      <dgm:t>
        <a:bodyPr/>
        <a:lstStyle/>
        <a:p>
          <a:r>
            <a:rPr lang="en-US"/>
            <a:t>Lack of supports and/or coping strategies</a:t>
          </a:r>
        </a:p>
      </dgm:t>
    </dgm:pt>
    <dgm:pt modelId="{30399F99-B7C4-47B9-A11C-28951FB10E7B}" type="parTrans" cxnId="{3978EA40-F5F2-4209-9F5C-AFC16529D160}">
      <dgm:prSet/>
      <dgm:spPr/>
      <dgm:t>
        <a:bodyPr/>
        <a:lstStyle/>
        <a:p>
          <a:endParaRPr lang="en-US"/>
        </a:p>
      </dgm:t>
    </dgm:pt>
    <dgm:pt modelId="{89F740B4-5D21-4C96-9B6E-F060A6842121}" type="sibTrans" cxnId="{3978EA40-F5F2-4209-9F5C-AFC16529D160}">
      <dgm:prSet/>
      <dgm:spPr/>
      <dgm:t>
        <a:bodyPr/>
        <a:lstStyle/>
        <a:p>
          <a:endParaRPr lang="en-US"/>
        </a:p>
      </dgm:t>
    </dgm:pt>
    <dgm:pt modelId="{5439274E-DF5F-4CFA-894E-13A75CDFDE80}">
      <dgm:prSet/>
      <dgm:spPr/>
      <dgm:t>
        <a:bodyPr/>
        <a:lstStyle/>
        <a:p>
          <a:pPr rtl="0"/>
          <a:r>
            <a:rPr lang="en-US"/>
            <a:t>Barriers to education and employment, food, childcare</a:t>
          </a:r>
          <a:r>
            <a:rPr lang="en-US">
              <a:latin typeface="Arial"/>
            </a:rPr>
            <a:t>, healthcare</a:t>
          </a:r>
          <a:endParaRPr lang="en-US"/>
        </a:p>
      </dgm:t>
    </dgm:pt>
    <dgm:pt modelId="{8F727602-EDBF-4D09-9D6C-9DEC12BA090A}" type="parTrans" cxnId="{CFFB363C-BC72-484D-B153-75FB592FAA9C}">
      <dgm:prSet/>
      <dgm:spPr/>
      <dgm:t>
        <a:bodyPr/>
        <a:lstStyle/>
        <a:p>
          <a:endParaRPr lang="en-US"/>
        </a:p>
      </dgm:t>
    </dgm:pt>
    <dgm:pt modelId="{C85CF106-C767-4567-B198-4A8203618E57}" type="sibTrans" cxnId="{CFFB363C-BC72-484D-B153-75FB592FAA9C}">
      <dgm:prSet/>
      <dgm:spPr/>
      <dgm:t>
        <a:bodyPr/>
        <a:lstStyle/>
        <a:p>
          <a:endParaRPr lang="en-US"/>
        </a:p>
      </dgm:t>
    </dgm:pt>
    <dgm:pt modelId="{2B4AFA35-C969-4DD7-A73C-2B3458D93BCF}">
      <dgm:prSet/>
      <dgm:spPr/>
      <dgm:t>
        <a:bodyPr/>
        <a:lstStyle/>
        <a:p>
          <a:r>
            <a:rPr lang="en-US"/>
            <a:t>Issues that may increase stress and decrease resilience</a:t>
          </a:r>
        </a:p>
      </dgm:t>
    </dgm:pt>
    <dgm:pt modelId="{0634957C-BCDC-455F-85A9-D1B2AC593560}" type="parTrans" cxnId="{32789097-BF39-4C9A-AD25-0AF729E81ED8}">
      <dgm:prSet/>
      <dgm:spPr/>
      <dgm:t>
        <a:bodyPr/>
        <a:lstStyle/>
        <a:p>
          <a:endParaRPr lang="en-US"/>
        </a:p>
      </dgm:t>
    </dgm:pt>
    <dgm:pt modelId="{7D23C1D4-0DF3-43F3-8AB0-CC888916A955}" type="sibTrans" cxnId="{32789097-BF39-4C9A-AD25-0AF729E81ED8}">
      <dgm:prSet/>
      <dgm:spPr/>
      <dgm:t>
        <a:bodyPr/>
        <a:lstStyle/>
        <a:p>
          <a:endParaRPr lang="en-US"/>
        </a:p>
      </dgm:t>
    </dgm:pt>
    <dgm:pt modelId="{F4A95C22-7868-457D-A292-2BA0CC5860D9}">
      <dgm:prSet/>
      <dgm:spPr>
        <a:solidFill>
          <a:schemeClr val="accent1"/>
        </a:solidFill>
      </dgm:spPr>
      <dgm:t>
        <a:bodyPr/>
        <a:lstStyle/>
        <a:p>
          <a:r>
            <a:rPr lang="en-US"/>
            <a:t>Interpersonal conflicts</a:t>
          </a:r>
        </a:p>
      </dgm:t>
    </dgm:pt>
    <dgm:pt modelId="{9B834167-5BF1-4774-B675-71B2624F6651}" type="parTrans" cxnId="{33961786-20BF-4F64-8DD9-22FFF7671C9D}">
      <dgm:prSet/>
      <dgm:spPr/>
      <dgm:t>
        <a:bodyPr/>
        <a:lstStyle/>
        <a:p>
          <a:endParaRPr lang="en-US"/>
        </a:p>
      </dgm:t>
    </dgm:pt>
    <dgm:pt modelId="{710E2259-23E3-474A-A5CC-1466FBABB1A1}" type="sibTrans" cxnId="{33961786-20BF-4F64-8DD9-22FFF7671C9D}">
      <dgm:prSet/>
      <dgm:spPr/>
      <dgm:t>
        <a:bodyPr/>
        <a:lstStyle/>
        <a:p>
          <a:endParaRPr lang="en-US"/>
        </a:p>
      </dgm:t>
    </dgm:pt>
    <dgm:pt modelId="{0CB2751E-5117-4349-8780-EBB3F2D43F76}">
      <dgm:prSet phldr="0"/>
      <dgm:spPr/>
      <dgm:t>
        <a:bodyPr/>
        <a:lstStyle/>
        <a:p>
          <a:pPr rtl="0"/>
          <a:r>
            <a:rPr lang="en-US">
              <a:latin typeface="Arial"/>
            </a:rPr>
            <a:t>Immigration status, language barriers, underinsurance</a:t>
          </a:r>
        </a:p>
      </dgm:t>
    </dgm:pt>
    <dgm:pt modelId="{3F0B145D-63E6-418D-9C22-CEB877DDFFC1}" type="parTrans" cxnId="{26CC8072-E3C3-4BAB-B564-B6F9CEC33CF2}">
      <dgm:prSet/>
      <dgm:spPr/>
      <dgm:t>
        <a:bodyPr/>
        <a:lstStyle/>
        <a:p>
          <a:endParaRPr lang="en-US"/>
        </a:p>
      </dgm:t>
    </dgm:pt>
    <dgm:pt modelId="{B05DDC22-7A45-48AF-AA80-A15737F7A2DF}" type="sibTrans" cxnId="{26CC8072-E3C3-4BAB-B564-B6F9CEC33CF2}">
      <dgm:prSet/>
      <dgm:spPr/>
      <dgm:t>
        <a:bodyPr/>
        <a:lstStyle/>
        <a:p>
          <a:endParaRPr lang="en-US"/>
        </a:p>
      </dgm:t>
    </dgm:pt>
    <dgm:pt modelId="{0920322D-A4C2-4FC0-87D9-19CE2D947F33}" type="pres">
      <dgm:prSet presAssocID="{3132B65D-CB3B-4914-9BBF-3F6BECF48603}" presName="diagram" presStyleCnt="0">
        <dgm:presLayoutVars>
          <dgm:dir/>
          <dgm:resizeHandles val="exact"/>
        </dgm:presLayoutVars>
      </dgm:prSet>
      <dgm:spPr/>
    </dgm:pt>
    <dgm:pt modelId="{C2EDA9E2-0C77-4C09-A567-91F07599B6A4}" type="pres">
      <dgm:prSet presAssocID="{11AC9108-7439-455F-A142-6E7C0F5287B4}" presName="node" presStyleLbl="node1" presStyleIdx="0" presStyleCnt="6">
        <dgm:presLayoutVars>
          <dgm:bulletEnabled val="1"/>
        </dgm:presLayoutVars>
      </dgm:prSet>
      <dgm:spPr/>
    </dgm:pt>
    <dgm:pt modelId="{CF322991-7B87-4254-848E-86E715F9561A}" type="pres">
      <dgm:prSet presAssocID="{E5634C4F-5A2F-476A-BCE2-9762F7DCD0AC}" presName="sibTrans" presStyleCnt="0"/>
      <dgm:spPr/>
    </dgm:pt>
    <dgm:pt modelId="{941E4993-071A-4BD3-9D3C-A2C602707936}" type="pres">
      <dgm:prSet presAssocID="{7280BDE4-E371-45BF-9FED-E81A09A927A3}" presName="node" presStyleLbl="node1" presStyleIdx="1" presStyleCnt="6">
        <dgm:presLayoutVars>
          <dgm:bulletEnabled val="1"/>
        </dgm:presLayoutVars>
      </dgm:prSet>
      <dgm:spPr/>
    </dgm:pt>
    <dgm:pt modelId="{EBF1AA08-3ABB-4741-BA25-07F6EB1A2052}" type="pres">
      <dgm:prSet presAssocID="{89F740B4-5D21-4C96-9B6E-F060A6842121}" presName="sibTrans" presStyleCnt="0"/>
      <dgm:spPr/>
    </dgm:pt>
    <dgm:pt modelId="{105E22E2-BB57-4980-B11B-955DA4A306DC}" type="pres">
      <dgm:prSet presAssocID="{5439274E-DF5F-4CFA-894E-13A75CDFDE80}" presName="node" presStyleLbl="node1" presStyleIdx="2" presStyleCnt="6">
        <dgm:presLayoutVars>
          <dgm:bulletEnabled val="1"/>
        </dgm:presLayoutVars>
      </dgm:prSet>
      <dgm:spPr/>
    </dgm:pt>
    <dgm:pt modelId="{674F68C4-03F9-40F4-8266-5C30FCFD64C7}" type="pres">
      <dgm:prSet presAssocID="{C85CF106-C767-4567-B198-4A8203618E57}" presName="sibTrans" presStyleCnt="0"/>
      <dgm:spPr/>
    </dgm:pt>
    <dgm:pt modelId="{2C4E6242-5B78-4B05-8DA1-E6688B8D3D8B}" type="pres">
      <dgm:prSet presAssocID="{2B4AFA35-C969-4DD7-A73C-2B3458D93BCF}" presName="node" presStyleLbl="node1" presStyleIdx="3" presStyleCnt="6">
        <dgm:presLayoutVars>
          <dgm:bulletEnabled val="1"/>
        </dgm:presLayoutVars>
      </dgm:prSet>
      <dgm:spPr/>
    </dgm:pt>
    <dgm:pt modelId="{38B930D9-2B86-47FE-8CDE-694BA684240A}" type="pres">
      <dgm:prSet presAssocID="{7D23C1D4-0DF3-43F3-8AB0-CC888916A955}" presName="sibTrans" presStyleCnt="0"/>
      <dgm:spPr/>
    </dgm:pt>
    <dgm:pt modelId="{637C1E8D-0728-4BED-904B-BD30BE7ADC20}" type="pres">
      <dgm:prSet presAssocID="{F4A95C22-7868-457D-A292-2BA0CC5860D9}" presName="node" presStyleLbl="node1" presStyleIdx="4" presStyleCnt="6">
        <dgm:presLayoutVars>
          <dgm:bulletEnabled val="1"/>
        </dgm:presLayoutVars>
      </dgm:prSet>
      <dgm:spPr/>
    </dgm:pt>
    <dgm:pt modelId="{8FE86A49-6B34-4ACD-881F-32D5502FCE77}" type="pres">
      <dgm:prSet presAssocID="{710E2259-23E3-474A-A5CC-1466FBABB1A1}" presName="sibTrans" presStyleCnt="0"/>
      <dgm:spPr/>
    </dgm:pt>
    <dgm:pt modelId="{61FE1F13-255F-474C-8F52-6F084E121D5D}" type="pres">
      <dgm:prSet presAssocID="{0CB2751E-5117-4349-8780-EBB3F2D43F76}" presName="node" presStyleLbl="node1" presStyleIdx="5" presStyleCnt="6">
        <dgm:presLayoutVars>
          <dgm:bulletEnabled val="1"/>
        </dgm:presLayoutVars>
      </dgm:prSet>
      <dgm:spPr/>
    </dgm:pt>
  </dgm:ptLst>
  <dgm:cxnLst>
    <dgm:cxn modelId="{40EAAE11-8854-4B87-BC1D-5EF213CE3243}" type="presOf" srcId="{0CB2751E-5117-4349-8780-EBB3F2D43F76}" destId="{61FE1F13-255F-474C-8F52-6F084E121D5D}" srcOrd="0" destOrd="0" presId="urn:microsoft.com/office/officeart/2005/8/layout/default"/>
    <dgm:cxn modelId="{4A6DD826-28DD-4766-92A8-951EBE039F95}" type="presOf" srcId="{F4A95C22-7868-457D-A292-2BA0CC5860D9}" destId="{637C1E8D-0728-4BED-904B-BD30BE7ADC20}" srcOrd="0" destOrd="0" presId="urn:microsoft.com/office/officeart/2005/8/layout/default"/>
    <dgm:cxn modelId="{CFFB363C-BC72-484D-B153-75FB592FAA9C}" srcId="{3132B65D-CB3B-4914-9BBF-3F6BECF48603}" destId="{5439274E-DF5F-4CFA-894E-13A75CDFDE80}" srcOrd="2" destOrd="0" parTransId="{8F727602-EDBF-4D09-9D6C-9DEC12BA090A}" sibTransId="{C85CF106-C767-4567-B198-4A8203618E57}"/>
    <dgm:cxn modelId="{A7F2733F-6AE3-4BBA-B5B5-A225C4F1AD81}" srcId="{3132B65D-CB3B-4914-9BBF-3F6BECF48603}" destId="{11AC9108-7439-455F-A142-6E7C0F5287B4}" srcOrd="0" destOrd="0" parTransId="{762D40DB-B0C2-43E2-8DAE-A8D537A070A6}" sibTransId="{E5634C4F-5A2F-476A-BCE2-9762F7DCD0AC}"/>
    <dgm:cxn modelId="{3978EA40-F5F2-4209-9F5C-AFC16529D160}" srcId="{3132B65D-CB3B-4914-9BBF-3F6BECF48603}" destId="{7280BDE4-E371-45BF-9FED-E81A09A927A3}" srcOrd="1" destOrd="0" parTransId="{30399F99-B7C4-47B9-A11C-28951FB10E7B}" sibTransId="{89F740B4-5D21-4C96-9B6E-F060A6842121}"/>
    <dgm:cxn modelId="{EBA0DE4E-D160-4121-AA63-92A4110E3BD7}" type="presOf" srcId="{3132B65D-CB3B-4914-9BBF-3F6BECF48603}" destId="{0920322D-A4C2-4FC0-87D9-19CE2D947F33}" srcOrd="0" destOrd="0" presId="urn:microsoft.com/office/officeart/2005/8/layout/default"/>
    <dgm:cxn modelId="{26CC8072-E3C3-4BAB-B564-B6F9CEC33CF2}" srcId="{3132B65D-CB3B-4914-9BBF-3F6BECF48603}" destId="{0CB2751E-5117-4349-8780-EBB3F2D43F76}" srcOrd="5" destOrd="0" parTransId="{3F0B145D-63E6-418D-9C22-CEB877DDFFC1}" sibTransId="{B05DDC22-7A45-48AF-AA80-A15737F7A2DF}"/>
    <dgm:cxn modelId="{D4A24981-C61B-4053-A39A-9E87C641C043}" type="presOf" srcId="{2B4AFA35-C969-4DD7-A73C-2B3458D93BCF}" destId="{2C4E6242-5B78-4B05-8DA1-E6688B8D3D8B}" srcOrd="0" destOrd="0" presId="urn:microsoft.com/office/officeart/2005/8/layout/default"/>
    <dgm:cxn modelId="{33961786-20BF-4F64-8DD9-22FFF7671C9D}" srcId="{3132B65D-CB3B-4914-9BBF-3F6BECF48603}" destId="{F4A95C22-7868-457D-A292-2BA0CC5860D9}" srcOrd="4" destOrd="0" parTransId="{9B834167-5BF1-4774-B675-71B2624F6651}" sibTransId="{710E2259-23E3-474A-A5CC-1466FBABB1A1}"/>
    <dgm:cxn modelId="{32789097-BF39-4C9A-AD25-0AF729E81ED8}" srcId="{3132B65D-CB3B-4914-9BBF-3F6BECF48603}" destId="{2B4AFA35-C969-4DD7-A73C-2B3458D93BCF}" srcOrd="3" destOrd="0" parTransId="{0634957C-BCDC-455F-85A9-D1B2AC593560}" sibTransId="{7D23C1D4-0DF3-43F3-8AB0-CC888916A955}"/>
    <dgm:cxn modelId="{96A40A9E-687F-47A8-B3D0-D6332127EFA6}" type="presOf" srcId="{5439274E-DF5F-4CFA-894E-13A75CDFDE80}" destId="{105E22E2-BB57-4980-B11B-955DA4A306DC}" srcOrd="0" destOrd="0" presId="urn:microsoft.com/office/officeart/2005/8/layout/default"/>
    <dgm:cxn modelId="{AA1285A4-20F3-41D5-B872-F64FCB5428BC}" type="presOf" srcId="{11AC9108-7439-455F-A142-6E7C0F5287B4}" destId="{C2EDA9E2-0C77-4C09-A567-91F07599B6A4}" srcOrd="0" destOrd="0" presId="urn:microsoft.com/office/officeart/2005/8/layout/default"/>
    <dgm:cxn modelId="{DF8289F4-C0CD-44A4-B21A-71542AA75691}" type="presOf" srcId="{7280BDE4-E371-45BF-9FED-E81A09A927A3}" destId="{941E4993-071A-4BD3-9D3C-A2C602707936}" srcOrd="0" destOrd="0" presId="urn:microsoft.com/office/officeart/2005/8/layout/default"/>
    <dgm:cxn modelId="{4BDFC9F2-2ECE-41B4-BC7C-F3F84398AEF0}" type="presParOf" srcId="{0920322D-A4C2-4FC0-87D9-19CE2D947F33}" destId="{C2EDA9E2-0C77-4C09-A567-91F07599B6A4}" srcOrd="0" destOrd="0" presId="urn:microsoft.com/office/officeart/2005/8/layout/default"/>
    <dgm:cxn modelId="{7E95CAF3-49CD-476C-AC61-78921DF16D79}" type="presParOf" srcId="{0920322D-A4C2-4FC0-87D9-19CE2D947F33}" destId="{CF322991-7B87-4254-848E-86E715F9561A}" srcOrd="1" destOrd="0" presId="urn:microsoft.com/office/officeart/2005/8/layout/default"/>
    <dgm:cxn modelId="{B2DF7237-4D35-4725-B464-3547C7C8E9F1}" type="presParOf" srcId="{0920322D-A4C2-4FC0-87D9-19CE2D947F33}" destId="{941E4993-071A-4BD3-9D3C-A2C602707936}" srcOrd="2" destOrd="0" presId="urn:microsoft.com/office/officeart/2005/8/layout/default"/>
    <dgm:cxn modelId="{7FAB8EB8-2A0E-4C8A-8A95-80E1FF7FBCCD}" type="presParOf" srcId="{0920322D-A4C2-4FC0-87D9-19CE2D947F33}" destId="{EBF1AA08-3ABB-4741-BA25-07F6EB1A2052}" srcOrd="3" destOrd="0" presId="urn:microsoft.com/office/officeart/2005/8/layout/default"/>
    <dgm:cxn modelId="{935C3556-7DDE-4BE3-ABB8-4E05F49D4A35}" type="presParOf" srcId="{0920322D-A4C2-4FC0-87D9-19CE2D947F33}" destId="{105E22E2-BB57-4980-B11B-955DA4A306DC}" srcOrd="4" destOrd="0" presId="urn:microsoft.com/office/officeart/2005/8/layout/default"/>
    <dgm:cxn modelId="{D78F161E-5333-4194-A7F9-3286945DA221}" type="presParOf" srcId="{0920322D-A4C2-4FC0-87D9-19CE2D947F33}" destId="{674F68C4-03F9-40F4-8266-5C30FCFD64C7}" srcOrd="5" destOrd="0" presId="urn:microsoft.com/office/officeart/2005/8/layout/default"/>
    <dgm:cxn modelId="{96892E21-314C-4F89-BB64-4A29CDBF6AB6}" type="presParOf" srcId="{0920322D-A4C2-4FC0-87D9-19CE2D947F33}" destId="{2C4E6242-5B78-4B05-8DA1-E6688B8D3D8B}" srcOrd="6" destOrd="0" presId="urn:microsoft.com/office/officeart/2005/8/layout/default"/>
    <dgm:cxn modelId="{33BB778E-2C3A-485E-9983-F864760C8FE5}" type="presParOf" srcId="{0920322D-A4C2-4FC0-87D9-19CE2D947F33}" destId="{38B930D9-2B86-47FE-8CDE-694BA684240A}" srcOrd="7" destOrd="0" presId="urn:microsoft.com/office/officeart/2005/8/layout/default"/>
    <dgm:cxn modelId="{FE480EE5-802C-432B-A75F-10C2DC5D074D}" type="presParOf" srcId="{0920322D-A4C2-4FC0-87D9-19CE2D947F33}" destId="{637C1E8D-0728-4BED-904B-BD30BE7ADC20}" srcOrd="8" destOrd="0" presId="urn:microsoft.com/office/officeart/2005/8/layout/default"/>
    <dgm:cxn modelId="{E1523A8D-6CD5-4A58-B3AD-75212674A3F2}" type="presParOf" srcId="{0920322D-A4C2-4FC0-87D9-19CE2D947F33}" destId="{8FE86A49-6B34-4ACD-881F-32D5502FCE77}" srcOrd="9" destOrd="0" presId="urn:microsoft.com/office/officeart/2005/8/layout/default"/>
    <dgm:cxn modelId="{535F4EB3-EA3C-4803-BE59-5DCD9F76DB99}" type="presParOf" srcId="{0920322D-A4C2-4FC0-87D9-19CE2D947F33}" destId="{61FE1F13-255F-474C-8F52-6F084E121D5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64A8E532-C622-4CD2-BA81-176C6A68F7C9}" type="doc">
      <dgm:prSet loTypeId="urn:microsoft.com/office/officeart/2016/7/layout/LinearBlockProcessNumbered" loCatId="process" qsTypeId="urn:microsoft.com/office/officeart/2005/8/quickstyle/simple1" qsCatId="simple" csTypeId="urn:microsoft.com/office/officeart/2005/8/colors/colorful2" csCatId="colorful"/>
      <dgm:spPr/>
      <dgm:t>
        <a:bodyPr/>
        <a:lstStyle/>
        <a:p>
          <a:endParaRPr lang="en-US"/>
        </a:p>
      </dgm:t>
    </dgm:pt>
    <dgm:pt modelId="{A0539F0E-06CD-407D-9EC2-A427F8F329FC}">
      <dgm:prSet custT="1"/>
      <dgm:spPr/>
      <dgm:t>
        <a:bodyPr/>
        <a:lstStyle/>
        <a:p>
          <a:r>
            <a:rPr lang="en-US" sz="1800"/>
            <a:t>Check with other providers that the participant is connected to </a:t>
          </a:r>
        </a:p>
      </dgm:t>
    </dgm:pt>
    <dgm:pt modelId="{7BB0E996-E173-4EFE-AAF2-DF011FA2A891}" type="parTrans" cxnId="{9DDA26FD-E44B-40FF-ACDB-5F67EA5F7BB6}">
      <dgm:prSet/>
      <dgm:spPr/>
      <dgm:t>
        <a:bodyPr/>
        <a:lstStyle/>
        <a:p>
          <a:endParaRPr lang="en-US"/>
        </a:p>
      </dgm:t>
    </dgm:pt>
    <dgm:pt modelId="{2371376B-E76E-4E7E-AB5E-BC069ACA52C9}" type="sibTrans" cxnId="{9DDA26FD-E44B-40FF-ACDB-5F67EA5F7BB6}">
      <dgm:prSet phldrT="01" phldr="0"/>
      <dgm:spPr/>
      <dgm:t>
        <a:bodyPr/>
        <a:lstStyle/>
        <a:p>
          <a:r>
            <a:rPr lang="en-US"/>
            <a:t>01</a:t>
          </a:r>
        </a:p>
      </dgm:t>
    </dgm:pt>
    <dgm:pt modelId="{636B2FB5-D3FE-4253-A4EA-05E9D2D58803}">
      <dgm:prSet custT="1"/>
      <dgm:spPr/>
      <dgm:t>
        <a:bodyPr/>
        <a:lstStyle/>
        <a:p>
          <a:r>
            <a:rPr lang="en-US" sz="1800"/>
            <a:t>Outreach to friends and family</a:t>
          </a:r>
        </a:p>
      </dgm:t>
    </dgm:pt>
    <dgm:pt modelId="{79C7B540-9C0C-4080-B4FF-5B50D2063326}" type="parTrans" cxnId="{74BB5AAA-2E2C-42A9-8311-5D87C00DF352}">
      <dgm:prSet/>
      <dgm:spPr/>
      <dgm:t>
        <a:bodyPr/>
        <a:lstStyle/>
        <a:p>
          <a:endParaRPr lang="en-US"/>
        </a:p>
      </dgm:t>
    </dgm:pt>
    <dgm:pt modelId="{EBCE0AC6-1AF0-4502-A6FF-058CDC44FF46}" type="sibTrans" cxnId="{74BB5AAA-2E2C-42A9-8311-5D87C00DF352}">
      <dgm:prSet phldrT="02" phldr="0"/>
      <dgm:spPr/>
      <dgm:t>
        <a:bodyPr/>
        <a:lstStyle/>
        <a:p>
          <a:r>
            <a:rPr lang="en-US"/>
            <a:t>02</a:t>
          </a:r>
        </a:p>
      </dgm:t>
    </dgm:pt>
    <dgm:pt modelId="{30666B66-C9CD-43E7-8C22-10C7C6BD2160}">
      <dgm:prSet custT="1"/>
      <dgm:spPr/>
      <dgm:t>
        <a:bodyPr/>
        <a:lstStyle/>
        <a:p>
          <a:r>
            <a:rPr lang="en-US" sz="1800"/>
            <a:t>Contact the Landlord if participant is housed and has signed an ROI</a:t>
          </a:r>
        </a:p>
      </dgm:t>
    </dgm:pt>
    <dgm:pt modelId="{7E792573-EC19-4A4B-A957-5E589E882BF4}" type="parTrans" cxnId="{AAC80F2A-239A-4A6E-8DE2-98C93B417258}">
      <dgm:prSet/>
      <dgm:spPr/>
      <dgm:t>
        <a:bodyPr/>
        <a:lstStyle/>
        <a:p>
          <a:endParaRPr lang="en-US"/>
        </a:p>
      </dgm:t>
    </dgm:pt>
    <dgm:pt modelId="{55A8D130-446C-406C-935C-8498FF7C298D}" type="sibTrans" cxnId="{AAC80F2A-239A-4A6E-8DE2-98C93B417258}">
      <dgm:prSet phldrT="03" phldr="0"/>
      <dgm:spPr/>
      <dgm:t>
        <a:bodyPr/>
        <a:lstStyle/>
        <a:p>
          <a:r>
            <a:rPr lang="en-US"/>
            <a:t>03</a:t>
          </a:r>
        </a:p>
      </dgm:t>
    </dgm:pt>
    <dgm:pt modelId="{ABE95610-69DB-4AF2-A735-C46CD3506CB7}">
      <dgm:prSet custT="1"/>
      <dgm:spPr/>
      <dgm:t>
        <a:bodyPr/>
        <a:lstStyle/>
        <a:p>
          <a:r>
            <a:rPr lang="en-US" sz="1800"/>
            <a:t>Send client a letter, email, or text message </a:t>
          </a:r>
        </a:p>
      </dgm:t>
    </dgm:pt>
    <dgm:pt modelId="{AB44326B-F19E-4743-854B-5CDACD064C71}" type="parTrans" cxnId="{7C253108-181B-4085-AB57-2C5747EDCBAE}">
      <dgm:prSet/>
      <dgm:spPr/>
      <dgm:t>
        <a:bodyPr/>
        <a:lstStyle/>
        <a:p>
          <a:endParaRPr lang="en-US"/>
        </a:p>
      </dgm:t>
    </dgm:pt>
    <dgm:pt modelId="{31AB9E96-26C7-4FA1-9A39-617D74A4DD14}" type="sibTrans" cxnId="{7C253108-181B-4085-AB57-2C5747EDCBAE}">
      <dgm:prSet phldrT="04" phldr="0"/>
      <dgm:spPr/>
      <dgm:t>
        <a:bodyPr/>
        <a:lstStyle/>
        <a:p>
          <a:r>
            <a:rPr lang="en-US"/>
            <a:t>04</a:t>
          </a:r>
        </a:p>
      </dgm:t>
    </dgm:pt>
    <dgm:pt modelId="{6DDB9B0C-8B42-4D69-8D50-BF75D9896222}">
      <dgm:prSet custT="1"/>
      <dgm:spPr/>
      <dgm:t>
        <a:bodyPr/>
        <a:lstStyle/>
        <a:p>
          <a:r>
            <a:rPr lang="en-US" sz="1800"/>
            <a:t>Stop by if needed  </a:t>
          </a:r>
        </a:p>
      </dgm:t>
    </dgm:pt>
    <dgm:pt modelId="{54F70BE9-F4F7-43E2-A4B4-D8ECF5D362E3}" type="parTrans" cxnId="{28989189-AA13-42AB-AB45-92CE6B2FFD79}">
      <dgm:prSet/>
      <dgm:spPr/>
      <dgm:t>
        <a:bodyPr/>
        <a:lstStyle/>
        <a:p>
          <a:endParaRPr lang="en-US"/>
        </a:p>
      </dgm:t>
    </dgm:pt>
    <dgm:pt modelId="{B5C88E13-140E-4353-862A-EC0D614F1793}" type="sibTrans" cxnId="{28989189-AA13-42AB-AB45-92CE6B2FFD79}">
      <dgm:prSet phldrT="05" phldr="0"/>
      <dgm:spPr/>
      <dgm:t>
        <a:bodyPr/>
        <a:lstStyle/>
        <a:p>
          <a:r>
            <a:rPr lang="en-US"/>
            <a:t>05</a:t>
          </a:r>
        </a:p>
      </dgm:t>
    </dgm:pt>
    <dgm:pt modelId="{487CD03C-9AEC-4A19-95A6-A73AFF9E7A05}" type="pres">
      <dgm:prSet presAssocID="{64A8E532-C622-4CD2-BA81-176C6A68F7C9}" presName="Name0" presStyleCnt="0">
        <dgm:presLayoutVars>
          <dgm:animLvl val="lvl"/>
          <dgm:resizeHandles val="exact"/>
        </dgm:presLayoutVars>
      </dgm:prSet>
      <dgm:spPr/>
    </dgm:pt>
    <dgm:pt modelId="{B9E5108E-4C62-4F79-BE3D-1E46BAEC0CD6}" type="pres">
      <dgm:prSet presAssocID="{A0539F0E-06CD-407D-9EC2-A427F8F329FC}" presName="compositeNode" presStyleCnt="0">
        <dgm:presLayoutVars>
          <dgm:bulletEnabled val="1"/>
        </dgm:presLayoutVars>
      </dgm:prSet>
      <dgm:spPr/>
    </dgm:pt>
    <dgm:pt modelId="{60F43475-6137-4199-9E0C-EEA59CB00A2A}" type="pres">
      <dgm:prSet presAssocID="{A0539F0E-06CD-407D-9EC2-A427F8F329FC}" presName="bgRect" presStyleLbl="alignNode1" presStyleIdx="0" presStyleCnt="5"/>
      <dgm:spPr/>
    </dgm:pt>
    <dgm:pt modelId="{DDFD8C3A-7CE0-4519-A1A8-0726A1F1B65C}" type="pres">
      <dgm:prSet presAssocID="{2371376B-E76E-4E7E-AB5E-BC069ACA52C9}" presName="sibTransNodeRect" presStyleLbl="alignNode1" presStyleIdx="0" presStyleCnt="5">
        <dgm:presLayoutVars>
          <dgm:chMax val="0"/>
          <dgm:bulletEnabled val="1"/>
        </dgm:presLayoutVars>
      </dgm:prSet>
      <dgm:spPr/>
    </dgm:pt>
    <dgm:pt modelId="{1271744D-2938-4301-9FFC-85A03F5FDC4B}" type="pres">
      <dgm:prSet presAssocID="{A0539F0E-06CD-407D-9EC2-A427F8F329FC}" presName="nodeRect" presStyleLbl="alignNode1" presStyleIdx="0" presStyleCnt="5">
        <dgm:presLayoutVars>
          <dgm:bulletEnabled val="1"/>
        </dgm:presLayoutVars>
      </dgm:prSet>
      <dgm:spPr/>
    </dgm:pt>
    <dgm:pt modelId="{EBC1BBCD-CD1E-474B-B596-9B5EAB1510A3}" type="pres">
      <dgm:prSet presAssocID="{2371376B-E76E-4E7E-AB5E-BC069ACA52C9}" presName="sibTrans" presStyleCnt="0"/>
      <dgm:spPr/>
    </dgm:pt>
    <dgm:pt modelId="{8BCC7927-8A31-492A-8694-FC2D19177201}" type="pres">
      <dgm:prSet presAssocID="{636B2FB5-D3FE-4253-A4EA-05E9D2D58803}" presName="compositeNode" presStyleCnt="0">
        <dgm:presLayoutVars>
          <dgm:bulletEnabled val="1"/>
        </dgm:presLayoutVars>
      </dgm:prSet>
      <dgm:spPr/>
    </dgm:pt>
    <dgm:pt modelId="{6AA7A7CA-6090-48B8-9A2E-EC952A41F1B3}" type="pres">
      <dgm:prSet presAssocID="{636B2FB5-D3FE-4253-A4EA-05E9D2D58803}" presName="bgRect" presStyleLbl="alignNode1" presStyleIdx="1" presStyleCnt="5"/>
      <dgm:spPr/>
    </dgm:pt>
    <dgm:pt modelId="{9CD6E111-726D-45D4-A280-E384B035296C}" type="pres">
      <dgm:prSet presAssocID="{EBCE0AC6-1AF0-4502-A6FF-058CDC44FF46}" presName="sibTransNodeRect" presStyleLbl="alignNode1" presStyleIdx="1" presStyleCnt="5">
        <dgm:presLayoutVars>
          <dgm:chMax val="0"/>
          <dgm:bulletEnabled val="1"/>
        </dgm:presLayoutVars>
      </dgm:prSet>
      <dgm:spPr/>
    </dgm:pt>
    <dgm:pt modelId="{1460D323-07B8-45EA-8BD2-8A4B862744CA}" type="pres">
      <dgm:prSet presAssocID="{636B2FB5-D3FE-4253-A4EA-05E9D2D58803}" presName="nodeRect" presStyleLbl="alignNode1" presStyleIdx="1" presStyleCnt="5">
        <dgm:presLayoutVars>
          <dgm:bulletEnabled val="1"/>
        </dgm:presLayoutVars>
      </dgm:prSet>
      <dgm:spPr/>
    </dgm:pt>
    <dgm:pt modelId="{787C0D7E-0DB5-48E8-BA8D-26A018DA01D8}" type="pres">
      <dgm:prSet presAssocID="{EBCE0AC6-1AF0-4502-A6FF-058CDC44FF46}" presName="sibTrans" presStyleCnt="0"/>
      <dgm:spPr/>
    </dgm:pt>
    <dgm:pt modelId="{0BA7AD2C-10C3-40E2-A2AE-7580DB45FA00}" type="pres">
      <dgm:prSet presAssocID="{30666B66-C9CD-43E7-8C22-10C7C6BD2160}" presName="compositeNode" presStyleCnt="0">
        <dgm:presLayoutVars>
          <dgm:bulletEnabled val="1"/>
        </dgm:presLayoutVars>
      </dgm:prSet>
      <dgm:spPr/>
    </dgm:pt>
    <dgm:pt modelId="{913CBFB4-5874-43B0-A1DA-3305163ECC5C}" type="pres">
      <dgm:prSet presAssocID="{30666B66-C9CD-43E7-8C22-10C7C6BD2160}" presName="bgRect" presStyleLbl="alignNode1" presStyleIdx="2" presStyleCnt="5"/>
      <dgm:spPr/>
    </dgm:pt>
    <dgm:pt modelId="{D69A20B9-5504-4315-A0FE-2CE86735584A}" type="pres">
      <dgm:prSet presAssocID="{55A8D130-446C-406C-935C-8498FF7C298D}" presName="sibTransNodeRect" presStyleLbl="alignNode1" presStyleIdx="2" presStyleCnt="5">
        <dgm:presLayoutVars>
          <dgm:chMax val="0"/>
          <dgm:bulletEnabled val="1"/>
        </dgm:presLayoutVars>
      </dgm:prSet>
      <dgm:spPr/>
    </dgm:pt>
    <dgm:pt modelId="{32DD15A4-5798-4B10-A8E6-6655CC8ED15C}" type="pres">
      <dgm:prSet presAssocID="{30666B66-C9CD-43E7-8C22-10C7C6BD2160}" presName="nodeRect" presStyleLbl="alignNode1" presStyleIdx="2" presStyleCnt="5">
        <dgm:presLayoutVars>
          <dgm:bulletEnabled val="1"/>
        </dgm:presLayoutVars>
      </dgm:prSet>
      <dgm:spPr/>
    </dgm:pt>
    <dgm:pt modelId="{B03052E9-D663-42D5-83A2-05E6A9BD6C58}" type="pres">
      <dgm:prSet presAssocID="{55A8D130-446C-406C-935C-8498FF7C298D}" presName="sibTrans" presStyleCnt="0"/>
      <dgm:spPr/>
    </dgm:pt>
    <dgm:pt modelId="{28A2DAA1-0F70-4839-BE45-36E2FBEBD4A4}" type="pres">
      <dgm:prSet presAssocID="{ABE95610-69DB-4AF2-A735-C46CD3506CB7}" presName="compositeNode" presStyleCnt="0">
        <dgm:presLayoutVars>
          <dgm:bulletEnabled val="1"/>
        </dgm:presLayoutVars>
      </dgm:prSet>
      <dgm:spPr/>
    </dgm:pt>
    <dgm:pt modelId="{073D01DD-D696-400F-8344-35895B03D309}" type="pres">
      <dgm:prSet presAssocID="{ABE95610-69DB-4AF2-A735-C46CD3506CB7}" presName="bgRect" presStyleLbl="alignNode1" presStyleIdx="3" presStyleCnt="5"/>
      <dgm:spPr/>
    </dgm:pt>
    <dgm:pt modelId="{73D20962-8FE1-4FD8-966F-B8DDB559EED1}" type="pres">
      <dgm:prSet presAssocID="{31AB9E96-26C7-4FA1-9A39-617D74A4DD14}" presName="sibTransNodeRect" presStyleLbl="alignNode1" presStyleIdx="3" presStyleCnt="5">
        <dgm:presLayoutVars>
          <dgm:chMax val="0"/>
          <dgm:bulletEnabled val="1"/>
        </dgm:presLayoutVars>
      </dgm:prSet>
      <dgm:spPr/>
    </dgm:pt>
    <dgm:pt modelId="{F271C849-E0AD-4C41-BE63-219FF6179898}" type="pres">
      <dgm:prSet presAssocID="{ABE95610-69DB-4AF2-A735-C46CD3506CB7}" presName="nodeRect" presStyleLbl="alignNode1" presStyleIdx="3" presStyleCnt="5">
        <dgm:presLayoutVars>
          <dgm:bulletEnabled val="1"/>
        </dgm:presLayoutVars>
      </dgm:prSet>
      <dgm:spPr/>
    </dgm:pt>
    <dgm:pt modelId="{7BDD28EB-126C-4709-8CA6-6202D4328DB7}" type="pres">
      <dgm:prSet presAssocID="{31AB9E96-26C7-4FA1-9A39-617D74A4DD14}" presName="sibTrans" presStyleCnt="0"/>
      <dgm:spPr/>
    </dgm:pt>
    <dgm:pt modelId="{6A9D9C6C-3924-48DF-BEBA-A271CF07F9ED}" type="pres">
      <dgm:prSet presAssocID="{6DDB9B0C-8B42-4D69-8D50-BF75D9896222}" presName="compositeNode" presStyleCnt="0">
        <dgm:presLayoutVars>
          <dgm:bulletEnabled val="1"/>
        </dgm:presLayoutVars>
      </dgm:prSet>
      <dgm:spPr/>
    </dgm:pt>
    <dgm:pt modelId="{5A40FE50-6A24-437D-A324-2D424104C33B}" type="pres">
      <dgm:prSet presAssocID="{6DDB9B0C-8B42-4D69-8D50-BF75D9896222}" presName="bgRect" presStyleLbl="alignNode1" presStyleIdx="4" presStyleCnt="5"/>
      <dgm:spPr/>
    </dgm:pt>
    <dgm:pt modelId="{B5586548-53AF-4BEC-A83B-83CA636A2E7E}" type="pres">
      <dgm:prSet presAssocID="{B5C88E13-140E-4353-862A-EC0D614F1793}" presName="sibTransNodeRect" presStyleLbl="alignNode1" presStyleIdx="4" presStyleCnt="5">
        <dgm:presLayoutVars>
          <dgm:chMax val="0"/>
          <dgm:bulletEnabled val="1"/>
        </dgm:presLayoutVars>
      </dgm:prSet>
      <dgm:spPr/>
    </dgm:pt>
    <dgm:pt modelId="{BD0340D3-E277-4552-94B4-B2965524A54C}" type="pres">
      <dgm:prSet presAssocID="{6DDB9B0C-8B42-4D69-8D50-BF75D9896222}" presName="nodeRect" presStyleLbl="alignNode1" presStyleIdx="4" presStyleCnt="5">
        <dgm:presLayoutVars>
          <dgm:bulletEnabled val="1"/>
        </dgm:presLayoutVars>
      </dgm:prSet>
      <dgm:spPr/>
    </dgm:pt>
  </dgm:ptLst>
  <dgm:cxnLst>
    <dgm:cxn modelId="{7C253108-181B-4085-AB57-2C5747EDCBAE}" srcId="{64A8E532-C622-4CD2-BA81-176C6A68F7C9}" destId="{ABE95610-69DB-4AF2-A735-C46CD3506CB7}" srcOrd="3" destOrd="0" parTransId="{AB44326B-F19E-4743-854B-5CDACD064C71}" sibTransId="{31AB9E96-26C7-4FA1-9A39-617D74A4DD14}"/>
    <dgm:cxn modelId="{28BF6A26-F565-4921-86B2-7BBBFEB7C427}" type="presOf" srcId="{A0539F0E-06CD-407D-9EC2-A427F8F329FC}" destId="{1271744D-2938-4301-9FFC-85A03F5FDC4B}" srcOrd="1" destOrd="0" presId="urn:microsoft.com/office/officeart/2016/7/layout/LinearBlockProcessNumbered"/>
    <dgm:cxn modelId="{AAC80F2A-239A-4A6E-8DE2-98C93B417258}" srcId="{64A8E532-C622-4CD2-BA81-176C6A68F7C9}" destId="{30666B66-C9CD-43E7-8C22-10C7C6BD2160}" srcOrd="2" destOrd="0" parTransId="{7E792573-EC19-4A4B-A957-5E589E882BF4}" sibTransId="{55A8D130-446C-406C-935C-8498FF7C298D}"/>
    <dgm:cxn modelId="{CBA29E6B-FB09-4BFF-96C0-8AFA351E579F}" type="presOf" srcId="{636B2FB5-D3FE-4253-A4EA-05E9D2D58803}" destId="{1460D323-07B8-45EA-8BD2-8A4B862744CA}" srcOrd="1" destOrd="0" presId="urn:microsoft.com/office/officeart/2016/7/layout/LinearBlockProcessNumbered"/>
    <dgm:cxn modelId="{F7CD6652-F37B-497E-8C5A-6FAF181BCDCE}" type="presOf" srcId="{ABE95610-69DB-4AF2-A735-C46CD3506CB7}" destId="{F271C849-E0AD-4C41-BE63-219FF6179898}" srcOrd="1" destOrd="0" presId="urn:microsoft.com/office/officeart/2016/7/layout/LinearBlockProcessNumbered"/>
    <dgm:cxn modelId="{14E07155-294F-4155-899F-9FE926D8996B}" type="presOf" srcId="{2371376B-E76E-4E7E-AB5E-BC069ACA52C9}" destId="{DDFD8C3A-7CE0-4519-A1A8-0726A1F1B65C}" srcOrd="0" destOrd="0" presId="urn:microsoft.com/office/officeart/2016/7/layout/LinearBlockProcessNumbered"/>
    <dgm:cxn modelId="{CC90EF75-8E20-4142-8200-2DA7906E38C2}" type="presOf" srcId="{ABE95610-69DB-4AF2-A735-C46CD3506CB7}" destId="{073D01DD-D696-400F-8344-35895B03D309}" srcOrd="0" destOrd="0" presId="urn:microsoft.com/office/officeart/2016/7/layout/LinearBlockProcessNumbered"/>
    <dgm:cxn modelId="{53706856-57F0-4175-8D3B-E6702CD2ABC2}" type="presOf" srcId="{64A8E532-C622-4CD2-BA81-176C6A68F7C9}" destId="{487CD03C-9AEC-4A19-95A6-A73AFF9E7A05}" srcOrd="0" destOrd="0" presId="urn:microsoft.com/office/officeart/2016/7/layout/LinearBlockProcessNumbered"/>
    <dgm:cxn modelId="{95BF5E7F-E6E0-4F04-AC1A-995D678E10D3}" type="presOf" srcId="{6DDB9B0C-8B42-4D69-8D50-BF75D9896222}" destId="{BD0340D3-E277-4552-94B4-B2965524A54C}" srcOrd="1" destOrd="0" presId="urn:microsoft.com/office/officeart/2016/7/layout/LinearBlockProcessNumbered"/>
    <dgm:cxn modelId="{4112B97F-6C85-4A42-BF0A-B46153CC4D56}" type="presOf" srcId="{EBCE0AC6-1AF0-4502-A6FF-058CDC44FF46}" destId="{9CD6E111-726D-45D4-A280-E384B035296C}" srcOrd="0" destOrd="0" presId="urn:microsoft.com/office/officeart/2016/7/layout/LinearBlockProcessNumbered"/>
    <dgm:cxn modelId="{28989189-AA13-42AB-AB45-92CE6B2FFD79}" srcId="{64A8E532-C622-4CD2-BA81-176C6A68F7C9}" destId="{6DDB9B0C-8B42-4D69-8D50-BF75D9896222}" srcOrd="4" destOrd="0" parTransId="{54F70BE9-F4F7-43E2-A4B4-D8ECF5D362E3}" sibTransId="{B5C88E13-140E-4353-862A-EC0D614F1793}"/>
    <dgm:cxn modelId="{6412DB8B-D2B6-4370-BCF8-AF4EEF25C381}" type="presOf" srcId="{A0539F0E-06CD-407D-9EC2-A427F8F329FC}" destId="{60F43475-6137-4199-9E0C-EEA59CB00A2A}" srcOrd="0" destOrd="0" presId="urn:microsoft.com/office/officeart/2016/7/layout/LinearBlockProcessNumbered"/>
    <dgm:cxn modelId="{74BB5AAA-2E2C-42A9-8311-5D87C00DF352}" srcId="{64A8E532-C622-4CD2-BA81-176C6A68F7C9}" destId="{636B2FB5-D3FE-4253-A4EA-05E9D2D58803}" srcOrd="1" destOrd="0" parTransId="{79C7B540-9C0C-4080-B4FF-5B50D2063326}" sibTransId="{EBCE0AC6-1AF0-4502-A6FF-058CDC44FF46}"/>
    <dgm:cxn modelId="{0DBCDFB7-DDC2-4E08-961C-DB9788E24C08}" type="presOf" srcId="{6DDB9B0C-8B42-4D69-8D50-BF75D9896222}" destId="{5A40FE50-6A24-437D-A324-2D424104C33B}" srcOrd="0" destOrd="0" presId="urn:microsoft.com/office/officeart/2016/7/layout/LinearBlockProcessNumbered"/>
    <dgm:cxn modelId="{B8DD44BB-1858-4465-ADA3-A104421A4FA5}" type="presOf" srcId="{31AB9E96-26C7-4FA1-9A39-617D74A4DD14}" destId="{73D20962-8FE1-4FD8-966F-B8DDB559EED1}" srcOrd="0" destOrd="0" presId="urn:microsoft.com/office/officeart/2016/7/layout/LinearBlockProcessNumbered"/>
    <dgm:cxn modelId="{F79D8CC2-5DA1-4E38-8BCD-6A74A627EB93}" type="presOf" srcId="{55A8D130-446C-406C-935C-8498FF7C298D}" destId="{D69A20B9-5504-4315-A0FE-2CE86735584A}" srcOrd="0" destOrd="0" presId="urn:microsoft.com/office/officeart/2016/7/layout/LinearBlockProcessNumbered"/>
    <dgm:cxn modelId="{6F2B95D4-AFDD-41F0-A4F9-5A690C38AA82}" type="presOf" srcId="{30666B66-C9CD-43E7-8C22-10C7C6BD2160}" destId="{32DD15A4-5798-4B10-A8E6-6655CC8ED15C}" srcOrd="1" destOrd="0" presId="urn:microsoft.com/office/officeart/2016/7/layout/LinearBlockProcessNumbered"/>
    <dgm:cxn modelId="{ADC91EF3-0A66-4087-9A9A-403729F45213}" type="presOf" srcId="{B5C88E13-140E-4353-862A-EC0D614F1793}" destId="{B5586548-53AF-4BEC-A83B-83CA636A2E7E}" srcOrd="0" destOrd="0" presId="urn:microsoft.com/office/officeart/2016/7/layout/LinearBlockProcessNumbered"/>
    <dgm:cxn modelId="{9DDA26FD-E44B-40FF-ACDB-5F67EA5F7BB6}" srcId="{64A8E532-C622-4CD2-BA81-176C6A68F7C9}" destId="{A0539F0E-06CD-407D-9EC2-A427F8F329FC}" srcOrd="0" destOrd="0" parTransId="{7BB0E996-E173-4EFE-AAF2-DF011FA2A891}" sibTransId="{2371376B-E76E-4E7E-AB5E-BC069ACA52C9}"/>
    <dgm:cxn modelId="{33A37CFD-5E9B-41B2-A6AD-B28816D9F1B6}" type="presOf" srcId="{636B2FB5-D3FE-4253-A4EA-05E9D2D58803}" destId="{6AA7A7CA-6090-48B8-9A2E-EC952A41F1B3}" srcOrd="0" destOrd="0" presId="urn:microsoft.com/office/officeart/2016/7/layout/LinearBlockProcessNumbered"/>
    <dgm:cxn modelId="{94423AFF-4AE3-440A-8428-326CE0DB5807}" type="presOf" srcId="{30666B66-C9CD-43E7-8C22-10C7C6BD2160}" destId="{913CBFB4-5874-43B0-A1DA-3305163ECC5C}" srcOrd="0" destOrd="0" presId="urn:microsoft.com/office/officeart/2016/7/layout/LinearBlockProcessNumbered"/>
    <dgm:cxn modelId="{7253BD1B-4C51-44D9-8262-BEF9AC1376BD}" type="presParOf" srcId="{487CD03C-9AEC-4A19-95A6-A73AFF9E7A05}" destId="{B9E5108E-4C62-4F79-BE3D-1E46BAEC0CD6}" srcOrd="0" destOrd="0" presId="urn:microsoft.com/office/officeart/2016/7/layout/LinearBlockProcessNumbered"/>
    <dgm:cxn modelId="{3E013BF5-9A46-4A00-9DE4-ACFC0F3F872A}" type="presParOf" srcId="{B9E5108E-4C62-4F79-BE3D-1E46BAEC0CD6}" destId="{60F43475-6137-4199-9E0C-EEA59CB00A2A}" srcOrd="0" destOrd="0" presId="urn:microsoft.com/office/officeart/2016/7/layout/LinearBlockProcessNumbered"/>
    <dgm:cxn modelId="{A371BF0D-A974-471F-A45A-0D0FE574CE7F}" type="presParOf" srcId="{B9E5108E-4C62-4F79-BE3D-1E46BAEC0CD6}" destId="{DDFD8C3A-7CE0-4519-A1A8-0726A1F1B65C}" srcOrd="1" destOrd="0" presId="urn:microsoft.com/office/officeart/2016/7/layout/LinearBlockProcessNumbered"/>
    <dgm:cxn modelId="{73D584E7-6AF3-4EB6-9853-1D16E999982B}" type="presParOf" srcId="{B9E5108E-4C62-4F79-BE3D-1E46BAEC0CD6}" destId="{1271744D-2938-4301-9FFC-85A03F5FDC4B}" srcOrd="2" destOrd="0" presId="urn:microsoft.com/office/officeart/2016/7/layout/LinearBlockProcessNumbered"/>
    <dgm:cxn modelId="{D6E42667-1637-4FC7-A6AA-0D01C621BC52}" type="presParOf" srcId="{487CD03C-9AEC-4A19-95A6-A73AFF9E7A05}" destId="{EBC1BBCD-CD1E-474B-B596-9B5EAB1510A3}" srcOrd="1" destOrd="0" presId="urn:microsoft.com/office/officeart/2016/7/layout/LinearBlockProcessNumbered"/>
    <dgm:cxn modelId="{E8515640-EF90-4B0A-B91D-6485DB137B68}" type="presParOf" srcId="{487CD03C-9AEC-4A19-95A6-A73AFF9E7A05}" destId="{8BCC7927-8A31-492A-8694-FC2D19177201}" srcOrd="2" destOrd="0" presId="urn:microsoft.com/office/officeart/2016/7/layout/LinearBlockProcessNumbered"/>
    <dgm:cxn modelId="{29EF75DC-FD0A-4B82-BD00-22643E7B12E2}" type="presParOf" srcId="{8BCC7927-8A31-492A-8694-FC2D19177201}" destId="{6AA7A7CA-6090-48B8-9A2E-EC952A41F1B3}" srcOrd="0" destOrd="0" presId="urn:microsoft.com/office/officeart/2016/7/layout/LinearBlockProcessNumbered"/>
    <dgm:cxn modelId="{849F2C1B-E188-4152-892E-08F70FC90F75}" type="presParOf" srcId="{8BCC7927-8A31-492A-8694-FC2D19177201}" destId="{9CD6E111-726D-45D4-A280-E384B035296C}" srcOrd="1" destOrd="0" presId="urn:microsoft.com/office/officeart/2016/7/layout/LinearBlockProcessNumbered"/>
    <dgm:cxn modelId="{03419B49-6A68-4D58-B943-A882A74C2A23}" type="presParOf" srcId="{8BCC7927-8A31-492A-8694-FC2D19177201}" destId="{1460D323-07B8-45EA-8BD2-8A4B862744CA}" srcOrd="2" destOrd="0" presId="urn:microsoft.com/office/officeart/2016/7/layout/LinearBlockProcessNumbered"/>
    <dgm:cxn modelId="{FB5CC5E9-D8BC-498C-BD9B-176A250EF8EE}" type="presParOf" srcId="{487CD03C-9AEC-4A19-95A6-A73AFF9E7A05}" destId="{787C0D7E-0DB5-48E8-BA8D-26A018DA01D8}" srcOrd="3" destOrd="0" presId="urn:microsoft.com/office/officeart/2016/7/layout/LinearBlockProcessNumbered"/>
    <dgm:cxn modelId="{10018780-F688-460B-ACD7-B71D2B32FE3D}" type="presParOf" srcId="{487CD03C-9AEC-4A19-95A6-A73AFF9E7A05}" destId="{0BA7AD2C-10C3-40E2-A2AE-7580DB45FA00}" srcOrd="4" destOrd="0" presId="urn:microsoft.com/office/officeart/2016/7/layout/LinearBlockProcessNumbered"/>
    <dgm:cxn modelId="{B89C4763-0029-4CBC-98A3-11572501E097}" type="presParOf" srcId="{0BA7AD2C-10C3-40E2-A2AE-7580DB45FA00}" destId="{913CBFB4-5874-43B0-A1DA-3305163ECC5C}" srcOrd="0" destOrd="0" presId="urn:microsoft.com/office/officeart/2016/7/layout/LinearBlockProcessNumbered"/>
    <dgm:cxn modelId="{E8B4BD20-765D-4DBC-B20D-1F61D71D63E3}" type="presParOf" srcId="{0BA7AD2C-10C3-40E2-A2AE-7580DB45FA00}" destId="{D69A20B9-5504-4315-A0FE-2CE86735584A}" srcOrd="1" destOrd="0" presId="urn:microsoft.com/office/officeart/2016/7/layout/LinearBlockProcessNumbered"/>
    <dgm:cxn modelId="{20DD1118-ABFD-4E10-93F0-546ECD890674}" type="presParOf" srcId="{0BA7AD2C-10C3-40E2-A2AE-7580DB45FA00}" destId="{32DD15A4-5798-4B10-A8E6-6655CC8ED15C}" srcOrd="2" destOrd="0" presId="urn:microsoft.com/office/officeart/2016/7/layout/LinearBlockProcessNumbered"/>
    <dgm:cxn modelId="{729D4932-6AA5-4DBF-BD71-1F10BF6E09A3}" type="presParOf" srcId="{487CD03C-9AEC-4A19-95A6-A73AFF9E7A05}" destId="{B03052E9-D663-42D5-83A2-05E6A9BD6C58}" srcOrd="5" destOrd="0" presId="urn:microsoft.com/office/officeart/2016/7/layout/LinearBlockProcessNumbered"/>
    <dgm:cxn modelId="{6D01C0FB-A3F5-4FA9-8E9B-9C558D568C59}" type="presParOf" srcId="{487CD03C-9AEC-4A19-95A6-A73AFF9E7A05}" destId="{28A2DAA1-0F70-4839-BE45-36E2FBEBD4A4}" srcOrd="6" destOrd="0" presId="urn:microsoft.com/office/officeart/2016/7/layout/LinearBlockProcessNumbered"/>
    <dgm:cxn modelId="{0FCCD4CF-B021-415D-8F45-AE0A2E2B5F87}" type="presParOf" srcId="{28A2DAA1-0F70-4839-BE45-36E2FBEBD4A4}" destId="{073D01DD-D696-400F-8344-35895B03D309}" srcOrd="0" destOrd="0" presId="urn:microsoft.com/office/officeart/2016/7/layout/LinearBlockProcessNumbered"/>
    <dgm:cxn modelId="{A6076B94-362D-4569-9FC3-6FA0498E34B5}" type="presParOf" srcId="{28A2DAA1-0F70-4839-BE45-36E2FBEBD4A4}" destId="{73D20962-8FE1-4FD8-966F-B8DDB559EED1}" srcOrd="1" destOrd="0" presId="urn:microsoft.com/office/officeart/2016/7/layout/LinearBlockProcessNumbered"/>
    <dgm:cxn modelId="{1CC33205-464C-4C0A-A501-120A132D19D0}" type="presParOf" srcId="{28A2DAA1-0F70-4839-BE45-36E2FBEBD4A4}" destId="{F271C849-E0AD-4C41-BE63-219FF6179898}" srcOrd="2" destOrd="0" presId="urn:microsoft.com/office/officeart/2016/7/layout/LinearBlockProcessNumbered"/>
    <dgm:cxn modelId="{C1665ED4-A3BD-4A28-81B3-EA9E3E444E3B}" type="presParOf" srcId="{487CD03C-9AEC-4A19-95A6-A73AFF9E7A05}" destId="{7BDD28EB-126C-4709-8CA6-6202D4328DB7}" srcOrd="7" destOrd="0" presId="urn:microsoft.com/office/officeart/2016/7/layout/LinearBlockProcessNumbered"/>
    <dgm:cxn modelId="{5E08CD49-7DAB-4B7B-AE6A-CE1FBA8D6B2A}" type="presParOf" srcId="{487CD03C-9AEC-4A19-95A6-A73AFF9E7A05}" destId="{6A9D9C6C-3924-48DF-BEBA-A271CF07F9ED}" srcOrd="8" destOrd="0" presId="urn:microsoft.com/office/officeart/2016/7/layout/LinearBlockProcessNumbered"/>
    <dgm:cxn modelId="{78D7A945-E360-4324-BD60-2B773A8BFFBF}" type="presParOf" srcId="{6A9D9C6C-3924-48DF-BEBA-A271CF07F9ED}" destId="{5A40FE50-6A24-437D-A324-2D424104C33B}" srcOrd="0" destOrd="0" presId="urn:microsoft.com/office/officeart/2016/7/layout/LinearBlockProcessNumbered"/>
    <dgm:cxn modelId="{6A7AB75F-5339-4BD9-8CCE-51EF9C360771}" type="presParOf" srcId="{6A9D9C6C-3924-48DF-BEBA-A271CF07F9ED}" destId="{B5586548-53AF-4BEC-A83B-83CA636A2E7E}" srcOrd="1" destOrd="0" presId="urn:microsoft.com/office/officeart/2016/7/layout/LinearBlockProcessNumbered"/>
    <dgm:cxn modelId="{59FA1AFD-8657-4199-9A7C-1E794F9A6FC7}" type="presParOf" srcId="{6A9D9C6C-3924-48DF-BEBA-A271CF07F9ED}" destId="{BD0340D3-E277-4552-94B4-B2965524A54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A04576-0456-4444-8D4E-B6B9B3F6582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6E80565-BE01-47A8-9063-D0227C5085B2}">
      <dgm:prSet custT="1"/>
      <dgm:spPr/>
      <dgm:t>
        <a:bodyPr/>
        <a:lstStyle/>
        <a:p>
          <a:pPr>
            <a:lnSpc>
              <a:spcPct val="100000"/>
            </a:lnSpc>
          </a:pPr>
          <a:r>
            <a:rPr lang="en-US" sz="2400"/>
            <a:t>Housing is safe, habitable</a:t>
          </a:r>
        </a:p>
      </dgm:t>
    </dgm:pt>
    <dgm:pt modelId="{B2422D44-3726-4587-91D8-B15E8AE033DF}" type="parTrans" cxnId="{0D2048F5-8F95-425C-A77A-D383A839BA87}">
      <dgm:prSet/>
      <dgm:spPr/>
      <dgm:t>
        <a:bodyPr/>
        <a:lstStyle/>
        <a:p>
          <a:endParaRPr lang="en-US" sz="2800"/>
        </a:p>
      </dgm:t>
    </dgm:pt>
    <dgm:pt modelId="{C5A1CAFD-3D8B-4753-8F89-649C1B8BAD68}" type="sibTrans" cxnId="{0D2048F5-8F95-425C-A77A-D383A839BA87}">
      <dgm:prSet/>
      <dgm:spPr/>
      <dgm:t>
        <a:bodyPr/>
        <a:lstStyle/>
        <a:p>
          <a:endParaRPr lang="en-US" sz="2800"/>
        </a:p>
      </dgm:t>
    </dgm:pt>
    <dgm:pt modelId="{DECACAAB-F6E0-492D-901E-C2528A7AD34E}">
      <dgm:prSet custT="1"/>
      <dgm:spPr/>
      <dgm:t>
        <a:bodyPr/>
        <a:lstStyle/>
        <a:p>
          <a:pPr>
            <a:lnSpc>
              <a:spcPct val="100000"/>
            </a:lnSpc>
          </a:pPr>
          <a:r>
            <a:rPr lang="en-US" sz="2400"/>
            <a:t>Financial means to pay for housing </a:t>
          </a:r>
        </a:p>
      </dgm:t>
    </dgm:pt>
    <dgm:pt modelId="{5B1E1088-8FD5-4498-8A24-E627EADA951F}" type="parTrans" cxnId="{B52083CA-0D08-40A6-B409-1BF419A34FBE}">
      <dgm:prSet/>
      <dgm:spPr/>
      <dgm:t>
        <a:bodyPr/>
        <a:lstStyle/>
        <a:p>
          <a:endParaRPr lang="en-US" sz="2800"/>
        </a:p>
      </dgm:t>
    </dgm:pt>
    <dgm:pt modelId="{77FC7397-ED63-4FDC-9948-6D9092949BED}" type="sibTrans" cxnId="{B52083CA-0D08-40A6-B409-1BF419A34FBE}">
      <dgm:prSet/>
      <dgm:spPr/>
      <dgm:t>
        <a:bodyPr/>
        <a:lstStyle/>
        <a:p>
          <a:endParaRPr lang="en-US" sz="2800"/>
        </a:p>
      </dgm:t>
    </dgm:pt>
    <dgm:pt modelId="{1DAC8096-80C0-4E24-A19A-F487C3174939}">
      <dgm:prSet custT="1"/>
      <dgm:spPr/>
      <dgm:t>
        <a:bodyPr/>
        <a:lstStyle/>
        <a:p>
          <a:pPr>
            <a:lnSpc>
              <a:spcPct val="100000"/>
            </a:lnSpc>
          </a:pPr>
          <a:r>
            <a:rPr lang="en-US" sz="2400"/>
            <a:t>Lease compliance</a:t>
          </a:r>
        </a:p>
      </dgm:t>
    </dgm:pt>
    <dgm:pt modelId="{13C9E758-5CED-48CF-BD6C-C8250144EAC0}" type="parTrans" cxnId="{2702982D-8697-400A-829E-DFFDF4220E47}">
      <dgm:prSet/>
      <dgm:spPr/>
      <dgm:t>
        <a:bodyPr/>
        <a:lstStyle/>
        <a:p>
          <a:endParaRPr lang="en-US" sz="2800"/>
        </a:p>
      </dgm:t>
    </dgm:pt>
    <dgm:pt modelId="{CA3033EF-AB08-4F94-AAB6-68A99C933393}" type="sibTrans" cxnId="{2702982D-8697-400A-829E-DFFDF4220E47}">
      <dgm:prSet/>
      <dgm:spPr/>
      <dgm:t>
        <a:bodyPr/>
        <a:lstStyle/>
        <a:p>
          <a:endParaRPr lang="en-US" sz="2800"/>
        </a:p>
      </dgm:t>
    </dgm:pt>
    <dgm:pt modelId="{4F9E2900-15B8-47DF-B943-BA8548376CFB}">
      <dgm:prSet custT="1"/>
      <dgm:spPr/>
      <dgm:t>
        <a:bodyPr/>
        <a:lstStyle/>
        <a:p>
          <a:pPr>
            <a:lnSpc>
              <a:spcPct val="100000"/>
            </a:lnSpc>
          </a:pPr>
          <a:r>
            <a:rPr lang="en-US" sz="2400"/>
            <a:t>Service connected, as needed/ desired</a:t>
          </a:r>
        </a:p>
      </dgm:t>
    </dgm:pt>
    <dgm:pt modelId="{228041D8-518C-43C3-B1D5-0CC432FAB335}" type="parTrans" cxnId="{BD084281-6106-4464-90BC-F579E5F86B17}">
      <dgm:prSet/>
      <dgm:spPr/>
      <dgm:t>
        <a:bodyPr/>
        <a:lstStyle/>
        <a:p>
          <a:endParaRPr lang="en-US" sz="2800"/>
        </a:p>
      </dgm:t>
    </dgm:pt>
    <dgm:pt modelId="{BEFF35BA-EDB6-4D95-9AE2-5E8CFF00446B}" type="sibTrans" cxnId="{BD084281-6106-4464-90BC-F579E5F86B17}">
      <dgm:prSet/>
      <dgm:spPr/>
      <dgm:t>
        <a:bodyPr/>
        <a:lstStyle/>
        <a:p>
          <a:endParaRPr lang="en-US" sz="2800"/>
        </a:p>
      </dgm:t>
    </dgm:pt>
    <dgm:pt modelId="{0580145A-1EE0-4BD1-9DFC-F097D8595EB2}">
      <dgm:prSet custT="1"/>
      <dgm:spPr/>
      <dgm:t>
        <a:bodyPr/>
        <a:lstStyle/>
        <a:p>
          <a:pPr>
            <a:lnSpc>
              <a:spcPct val="100000"/>
            </a:lnSpc>
          </a:pPr>
          <a:r>
            <a:rPr lang="en-US" sz="2400"/>
            <a:t>Future-ready, shock-resilient</a:t>
          </a:r>
        </a:p>
      </dgm:t>
    </dgm:pt>
    <dgm:pt modelId="{645EE314-5941-465C-9616-266477AF058B}" type="parTrans" cxnId="{511F61D7-95CC-4A3E-B5DC-EEAED1A6C0F9}">
      <dgm:prSet/>
      <dgm:spPr/>
      <dgm:t>
        <a:bodyPr/>
        <a:lstStyle/>
        <a:p>
          <a:endParaRPr lang="en-US" sz="2800"/>
        </a:p>
      </dgm:t>
    </dgm:pt>
    <dgm:pt modelId="{8CC667B4-AEBB-4856-9DA1-A23833ACB1DA}" type="sibTrans" cxnId="{511F61D7-95CC-4A3E-B5DC-EEAED1A6C0F9}">
      <dgm:prSet/>
      <dgm:spPr/>
      <dgm:t>
        <a:bodyPr/>
        <a:lstStyle/>
        <a:p>
          <a:endParaRPr lang="en-US" sz="2800"/>
        </a:p>
      </dgm:t>
    </dgm:pt>
    <dgm:pt modelId="{96083787-E103-428D-A42A-049EB27F0E2F}" type="pres">
      <dgm:prSet presAssocID="{A1A04576-0456-4444-8D4E-B6B9B3F6582E}" presName="root" presStyleCnt="0">
        <dgm:presLayoutVars>
          <dgm:dir/>
          <dgm:resizeHandles val="exact"/>
        </dgm:presLayoutVars>
      </dgm:prSet>
      <dgm:spPr/>
    </dgm:pt>
    <dgm:pt modelId="{5DB6955F-C7C5-48A8-900F-1B60F7D8A9B7}" type="pres">
      <dgm:prSet presAssocID="{06E80565-BE01-47A8-9063-D0227C5085B2}" presName="compNode" presStyleCnt="0"/>
      <dgm:spPr/>
    </dgm:pt>
    <dgm:pt modelId="{A38AE3ED-F796-4E6B-9127-E3E8FC4BC0C1}" type="pres">
      <dgm:prSet presAssocID="{06E80565-BE01-47A8-9063-D0227C5085B2}" presName="iconRect" presStyleLbl="node1" presStyleIdx="0" presStyleCnt="5" custScaleX="187348" custScaleY="2063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use"/>
        </a:ext>
      </dgm:extLst>
    </dgm:pt>
    <dgm:pt modelId="{BD2DBF10-128B-4016-8F5A-DB5EE22957A4}" type="pres">
      <dgm:prSet presAssocID="{06E80565-BE01-47A8-9063-D0227C5085B2}" presName="spaceRect" presStyleCnt="0"/>
      <dgm:spPr/>
    </dgm:pt>
    <dgm:pt modelId="{06269CBA-DB33-4F53-8D9C-84334D073560}" type="pres">
      <dgm:prSet presAssocID="{06E80565-BE01-47A8-9063-D0227C5085B2}" presName="textRect" presStyleLbl="revTx" presStyleIdx="0" presStyleCnt="5">
        <dgm:presLayoutVars>
          <dgm:chMax val="1"/>
          <dgm:chPref val="1"/>
        </dgm:presLayoutVars>
      </dgm:prSet>
      <dgm:spPr/>
    </dgm:pt>
    <dgm:pt modelId="{8E10D579-BF08-41E7-9F0E-91ED09DE5141}" type="pres">
      <dgm:prSet presAssocID="{C5A1CAFD-3D8B-4753-8F89-649C1B8BAD68}" presName="sibTrans" presStyleCnt="0"/>
      <dgm:spPr/>
    </dgm:pt>
    <dgm:pt modelId="{F8860647-46B1-46EC-88DF-97B75971D189}" type="pres">
      <dgm:prSet presAssocID="{DECACAAB-F6E0-492D-901E-C2528A7AD34E}" presName="compNode" presStyleCnt="0"/>
      <dgm:spPr/>
    </dgm:pt>
    <dgm:pt modelId="{A8540D9B-9845-43D4-B855-0AC829F55508}" type="pres">
      <dgm:prSet presAssocID="{DECACAAB-F6E0-492D-901E-C2528A7AD34E}" presName="iconRect" presStyleLbl="node1" presStyleIdx="1" presStyleCnt="5" custScaleX="205236" custScaleY="16238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87A97E87-9CA7-445D-97BB-290E050E4F62}" type="pres">
      <dgm:prSet presAssocID="{DECACAAB-F6E0-492D-901E-C2528A7AD34E}" presName="spaceRect" presStyleCnt="0"/>
      <dgm:spPr/>
    </dgm:pt>
    <dgm:pt modelId="{3170FE9A-F13E-4867-9124-78115B7FB95C}" type="pres">
      <dgm:prSet presAssocID="{DECACAAB-F6E0-492D-901E-C2528A7AD34E}" presName="textRect" presStyleLbl="revTx" presStyleIdx="1" presStyleCnt="5">
        <dgm:presLayoutVars>
          <dgm:chMax val="1"/>
          <dgm:chPref val="1"/>
        </dgm:presLayoutVars>
      </dgm:prSet>
      <dgm:spPr/>
    </dgm:pt>
    <dgm:pt modelId="{00B0EB92-A583-4D8A-AA84-6B42BC408820}" type="pres">
      <dgm:prSet presAssocID="{77FC7397-ED63-4FDC-9948-6D9092949BED}" presName="sibTrans" presStyleCnt="0"/>
      <dgm:spPr/>
    </dgm:pt>
    <dgm:pt modelId="{27E77533-BCDA-457D-A3BF-EE036097A58F}" type="pres">
      <dgm:prSet presAssocID="{1DAC8096-80C0-4E24-A19A-F487C3174939}" presName="compNode" presStyleCnt="0"/>
      <dgm:spPr/>
    </dgm:pt>
    <dgm:pt modelId="{006ED65A-8A90-420B-A0B0-2E687993520A}" type="pres">
      <dgm:prSet presAssocID="{1DAC8096-80C0-4E24-A19A-F487C3174939}" presName="iconRect" presStyleLbl="node1" presStyleIdx="2" presStyleCnt="5" custScaleX="199666" custScaleY="16824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A5516591-98B8-4567-9C74-9E2094DAED54}" type="pres">
      <dgm:prSet presAssocID="{1DAC8096-80C0-4E24-A19A-F487C3174939}" presName="spaceRect" presStyleCnt="0"/>
      <dgm:spPr/>
    </dgm:pt>
    <dgm:pt modelId="{6B122C79-302A-4B3C-9614-F03D600B062F}" type="pres">
      <dgm:prSet presAssocID="{1DAC8096-80C0-4E24-A19A-F487C3174939}" presName="textRect" presStyleLbl="revTx" presStyleIdx="2" presStyleCnt="5">
        <dgm:presLayoutVars>
          <dgm:chMax val="1"/>
          <dgm:chPref val="1"/>
        </dgm:presLayoutVars>
      </dgm:prSet>
      <dgm:spPr/>
    </dgm:pt>
    <dgm:pt modelId="{60A33312-87CF-45E6-AA45-F21EFC7C9AD7}" type="pres">
      <dgm:prSet presAssocID="{CA3033EF-AB08-4F94-AAB6-68A99C933393}" presName="sibTrans" presStyleCnt="0"/>
      <dgm:spPr/>
    </dgm:pt>
    <dgm:pt modelId="{A58991D6-D93A-42A5-B317-C459E569997D}" type="pres">
      <dgm:prSet presAssocID="{4F9E2900-15B8-47DF-B943-BA8548376CFB}" presName="compNode" presStyleCnt="0"/>
      <dgm:spPr/>
    </dgm:pt>
    <dgm:pt modelId="{8B803B68-E38F-44D1-8863-CA258FAF380C}" type="pres">
      <dgm:prSet presAssocID="{4F9E2900-15B8-47DF-B943-BA8548376CFB}" presName="iconRect" presStyleLbl="node1" presStyleIdx="3" presStyleCnt="5" custScaleX="204680" custScaleY="19200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Wireless"/>
        </a:ext>
      </dgm:extLst>
    </dgm:pt>
    <dgm:pt modelId="{C4776FC5-1244-4745-9565-31AFEC6FB173}" type="pres">
      <dgm:prSet presAssocID="{4F9E2900-15B8-47DF-B943-BA8548376CFB}" presName="spaceRect" presStyleCnt="0"/>
      <dgm:spPr/>
    </dgm:pt>
    <dgm:pt modelId="{0DF5913A-0351-4CDB-8FF0-3ACDFE7EEC0E}" type="pres">
      <dgm:prSet presAssocID="{4F9E2900-15B8-47DF-B943-BA8548376CFB}" presName="textRect" presStyleLbl="revTx" presStyleIdx="3" presStyleCnt="5">
        <dgm:presLayoutVars>
          <dgm:chMax val="1"/>
          <dgm:chPref val="1"/>
        </dgm:presLayoutVars>
      </dgm:prSet>
      <dgm:spPr/>
    </dgm:pt>
    <dgm:pt modelId="{571CFD08-A21C-49D6-94B0-1E5268B61406}" type="pres">
      <dgm:prSet presAssocID="{BEFF35BA-EDB6-4D95-9AE2-5E8CFF00446B}" presName="sibTrans" presStyleCnt="0"/>
      <dgm:spPr/>
    </dgm:pt>
    <dgm:pt modelId="{D0EBC7A7-94E7-461F-A408-CF5EDDDE8399}" type="pres">
      <dgm:prSet presAssocID="{0580145A-1EE0-4BD1-9DFC-F097D8595EB2}" presName="compNode" presStyleCnt="0"/>
      <dgm:spPr/>
    </dgm:pt>
    <dgm:pt modelId="{F15EF9DA-4531-4B89-B2E3-23C0D2049439}" type="pres">
      <dgm:prSet presAssocID="{0580145A-1EE0-4BD1-9DFC-F097D8595EB2}" presName="iconRect" presStyleLbl="node1" presStyleIdx="4" presStyleCnt="5" custScaleX="209051" custScaleY="17997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igh Voltage"/>
        </a:ext>
      </dgm:extLst>
    </dgm:pt>
    <dgm:pt modelId="{E98EFC0A-715F-47CC-81ED-8C1F7A7A530A}" type="pres">
      <dgm:prSet presAssocID="{0580145A-1EE0-4BD1-9DFC-F097D8595EB2}" presName="spaceRect" presStyleCnt="0"/>
      <dgm:spPr/>
    </dgm:pt>
    <dgm:pt modelId="{6ECD05FA-9152-4E02-9392-71B3DEC9AD5A}" type="pres">
      <dgm:prSet presAssocID="{0580145A-1EE0-4BD1-9DFC-F097D8595EB2}" presName="textRect" presStyleLbl="revTx" presStyleIdx="4" presStyleCnt="5">
        <dgm:presLayoutVars>
          <dgm:chMax val="1"/>
          <dgm:chPref val="1"/>
        </dgm:presLayoutVars>
      </dgm:prSet>
      <dgm:spPr/>
    </dgm:pt>
  </dgm:ptLst>
  <dgm:cxnLst>
    <dgm:cxn modelId="{2702982D-8697-400A-829E-DFFDF4220E47}" srcId="{A1A04576-0456-4444-8D4E-B6B9B3F6582E}" destId="{1DAC8096-80C0-4E24-A19A-F487C3174939}" srcOrd="2" destOrd="0" parTransId="{13C9E758-5CED-48CF-BD6C-C8250144EAC0}" sibTransId="{CA3033EF-AB08-4F94-AAB6-68A99C933393}"/>
    <dgm:cxn modelId="{6DC3F25D-EA9E-4C26-B664-695E97D28D00}" type="presOf" srcId="{A1A04576-0456-4444-8D4E-B6B9B3F6582E}" destId="{96083787-E103-428D-A42A-049EB27F0E2F}" srcOrd="0" destOrd="0" presId="urn:microsoft.com/office/officeart/2018/2/layout/IconLabelList"/>
    <dgm:cxn modelId="{2434DE41-A5B4-49A5-A237-8BB8B8DC6AF7}" type="presOf" srcId="{4F9E2900-15B8-47DF-B943-BA8548376CFB}" destId="{0DF5913A-0351-4CDB-8FF0-3ACDFE7EEC0E}" srcOrd="0" destOrd="0" presId="urn:microsoft.com/office/officeart/2018/2/layout/IconLabelList"/>
    <dgm:cxn modelId="{AB3A2B50-76B8-411A-87A9-1CB12C4302C4}" type="presOf" srcId="{06E80565-BE01-47A8-9063-D0227C5085B2}" destId="{06269CBA-DB33-4F53-8D9C-84334D073560}" srcOrd="0" destOrd="0" presId="urn:microsoft.com/office/officeart/2018/2/layout/IconLabelList"/>
    <dgm:cxn modelId="{BD084281-6106-4464-90BC-F579E5F86B17}" srcId="{A1A04576-0456-4444-8D4E-B6B9B3F6582E}" destId="{4F9E2900-15B8-47DF-B943-BA8548376CFB}" srcOrd="3" destOrd="0" parTransId="{228041D8-518C-43C3-B1D5-0CC432FAB335}" sibTransId="{BEFF35BA-EDB6-4D95-9AE2-5E8CFF00446B}"/>
    <dgm:cxn modelId="{3788EB85-A5FB-43FB-BFBF-76C715693A81}" type="presOf" srcId="{1DAC8096-80C0-4E24-A19A-F487C3174939}" destId="{6B122C79-302A-4B3C-9614-F03D600B062F}" srcOrd="0" destOrd="0" presId="urn:microsoft.com/office/officeart/2018/2/layout/IconLabelList"/>
    <dgm:cxn modelId="{B52083CA-0D08-40A6-B409-1BF419A34FBE}" srcId="{A1A04576-0456-4444-8D4E-B6B9B3F6582E}" destId="{DECACAAB-F6E0-492D-901E-C2528A7AD34E}" srcOrd="1" destOrd="0" parTransId="{5B1E1088-8FD5-4498-8A24-E627EADA951F}" sibTransId="{77FC7397-ED63-4FDC-9948-6D9092949BED}"/>
    <dgm:cxn modelId="{511F61D7-95CC-4A3E-B5DC-EEAED1A6C0F9}" srcId="{A1A04576-0456-4444-8D4E-B6B9B3F6582E}" destId="{0580145A-1EE0-4BD1-9DFC-F097D8595EB2}" srcOrd="4" destOrd="0" parTransId="{645EE314-5941-465C-9616-266477AF058B}" sibTransId="{8CC667B4-AEBB-4856-9DA1-A23833ACB1DA}"/>
    <dgm:cxn modelId="{E0564DE2-BD2F-4733-89A0-6CF261D6A9A5}" type="presOf" srcId="{DECACAAB-F6E0-492D-901E-C2528A7AD34E}" destId="{3170FE9A-F13E-4867-9124-78115B7FB95C}" srcOrd="0" destOrd="0" presId="urn:microsoft.com/office/officeart/2018/2/layout/IconLabelList"/>
    <dgm:cxn modelId="{0D2048F5-8F95-425C-A77A-D383A839BA87}" srcId="{A1A04576-0456-4444-8D4E-B6B9B3F6582E}" destId="{06E80565-BE01-47A8-9063-D0227C5085B2}" srcOrd="0" destOrd="0" parTransId="{B2422D44-3726-4587-91D8-B15E8AE033DF}" sibTransId="{C5A1CAFD-3D8B-4753-8F89-649C1B8BAD68}"/>
    <dgm:cxn modelId="{917D53FF-2127-4B82-944D-7DAD51889674}" type="presOf" srcId="{0580145A-1EE0-4BD1-9DFC-F097D8595EB2}" destId="{6ECD05FA-9152-4E02-9392-71B3DEC9AD5A}" srcOrd="0" destOrd="0" presId="urn:microsoft.com/office/officeart/2018/2/layout/IconLabelList"/>
    <dgm:cxn modelId="{04795924-1078-4FA9-81E5-6B9965982C0F}" type="presParOf" srcId="{96083787-E103-428D-A42A-049EB27F0E2F}" destId="{5DB6955F-C7C5-48A8-900F-1B60F7D8A9B7}" srcOrd="0" destOrd="0" presId="urn:microsoft.com/office/officeart/2018/2/layout/IconLabelList"/>
    <dgm:cxn modelId="{C96CA777-DD1F-4D01-A997-9B5926CA058D}" type="presParOf" srcId="{5DB6955F-C7C5-48A8-900F-1B60F7D8A9B7}" destId="{A38AE3ED-F796-4E6B-9127-E3E8FC4BC0C1}" srcOrd="0" destOrd="0" presId="urn:microsoft.com/office/officeart/2018/2/layout/IconLabelList"/>
    <dgm:cxn modelId="{1D78A3F0-514B-4FDF-9FE7-4F81AB1FF9A5}" type="presParOf" srcId="{5DB6955F-C7C5-48A8-900F-1B60F7D8A9B7}" destId="{BD2DBF10-128B-4016-8F5A-DB5EE22957A4}" srcOrd="1" destOrd="0" presId="urn:microsoft.com/office/officeart/2018/2/layout/IconLabelList"/>
    <dgm:cxn modelId="{630A6127-E198-4111-A84D-719330A0418C}" type="presParOf" srcId="{5DB6955F-C7C5-48A8-900F-1B60F7D8A9B7}" destId="{06269CBA-DB33-4F53-8D9C-84334D073560}" srcOrd="2" destOrd="0" presId="urn:microsoft.com/office/officeart/2018/2/layout/IconLabelList"/>
    <dgm:cxn modelId="{B534AD55-81B9-4B40-BFB9-ACCF03BD7A5B}" type="presParOf" srcId="{96083787-E103-428D-A42A-049EB27F0E2F}" destId="{8E10D579-BF08-41E7-9F0E-91ED09DE5141}" srcOrd="1" destOrd="0" presId="urn:microsoft.com/office/officeart/2018/2/layout/IconLabelList"/>
    <dgm:cxn modelId="{8023B135-7E80-428A-B747-F7D34B76055A}" type="presParOf" srcId="{96083787-E103-428D-A42A-049EB27F0E2F}" destId="{F8860647-46B1-46EC-88DF-97B75971D189}" srcOrd="2" destOrd="0" presId="urn:microsoft.com/office/officeart/2018/2/layout/IconLabelList"/>
    <dgm:cxn modelId="{4654D809-A3CA-4917-A858-59610029CD30}" type="presParOf" srcId="{F8860647-46B1-46EC-88DF-97B75971D189}" destId="{A8540D9B-9845-43D4-B855-0AC829F55508}" srcOrd="0" destOrd="0" presId="urn:microsoft.com/office/officeart/2018/2/layout/IconLabelList"/>
    <dgm:cxn modelId="{70717875-C526-4DCF-9607-343B1471C38C}" type="presParOf" srcId="{F8860647-46B1-46EC-88DF-97B75971D189}" destId="{87A97E87-9CA7-445D-97BB-290E050E4F62}" srcOrd="1" destOrd="0" presId="urn:microsoft.com/office/officeart/2018/2/layout/IconLabelList"/>
    <dgm:cxn modelId="{27AB9E7F-6A84-4995-915A-3CD69FC90980}" type="presParOf" srcId="{F8860647-46B1-46EC-88DF-97B75971D189}" destId="{3170FE9A-F13E-4867-9124-78115B7FB95C}" srcOrd="2" destOrd="0" presId="urn:microsoft.com/office/officeart/2018/2/layout/IconLabelList"/>
    <dgm:cxn modelId="{D0613783-747F-42EF-84AC-4ED44918A260}" type="presParOf" srcId="{96083787-E103-428D-A42A-049EB27F0E2F}" destId="{00B0EB92-A583-4D8A-AA84-6B42BC408820}" srcOrd="3" destOrd="0" presId="urn:microsoft.com/office/officeart/2018/2/layout/IconLabelList"/>
    <dgm:cxn modelId="{A4BDF984-B4E5-4BBB-BBE0-F80ECD3AE4DC}" type="presParOf" srcId="{96083787-E103-428D-A42A-049EB27F0E2F}" destId="{27E77533-BCDA-457D-A3BF-EE036097A58F}" srcOrd="4" destOrd="0" presId="urn:microsoft.com/office/officeart/2018/2/layout/IconLabelList"/>
    <dgm:cxn modelId="{70F7130D-D091-42A5-8B10-DBD55A5D9BDE}" type="presParOf" srcId="{27E77533-BCDA-457D-A3BF-EE036097A58F}" destId="{006ED65A-8A90-420B-A0B0-2E687993520A}" srcOrd="0" destOrd="0" presId="urn:microsoft.com/office/officeart/2018/2/layout/IconLabelList"/>
    <dgm:cxn modelId="{A85E4965-3DF0-42A1-B39A-415329B7FB14}" type="presParOf" srcId="{27E77533-BCDA-457D-A3BF-EE036097A58F}" destId="{A5516591-98B8-4567-9C74-9E2094DAED54}" srcOrd="1" destOrd="0" presId="urn:microsoft.com/office/officeart/2018/2/layout/IconLabelList"/>
    <dgm:cxn modelId="{5FC0DE52-ACC5-413D-A9FC-9A3A968BAFFF}" type="presParOf" srcId="{27E77533-BCDA-457D-A3BF-EE036097A58F}" destId="{6B122C79-302A-4B3C-9614-F03D600B062F}" srcOrd="2" destOrd="0" presId="urn:microsoft.com/office/officeart/2018/2/layout/IconLabelList"/>
    <dgm:cxn modelId="{7B51FD32-0516-4B6B-A087-5B9A5CB8DAB2}" type="presParOf" srcId="{96083787-E103-428D-A42A-049EB27F0E2F}" destId="{60A33312-87CF-45E6-AA45-F21EFC7C9AD7}" srcOrd="5" destOrd="0" presId="urn:microsoft.com/office/officeart/2018/2/layout/IconLabelList"/>
    <dgm:cxn modelId="{74FF5C82-F61D-4AC9-8E68-113BEE091B79}" type="presParOf" srcId="{96083787-E103-428D-A42A-049EB27F0E2F}" destId="{A58991D6-D93A-42A5-B317-C459E569997D}" srcOrd="6" destOrd="0" presId="urn:microsoft.com/office/officeart/2018/2/layout/IconLabelList"/>
    <dgm:cxn modelId="{30132D5F-58C7-41D7-A97C-2136DD615CA3}" type="presParOf" srcId="{A58991D6-D93A-42A5-B317-C459E569997D}" destId="{8B803B68-E38F-44D1-8863-CA258FAF380C}" srcOrd="0" destOrd="0" presId="urn:microsoft.com/office/officeart/2018/2/layout/IconLabelList"/>
    <dgm:cxn modelId="{6E46C41E-C1B2-48EB-AAC2-BB2B7B88F32E}" type="presParOf" srcId="{A58991D6-D93A-42A5-B317-C459E569997D}" destId="{C4776FC5-1244-4745-9565-31AFEC6FB173}" srcOrd="1" destOrd="0" presId="urn:microsoft.com/office/officeart/2018/2/layout/IconLabelList"/>
    <dgm:cxn modelId="{9A8FFC99-596A-44F6-B7AA-8C30875E75A4}" type="presParOf" srcId="{A58991D6-D93A-42A5-B317-C459E569997D}" destId="{0DF5913A-0351-4CDB-8FF0-3ACDFE7EEC0E}" srcOrd="2" destOrd="0" presId="urn:microsoft.com/office/officeart/2018/2/layout/IconLabelList"/>
    <dgm:cxn modelId="{BBA12CA5-8853-438F-B77B-CA835330F9AD}" type="presParOf" srcId="{96083787-E103-428D-A42A-049EB27F0E2F}" destId="{571CFD08-A21C-49D6-94B0-1E5268B61406}" srcOrd="7" destOrd="0" presId="urn:microsoft.com/office/officeart/2018/2/layout/IconLabelList"/>
    <dgm:cxn modelId="{B5B0D85F-BA1D-4108-80CA-02D8E82567E8}" type="presParOf" srcId="{96083787-E103-428D-A42A-049EB27F0E2F}" destId="{D0EBC7A7-94E7-461F-A408-CF5EDDDE8399}" srcOrd="8" destOrd="0" presId="urn:microsoft.com/office/officeart/2018/2/layout/IconLabelList"/>
    <dgm:cxn modelId="{49ED2E19-2929-4222-89AA-079D74029CD9}" type="presParOf" srcId="{D0EBC7A7-94E7-461F-A408-CF5EDDDE8399}" destId="{F15EF9DA-4531-4B89-B2E3-23C0D2049439}" srcOrd="0" destOrd="0" presId="urn:microsoft.com/office/officeart/2018/2/layout/IconLabelList"/>
    <dgm:cxn modelId="{D6BC4808-4236-4A98-AF69-0D3D667C92BC}" type="presParOf" srcId="{D0EBC7A7-94E7-461F-A408-CF5EDDDE8399}" destId="{E98EFC0A-715F-47CC-81ED-8C1F7A7A530A}" srcOrd="1" destOrd="0" presId="urn:microsoft.com/office/officeart/2018/2/layout/IconLabelList"/>
    <dgm:cxn modelId="{C1B07C83-CF40-4367-8ED2-2132E5FF09E8}" type="presParOf" srcId="{D0EBC7A7-94E7-461F-A408-CF5EDDDE8399}" destId="{6ECD05FA-9152-4E02-9392-71B3DEC9AD5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09C08-7F05-46A6-AB9B-20CEE75EB6C1}">
      <dsp:nvSpPr>
        <dsp:cNvPr id="0" name=""/>
        <dsp:cNvSpPr/>
      </dsp:nvSpPr>
      <dsp:spPr>
        <a:xfrm>
          <a:off x="4387" y="0"/>
          <a:ext cx="4220128" cy="366645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Calibri" panose="020F0502020204030204" pitchFamily="34" charset="0"/>
              <a:ea typeface="Calibri" panose="020F0502020204030204" pitchFamily="34" charset="0"/>
              <a:cs typeface="Calibri" panose="020F0502020204030204" pitchFamily="34" charset="0"/>
            </a:rPr>
            <a:t>URGENT CARE: </a:t>
          </a:r>
        </a:p>
        <a:p>
          <a:pPr marL="0" lvl="0" indent="0" algn="ctr" defTabSz="1244600">
            <a:lnSpc>
              <a:spcPct val="90000"/>
            </a:lnSpc>
            <a:spcBef>
              <a:spcPct val="0"/>
            </a:spcBef>
            <a:spcAft>
              <a:spcPct val="35000"/>
            </a:spcAft>
            <a:buNone/>
          </a:pPr>
          <a:r>
            <a:rPr lang="en-US" sz="1400" b="1" kern="1200" dirty="0">
              <a:latin typeface="Calibri" panose="020F0502020204030204" pitchFamily="34" charset="0"/>
              <a:ea typeface="Calibri" panose="020F0502020204030204" pitchFamily="34" charset="0"/>
              <a:cs typeface="Calibri" panose="020F0502020204030204" pitchFamily="34" charset="0"/>
            </a:rPr>
            <a:t>Homelessness Prevention Network (HPN)/</a:t>
          </a:r>
        </a:p>
        <a:p>
          <a:pPr marL="0" lvl="0" indent="0" algn="ctr" defTabSz="1244600">
            <a:lnSpc>
              <a:spcPct val="90000"/>
            </a:lnSpc>
            <a:spcBef>
              <a:spcPct val="0"/>
            </a:spcBef>
            <a:spcAft>
              <a:spcPct val="35000"/>
            </a:spcAft>
            <a:buNone/>
          </a:pPr>
          <a:r>
            <a:rPr lang="en-US" sz="1400" b="1" kern="1200" dirty="0">
              <a:latin typeface="Calibri" panose="020F0502020204030204" pitchFamily="34" charset="0"/>
              <a:ea typeface="Calibri" panose="020F0502020204030204" pitchFamily="34" charset="0"/>
              <a:cs typeface="Calibri" panose="020F0502020204030204" pitchFamily="34" charset="0"/>
            </a:rPr>
            <a:t>Housing Resource Specialists (HRS)</a:t>
          </a:r>
        </a:p>
      </dsp:txBody>
      <dsp:txXfrm>
        <a:off x="4387" y="0"/>
        <a:ext cx="4220128" cy="1099935"/>
      </dsp:txXfrm>
    </dsp:sp>
    <dsp:sp modelId="{E56E4C45-74B6-4A96-AC6B-030F4FF6BBE5}">
      <dsp:nvSpPr>
        <dsp:cNvPr id="0" name=""/>
        <dsp:cNvSpPr/>
      </dsp:nvSpPr>
      <dsp:spPr>
        <a:xfrm>
          <a:off x="426399" y="1100248"/>
          <a:ext cx="3376102" cy="72031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US" sz="1200" b="1" u="sng" kern="1200" dirty="0">
              <a:latin typeface="Calibri" panose="020F0502020204030204" pitchFamily="34" charset="0"/>
              <a:ea typeface="Calibri" panose="020F0502020204030204" pitchFamily="34" charset="0"/>
              <a:cs typeface="Calibri" panose="020F0502020204030204" pitchFamily="34" charset="0"/>
            </a:rPr>
            <a:t>Risk Level 4</a:t>
          </a:r>
          <a:r>
            <a:rPr lang="en-US" sz="1200" kern="1200" dirty="0">
              <a:latin typeface="Calibri" panose="020F0502020204030204" pitchFamily="34" charset="0"/>
              <a:ea typeface="Calibri" panose="020F0502020204030204" pitchFamily="34" charset="0"/>
              <a:cs typeface="Calibri" panose="020F0502020204030204" pitchFamily="34" charset="0"/>
            </a:rPr>
            <a:t>: Facing literal homeless tonight – </a:t>
          </a:r>
          <a:r>
            <a:rPr lang="en-US" sz="1200" u="sng" kern="1200" dirty="0">
              <a:latin typeface="Calibri" panose="020F0502020204030204" pitchFamily="34" charset="0"/>
              <a:ea typeface="Calibri" panose="020F0502020204030204" pitchFamily="34" charset="0"/>
              <a:cs typeface="Calibri" panose="020F0502020204030204" pitchFamily="34" charset="0"/>
            </a:rPr>
            <a:t>IF</a:t>
          </a:r>
          <a:r>
            <a:rPr lang="en-US" sz="1200" kern="1200" dirty="0">
              <a:latin typeface="Calibri" panose="020F0502020204030204" pitchFamily="34" charset="0"/>
              <a:ea typeface="Calibri" panose="020F0502020204030204" pitchFamily="34" charset="0"/>
              <a:cs typeface="Calibri" panose="020F0502020204030204" pitchFamily="34" charset="0"/>
            </a:rPr>
            <a:t> there’s opportunity for immediate Housing Problem-Solving and diversion</a:t>
          </a:r>
        </a:p>
      </dsp:txBody>
      <dsp:txXfrm>
        <a:off x="447496" y="1121345"/>
        <a:ext cx="3333908" cy="678117"/>
      </dsp:txXfrm>
    </dsp:sp>
    <dsp:sp modelId="{BF2C7DDB-EA8B-48EC-BE72-385B5746240C}">
      <dsp:nvSpPr>
        <dsp:cNvPr id="0" name=""/>
        <dsp:cNvSpPr/>
      </dsp:nvSpPr>
      <dsp:spPr>
        <a:xfrm>
          <a:off x="426399" y="1931376"/>
          <a:ext cx="3376102" cy="72031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u="sng" kern="1200" dirty="0">
              <a:latin typeface="Calibri" panose="020F0502020204030204" pitchFamily="34" charset="0"/>
              <a:ea typeface="Calibri" panose="020F0502020204030204" pitchFamily="34" charset="0"/>
              <a:cs typeface="Calibri" panose="020F0502020204030204" pitchFamily="34" charset="0"/>
            </a:rPr>
            <a:t>Risk Level 3</a:t>
          </a:r>
          <a:r>
            <a:rPr lang="en-US" sz="1200" kern="1200" dirty="0">
              <a:latin typeface="Calibri" panose="020F0502020204030204" pitchFamily="34" charset="0"/>
              <a:ea typeface="Calibri" panose="020F0502020204030204" pitchFamily="34" charset="0"/>
              <a:cs typeface="Calibri" panose="020F0502020204030204" pitchFamily="34" charset="0"/>
            </a:rPr>
            <a:t>: Facing literal homelessness within 14 days </a:t>
          </a:r>
        </a:p>
      </dsp:txBody>
      <dsp:txXfrm>
        <a:off x="447496" y="1952473"/>
        <a:ext cx="3333908" cy="678117"/>
      </dsp:txXfrm>
    </dsp:sp>
    <dsp:sp modelId="{4F5FEC78-4ACF-4B63-A2AC-0E5650C706BD}">
      <dsp:nvSpPr>
        <dsp:cNvPr id="0" name=""/>
        <dsp:cNvSpPr/>
      </dsp:nvSpPr>
      <dsp:spPr>
        <a:xfrm>
          <a:off x="426399" y="2762505"/>
          <a:ext cx="3376102" cy="72031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u="sng" kern="1200" dirty="0">
              <a:latin typeface="Calibri" panose="020F0502020204030204" pitchFamily="34" charset="0"/>
              <a:ea typeface="Calibri" panose="020F0502020204030204" pitchFamily="34" charset="0"/>
              <a:cs typeface="Calibri" panose="020F0502020204030204" pitchFamily="34" charset="0"/>
            </a:rPr>
            <a:t>Risk Level 2</a:t>
          </a:r>
          <a:r>
            <a:rPr lang="en-US" sz="1200" b="1" kern="1200" dirty="0">
              <a:latin typeface="Calibri" panose="020F0502020204030204" pitchFamily="34" charset="0"/>
              <a:ea typeface="Calibri" panose="020F0502020204030204" pitchFamily="34" charset="0"/>
              <a:cs typeface="Calibri" panose="020F0502020204030204" pitchFamily="34" charset="0"/>
            </a:rPr>
            <a:t>: </a:t>
          </a:r>
          <a:r>
            <a:rPr lang="en-US" sz="1200" kern="1200" dirty="0">
              <a:latin typeface="Calibri" panose="020F0502020204030204" pitchFamily="34" charset="0"/>
              <a:ea typeface="Calibri" panose="020F0502020204030204" pitchFamily="34" charset="0"/>
              <a:cs typeface="Calibri" panose="020F0502020204030204" pitchFamily="34" charset="0"/>
            </a:rPr>
            <a:t>Facing literal homelessness within 15-60 days </a:t>
          </a:r>
          <a:r>
            <a:rPr lang="en-US" sz="1200" u="sng" kern="1200" dirty="0">
              <a:latin typeface="Calibri" panose="020F0502020204030204" pitchFamily="34" charset="0"/>
              <a:ea typeface="Calibri" panose="020F0502020204030204" pitchFamily="34" charset="0"/>
              <a:cs typeface="Calibri" panose="020F0502020204030204" pitchFamily="34" charset="0"/>
            </a:rPr>
            <a:t>AND</a:t>
          </a:r>
          <a:r>
            <a:rPr lang="en-US" sz="1200" u="none" kern="1200" dirty="0">
              <a:latin typeface="Calibri" panose="020F0502020204030204" pitchFamily="34" charset="0"/>
              <a:ea typeface="Calibri" panose="020F0502020204030204" pitchFamily="34" charset="0"/>
              <a:cs typeface="Calibri" panose="020F0502020204030204" pitchFamily="34" charset="0"/>
            </a:rPr>
            <a:t> meet other targeting criteria for higher risk households (e.g., prior homelessness)</a:t>
          </a:r>
          <a:endParaRPr lang="en-US" sz="1200" u="sng" kern="1200" dirty="0">
            <a:latin typeface="Calibri" panose="020F0502020204030204" pitchFamily="34" charset="0"/>
            <a:ea typeface="Calibri" panose="020F0502020204030204" pitchFamily="34" charset="0"/>
            <a:cs typeface="Calibri" panose="020F0502020204030204" pitchFamily="34" charset="0"/>
          </a:endParaRPr>
        </a:p>
      </dsp:txBody>
      <dsp:txXfrm>
        <a:off x="447496" y="2783602"/>
        <a:ext cx="3333908" cy="678117"/>
      </dsp:txXfrm>
    </dsp:sp>
    <dsp:sp modelId="{240B96F4-D6AA-4D50-A05B-6A2F04C53211}">
      <dsp:nvSpPr>
        <dsp:cNvPr id="0" name=""/>
        <dsp:cNvSpPr/>
      </dsp:nvSpPr>
      <dsp:spPr>
        <a:xfrm>
          <a:off x="4541025" y="0"/>
          <a:ext cx="4220128" cy="366645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Calibri" panose="020F0502020204030204" pitchFamily="34" charset="0"/>
              <a:ea typeface="Calibri" panose="020F0502020204030204" pitchFamily="34" charset="0"/>
              <a:cs typeface="Calibri" panose="020F0502020204030204" pitchFamily="34" charset="0"/>
            </a:rPr>
            <a:t>HOMELESS ASSISTANCE: </a:t>
          </a:r>
        </a:p>
        <a:p>
          <a:pPr marL="0" lvl="0" indent="0" algn="ctr" defTabSz="1244600">
            <a:lnSpc>
              <a:spcPct val="90000"/>
            </a:lnSpc>
            <a:spcBef>
              <a:spcPct val="0"/>
            </a:spcBef>
            <a:spcAft>
              <a:spcPct val="35000"/>
            </a:spcAft>
            <a:buNone/>
          </a:pPr>
          <a:r>
            <a:rPr lang="en-US" sz="1800" b="1" kern="1200" dirty="0">
              <a:latin typeface="Calibri" panose="020F0502020204030204" pitchFamily="34" charset="0"/>
              <a:ea typeface="Calibri" panose="020F0502020204030204" pitchFamily="34" charset="0"/>
              <a:cs typeface="Calibri" panose="020F0502020204030204" pitchFamily="34" charset="0"/>
            </a:rPr>
            <a:t>Homeless Hotline, Street Outreach </a:t>
          </a:r>
        </a:p>
      </dsp:txBody>
      <dsp:txXfrm>
        <a:off x="4541025" y="0"/>
        <a:ext cx="4220128" cy="1099935"/>
      </dsp:txXfrm>
    </dsp:sp>
    <dsp:sp modelId="{63CDF0EA-1667-4024-A2A4-E2302B998093}">
      <dsp:nvSpPr>
        <dsp:cNvPr id="0" name=""/>
        <dsp:cNvSpPr/>
      </dsp:nvSpPr>
      <dsp:spPr>
        <a:xfrm>
          <a:off x="4963038" y="1099935"/>
          <a:ext cx="3376102" cy="2383193"/>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b="1" u="sng" kern="1200" dirty="0">
              <a:latin typeface="Calibri" panose="020F0502020204030204" pitchFamily="34" charset="0"/>
              <a:ea typeface="Calibri" panose="020F0502020204030204" pitchFamily="34" charset="0"/>
              <a:cs typeface="Calibri" panose="020F0502020204030204" pitchFamily="34" charset="0"/>
            </a:rPr>
            <a:t>Risk Level 4</a:t>
          </a:r>
          <a:r>
            <a:rPr lang="en-US" sz="1800" b="1" kern="1200" dirty="0">
              <a:latin typeface="Calibri" panose="020F0502020204030204" pitchFamily="34" charset="0"/>
              <a:ea typeface="Calibri" panose="020F0502020204030204" pitchFamily="34" charset="0"/>
              <a:cs typeface="Calibri" panose="020F0502020204030204" pitchFamily="34" charset="0"/>
            </a:rPr>
            <a:t>: </a:t>
          </a:r>
          <a:r>
            <a:rPr lang="en-US" sz="1800" kern="1200" dirty="0">
              <a:latin typeface="Calibri" panose="020F0502020204030204" pitchFamily="34" charset="0"/>
              <a:ea typeface="Calibri" panose="020F0502020204030204" pitchFamily="34" charset="0"/>
              <a:cs typeface="Calibri" panose="020F0502020204030204" pitchFamily="34" charset="0"/>
            </a:rPr>
            <a:t>Facing literal homeless tonight – IF Housing Problem-Solving fails OR if no time to attempt </a:t>
          </a:r>
        </a:p>
      </dsp:txBody>
      <dsp:txXfrm>
        <a:off x="5032839" y="1169736"/>
        <a:ext cx="3236500" cy="2243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64084-86D3-4078-93EC-461E9E858D24}">
      <dsp:nvSpPr>
        <dsp:cNvPr id="0" name=""/>
        <dsp:cNvSpPr/>
      </dsp:nvSpPr>
      <dsp:spPr>
        <a:xfrm>
          <a:off x="795" y="159686"/>
          <a:ext cx="3104075" cy="1862445"/>
        </a:xfrm>
        <a:prstGeom prst="rect">
          <a:avLst/>
        </a:prstGeom>
        <a:solidFill>
          <a:schemeClr val="accent1">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Shared housing with friends or family</a:t>
          </a:r>
        </a:p>
      </dsp:txBody>
      <dsp:txXfrm>
        <a:off x="795" y="159686"/>
        <a:ext cx="3104075" cy="1862445"/>
      </dsp:txXfrm>
    </dsp:sp>
    <dsp:sp modelId="{A6784051-1A46-4BDE-B950-EA0B61298B7B}">
      <dsp:nvSpPr>
        <dsp:cNvPr id="0" name=""/>
        <dsp:cNvSpPr/>
      </dsp:nvSpPr>
      <dsp:spPr>
        <a:xfrm>
          <a:off x="3415278" y="159686"/>
          <a:ext cx="3104075" cy="1862445"/>
        </a:xfrm>
        <a:prstGeom prst="rect">
          <a:avLst/>
        </a:prstGeom>
        <a:solidFill>
          <a:schemeClr val="accent1">
            <a:shade val="80000"/>
            <a:hueOff val="-194689"/>
            <a:satOff val="10768"/>
            <a:lumOff val="121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Return to or secure their own housing</a:t>
          </a:r>
        </a:p>
      </dsp:txBody>
      <dsp:txXfrm>
        <a:off x="3415278" y="159686"/>
        <a:ext cx="3104075" cy="1862445"/>
      </dsp:txXfrm>
    </dsp:sp>
    <dsp:sp modelId="{69AC8690-99CD-43C1-9067-ACE4AC26A2F5}">
      <dsp:nvSpPr>
        <dsp:cNvPr id="0" name=""/>
        <dsp:cNvSpPr/>
      </dsp:nvSpPr>
      <dsp:spPr>
        <a:xfrm>
          <a:off x="1708037" y="2332538"/>
          <a:ext cx="3104075" cy="1862445"/>
        </a:xfrm>
        <a:prstGeom prst="rect">
          <a:avLst/>
        </a:prstGeom>
        <a:solidFill>
          <a:schemeClr val="accent1">
            <a:shade val="80000"/>
            <a:hueOff val="-389379"/>
            <a:satOff val="21537"/>
            <a:lumOff val="2422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Relocate permanently to safe place out of town</a:t>
          </a:r>
        </a:p>
      </dsp:txBody>
      <dsp:txXfrm>
        <a:off x="1708037" y="2332538"/>
        <a:ext cx="3104075" cy="18624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D06A4-D18A-4F90-9FC0-594FA8D4348C}">
      <dsp:nvSpPr>
        <dsp:cNvPr id="0" name=""/>
        <dsp:cNvSpPr/>
      </dsp:nvSpPr>
      <dsp:spPr>
        <a:xfrm>
          <a:off x="0" y="2323"/>
          <a:ext cx="56994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8CCF3C-70FC-437A-ADA4-0D29BCC8EF0E}">
      <dsp:nvSpPr>
        <dsp:cNvPr id="0" name=""/>
        <dsp:cNvSpPr/>
      </dsp:nvSpPr>
      <dsp:spPr>
        <a:xfrm>
          <a:off x="0" y="2323"/>
          <a:ext cx="5699467" cy="158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Recognizes housing as an essential platform from which people are best able to pursue personal goals and improve their quality of life</a:t>
          </a:r>
        </a:p>
      </dsp:txBody>
      <dsp:txXfrm>
        <a:off x="0" y="2323"/>
        <a:ext cx="5699467" cy="1584565"/>
      </dsp:txXfrm>
    </dsp:sp>
    <dsp:sp modelId="{CB95C0ED-E962-4ADC-8687-DCD2890E7C6E}">
      <dsp:nvSpPr>
        <dsp:cNvPr id="0" name=""/>
        <dsp:cNvSpPr/>
      </dsp:nvSpPr>
      <dsp:spPr>
        <a:xfrm>
          <a:off x="0" y="1586888"/>
          <a:ext cx="56994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B3FEC4-C0BB-4E50-9C19-FBB292A03DB2}">
      <dsp:nvSpPr>
        <dsp:cNvPr id="0" name=""/>
        <dsp:cNvSpPr/>
      </dsp:nvSpPr>
      <dsp:spPr>
        <a:xfrm>
          <a:off x="0" y="1586888"/>
          <a:ext cx="5699467" cy="158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Recognizes issues that may have contributed to housing instability can best be addressed once people are permanently housed </a:t>
          </a:r>
        </a:p>
      </dsp:txBody>
      <dsp:txXfrm>
        <a:off x="0" y="1586888"/>
        <a:ext cx="5699467" cy="1584565"/>
      </dsp:txXfrm>
    </dsp:sp>
    <dsp:sp modelId="{0526BCB0-D1C2-4C2F-B072-8AC1DAEEE45E}">
      <dsp:nvSpPr>
        <dsp:cNvPr id="0" name=""/>
        <dsp:cNvSpPr/>
      </dsp:nvSpPr>
      <dsp:spPr>
        <a:xfrm>
          <a:off x="0" y="3171454"/>
          <a:ext cx="569946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67759D-EBB9-4A93-B6C2-F356000535D4}">
      <dsp:nvSpPr>
        <dsp:cNvPr id="0" name=""/>
        <dsp:cNvSpPr/>
      </dsp:nvSpPr>
      <dsp:spPr>
        <a:xfrm>
          <a:off x="0" y="3171454"/>
          <a:ext cx="5699467" cy="158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Services and support are offered at engagement and after the person finds housing with focus on stabilizing housing</a:t>
          </a:r>
        </a:p>
      </dsp:txBody>
      <dsp:txXfrm>
        <a:off x="0" y="3171454"/>
        <a:ext cx="5699467" cy="15845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9F3C4-82B2-4EFF-A871-79499C6774EA}">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197BCB-2A52-47DB-B37F-C44CC6A3E72D}">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Job history? Are there realistic, immediate options to increase pay?</a:t>
          </a:r>
        </a:p>
      </dsp:txBody>
      <dsp:txXfrm>
        <a:off x="0" y="675"/>
        <a:ext cx="6900512" cy="1106957"/>
      </dsp:txXfrm>
    </dsp:sp>
    <dsp:sp modelId="{B13D3A8A-0676-4288-A33E-9A1DF22EE61A}">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28081C-2DAA-43E5-8AA6-FB6ECD28883F}">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Can efforts to increase income wait, like additional job training, education, other steps?</a:t>
          </a:r>
        </a:p>
      </dsp:txBody>
      <dsp:txXfrm>
        <a:off x="0" y="1107633"/>
        <a:ext cx="6900512" cy="1106957"/>
      </dsp:txXfrm>
    </dsp:sp>
    <dsp:sp modelId="{30759DBD-6E59-49BE-B898-B34651CD67A4}">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1C576-EF07-409F-84D9-C078D274AD78}">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Are there significant employment barriers like a physical disability, that limit employment options and/or require other supports?</a:t>
          </a:r>
        </a:p>
      </dsp:txBody>
      <dsp:txXfrm>
        <a:off x="0" y="2214591"/>
        <a:ext cx="6900512" cy="1106957"/>
      </dsp:txXfrm>
    </dsp:sp>
    <dsp:sp modelId="{3855660B-7B30-425A-92CE-8F097DCDEACE}">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2D37E-DADD-438B-A768-9867119440E8}">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Is person experiencing severe stress symptoms?</a:t>
          </a:r>
        </a:p>
      </dsp:txBody>
      <dsp:txXfrm>
        <a:off x="0" y="3321549"/>
        <a:ext cx="6900512" cy="1106957"/>
      </dsp:txXfrm>
    </dsp:sp>
    <dsp:sp modelId="{E690C61A-E25A-42D2-837D-48258C1849C6}">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8B345E-7C71-491A-9238-9B60D4689ACD}">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How much support can/should our RRH program provide to assure participant can secure and maintain housing in the near-term while getting on their feet? </a:t>
          </a:r>
        </a:p>
      </dsp:txBody>
      <dsp:txXfrm>
        <a:off x="0" y="4428507"/>
        <a:ext cx="6900512" cy="1106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6B3F9-E646-4D65-884D-A9BF48A651B1}">
      <dsp:nvSpPr>
        <dsp:cNvPr id="0" name=""/>
        <dsp:cNvSpPr/>
      </dsp:nvSpPr>
      <dsp:spPr>
        <a:xfrm>
          <a:off x="3564" y="0"/>
          <a:ext cx="5480941" cy="43513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1395" tIns="0" rIns="541395" bIns="330200" numCol="1" spcCol="1270" anchor="t" anchorCtr="0">
          <a:noAutofit/>
        </a:bodyPr>
        <a:lstStyle/>
        <a:p>
          <a:pPr marL="0" lvl="0" indent="0" algn="l" defTabSz="1244600">
            <a:lnSpc>
              <a:spcPct val="90000"/>
            </a:lnSpc>
            <a:spcBef>
              <a:spcPct val="0"/>
            </a:spcBef>
            <a:spcAft>
              <a:spcPct val="35000"/>
            </a:spcAft>
            <a:buNone/>
          </a:pPr>
          <a:r>
            <a:rPr lang="en-US" sz="2800" kern="1200" dirty="0">
              <a:latin typeface="+mn-lt"/>
            </a:rPr>
            <a:t>Revisit any critical and other ongoing service and support needs</a:t>
          </a:r>
        </a:p>
        <a:p>
          <a:pPr marL="228600" lvl="1" indent="-228600" algn="l" defTabSz="889000">
            <a:lnSpc>
              <a:spcPct val="90000"/>
            </a:lnSpc>
            <a:spcBef>
              <a:spcPct val="0"/>
            </a:spcBef>
            <a:spcAft>
              <a:spcPct val="15000"/>
            </a:spcAft>
            <a:buChar char="•"/>
          </a:pPr>
          <a:r>
            <a:rPr lang="en-US" sz="2000" kern="1200" dirty="0">
              <a:latin typeface="+mn-lt"/>
            </a:rPr>
            <a:t>Consider any barriers to accessing assistance relative to new housing along with supports necessary and desired from the program to address barriers</a:t>
          </a:r>
        </a:p>
      </dsp:txBody>
      <dsp:txXfrm>
        <a:off x="3564" y="1740535"/>
        <a:ext cx="5480941" cy="2610802"/>
      </dsp:txXfrm>
    </dsp:sp>
    <dsp:sp modelId="{0076FE95-A212-47E9-8871-8B06A1F7054F}">
      <dsp:nvSpPr>
        <dsp:cNvPr id="0" name=""/>
        <dsp:cNvSpPr/>
      </dsp:nvSpPr>
      <dsp:spPr>
        <a:xfrm>
          <a:off x="3564" y="0"/>
          <a:ext cx="5480941" cy="174053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41395" tIns="165100" rIns="541395"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3564" y="0"/>
        <a:ext cx="5480941" cy="1740535"/>
      </dsp:txXfrm>
    </dsp:sp>
    <dsp:sp modelId="{F3971C67-4173-4739-9B29-CF5B90FF766D}">
      <dsp:nvSpPr>
        <dsp:cNvPr id="0" name=""/>
        <dsp:cNvSpPr/>
      </dsp:nvSpPr>
      <dsp:spPr>
        <a:xfrm>
          <a:off x="5922981" y="0"/>
          <a:ext cx="5480941" cy="43513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1395" tIns="0" rIns="541395" bIns="330200" numCol="1" spcCol="1270" anchor="t" anchorCtr="0">
          <a:noAutofit/>
        </a:bodyPr>
        <a:lstStyle/>
        <a:p>
          <a:pPr marL="0" lvl="0" indent="0" algn="l" defTabSz="1244600">
            <a:lnSpc>
              <a:spcPct val="90000"/>
            </a:lnSpc>
            <a:spcBef>
              <a:spcPct val="0"/>
            </a:spcBef>
            <a:spcAft>
              <a:spcPct val="35000"/>
            </a:spcAft>
            <a:buNone/>
          </a:pPr>
          <a:r>
            <a:rPr lang="en-US" sz="2800" kern="1200" dirty="0">
              <a:latin typeface="+mn-lt"/>
            </a:rPr>
            <a:t>Revisit issues that affected housing in the past to explore whether these issues could occur again </a:t>
          </a:r>
        </a:p>
        <a:p>
          <a:pPr marL="228600" lvl="1" indent="-228600" algn="l" defTabSz="1066800">
            <a:lnSpc>
              <a:spcPct val="90000"/>
            </a:lnSpc>
            <a:spcBef>
              <a:spcPct val="0"/>
            </a:spcBef>
            <a:spcAft>
              <a:spcPct val="15000"/>
            </a:spcAft>
            <a:buChar char="•"/>
          </a:pPr>
          <a:r>
            <a:rPr lang="en-US" sz="2400" kern="1200" dirty="0">
              <a:latin typeface="+mn-lt"/>
            </a:rPr>
            <a:t>Consider what to do if and when an issue re-occurs</a:t>
          </a:r>
        </a:p>
      </dsp:txBody>
      <dsp:txXfrm>
        <a:off x="5922981" y="1740535"/>
        <a:ext cx="5480941" cy="2610802"/>
      </dsp:txXfrm>
    </dsp:sp>
    <dsp:sp modelId="{AFFD9BBF-C486-4803-A079-62BFE3DA7782}">
      <dsp:nvSpPr>
        <dsp:cNvPr id="0" name=""/>
        <dsp:cNvSpPr/>
      </dsp:nvSpPr>
      <dsp:spPr>
        <a:xfrm>
          <a:off x="5922981" y="0"/>
          <a:ext cx="5480941" cy="174053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41395" tIns="165100" rIns="541395"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5922981" y="0"/>
        <a:ext cx="5480941" cy="17405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AE3ED-F796-4E6B-9127-E3E8FC4BC0C1}">
      <dsp:nvSpPr>
        <dsp:cNvPr id="0" name=""/>
        <dsp:cNvSpPr/>
      </dsp:nvSpPr>
      <dsp:spPr>
        <a:xfrm>
          <a:off x="506683" y="927812"/>
          <a:ext cx="1517518" cy="16715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69CBA-DB33-4F53-8D9C-84334D073560}">
      <dsp:nvSpPr>
        <dsp:cNvPr id="0" name=""/>
        <dsp:cNvSpPr/>
      </dsp:nvSpPr>
      <dsp:spPr>
        <a:xfrm>
          <a:off x="365442" y="2478526"/>
          <a:ext cx="180000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Housing is safe, habitable</a:t>
          </a:r>
        </a:p>
      </dsp:txBody>
      <dsp:txXfrm>
        <a:off x="365442" y="2478526"/>
        <a:ext cx="1800000" cy="945000"/>
      </dsp:txXfrm>
    </dsp:sp>
    <dsp:sp modelId="{A8540D9B-9845-43D4-B855-0AC829F55508}">
      <dsp:nvSpPr>
        <dsp:cNvPr id="0" name=""/>
        <dsp:cNvSpPr/>
      </dsp:nvSpPr>
      <dsp:spPr>
        <a:xfrm>
          <a:off x="2549236" y="1016878"/>
          <a:ext cx="1662411" cy="13153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70FE9A-F13E-4867-9124-78115B7FB95C}">
      <dsp:nvSpPr>
        <dsp:cNvPr id="0" name=""/>
        <dsp:cNvSpPr/>
      </dsp:nvSpPr>
      <dsp:spPr>
        <a:xfrm>
          <a:off x="2480442" y="2389460"/>
          <a:ext cx="180000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Financial means to pay for housing </a:t>
          </a:r>
        </a:p>
      </dsp:txBody>
      <dsp:txXfrm>
        <a:off x="2480442" y="2389460"/>
        <a:ext cx="1800000" cy="945000"/>
      </dsp:txXfrm>
    </dsp:sp>
    <dsp:sp modelId="{006ED65A-8A90-420B-A0B0-2E687993520A}">
      <dsp:nvSpPr>
        <dsp:cNvPr id="0" name=""/>
        <dsp:cNvSpPr/>
      </dsp:nvSpPr>
      <dsp:spPr>
        <a:xfrm>
          <a:off x="4686795" y="1005003"/>
          <a:ext cx="1617294" cy="13628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122C79-302A-4B3C-9614-F03D600B062F}">
      <dsp:nvSpPr>
        <dsp:cNvPr id="0" name=""/>
        <dsp:cNvSpPr/>
      </dsp:nvSpPr>
      <dsp:spPr>
        <a:xfrm>
          <a:off x="4595442" y="2401335"/>
          <a:ext cx="180000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Lease compliance</a:t>
          </a:r>
        </a:p>
      </dsp:txBody>
      <dsp:txXfrm>
        <a:off x="4595442" y="2401335"/>
        <a:ext cx="1800000" cy="945000"/>
      </dsp:txXfrm>
    </dsp:sp>
    <dsp:sp modelId="{8B803B68-E38F-44D1-8863-CA258FAF380C}">
      <dsp:nvSpPr>
        <dsp:cNvPr id="0" name=""/>
        <dsp:cNvSpPr/>
      </dsp:nvSpPr>
      <dsp:spPr>
        <a:xfrm>
          <a:off x="6781488" y="956899"/>
          <a:ext cx="1657908" cy="15552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5913A-0351-4CDB-8FF0-3ACDFE7EEC0E}">
      <dsp:nvSpPr>
        <dsp:cNvPr id="0" name=""/>
        <dsp:cNvSpPr/>
      </dsp:nvSpPr>
      <dsp:spPr>
        <a:xfrm>
          <a:off x="6710442" y="2449439"/>
          <a:ext cx="180000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Service connected, as needed/desired</a:t>
          </a:r>
        </a:p>
      </dsp:txBody>
      <dsp:txXfrm>
        <a:off x="6710442" y="2449439"/>
        <a:ext cx="1800000" cy="945000"/>
      </dsp:txXfrm>
    </dsp:sp>
    <dsp:sp modelId="{F15EF9DA-4531-4B89-B2E3-23C0D2049439}">
      <dsp:nvSpPr>
        <dsp:cNvPr id="0" name=""/>
        <dsp:cNvSpPr/>
      </dsp:nvSpPr>
      <dsp:spPr>
        <a:xfrm>
          <a:off x="8878785" y="981252"/>
          <a:ext cx="1693313" cy="145782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D05FA-9152-4E02-9392-71B3DEC9AD5A}">
      <dsp:nvSpPr>
        <dsp:cNvPr id="0" name=""/>
        <dsp:cNvSpPr/>
      </dsp:nvSpPr>
      <dsp:spPr>
        <a:xfrm>
          <a:off x="8825442" y="2425086"/>
          <a:ext cx="180000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Future-ready, shock-resilient</a:t>
          </a:r>
        </a:p>
      </dsp:txBody>
      <dsp:txXfrm>
        <a:off x="8825442" y="2425086"/>
        <a:ext cx="1800000" cy="945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A8AC2-142F-4F36-BC7E-87776F51F751}">
      <dsp:nvSpPr>
        <dsp:cNvPr id="0" name=""/>
        <dsp:cNvSpPr/>
      </dsp:nvSpPr>
      <dsp:spPr>
        <a:xfrm>
          <a:off x="1218565" y="499878"/>
          <a:ext cx="971055"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419CB7-6145-408F-A1DE-46DBE937E7B5}">
      <dsp:nvSpPr>
        <dsp:cNvPr id="0" name=""/>
        <dsp:cNvSpPr/>
      </dsp:nvSpPr>
      <dsp:spPr>
        <a:xfrm>
          <a:off x="2247884" y="418345"/>
          <a:ext cx="111671" cy="209543"/>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9B4CD-44CF-41CF-B2A5-5A2BA6BCDAFD}">
      <dsp:nvSpPr>
        <dsp:cNvPr id="0" name=""/>
        <dsp:cNvSpPr/>
      </dsp:nvSpPr>
      <dsp:spPr>
        <a:xfrm>
          <a:off x="597350" y="80"/>
          <a:ext cx="999667" cy="99966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93" tIns="38793" rIns="38793" bIns="38793" numCol="1" spcCol="1270" anchor="ctr" anchorCtr="0">
          <a:noAutofit/>
        </a:bodyPr>
        <a:lstStyle/>
        <a:p>
          <a:pPr marL="0" lvl="0" indent="0" algn="ctr" defTabSz="2667000">
            <a:lnSpc>
              <a:spcPct val="90000"/>
            </a:lnSpc>
            <a:spcBef>
              <a:spcPct val="0"/>
            </a:spcBef>
            <a:spcAft>
              <a:spcPct val="35000"/>
            </a:spcAft>
            <a:buNone/>
          </a:pPr>
          <a:r>
            <a:rPr lang="en-US" sz="6000" kern="1200"/>
            <a:t>1</a:t>
          </a:r>
        </a:p>
      </dsp:txBody>
      <dsp:txXfrm>
        <a:off x="743748" y="146478"/>
        <a:ext cx="706871" cy="706871"/>
      </dsp:txXfrm>
    </dsp:sp>
    <dsp:sp modelId="{2C605B56-5385-41B9-A692-899438908C16}">
      <dsp:nvSpPr>
        <dsp:cNvPr id="0" name=""/>
        <dsp:cNvSpPr/>
      </dsp:nvSpPr>
      <dsp:spPr>
        <a:xfrm>
          <a:off x="4746" y="1165266"/>
          <a:ext cx="2184875" cy="1672936"/>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2345" tIns="165100" rIns="172345" bIns="165100" numCol="1" spcCol="1270" anchor="t" anchorCtr="0">
          <a:noAutofit/>
        </a:bodyPr>
        <a:lstStyle/>
        <a:p>
          <a:pPr marL="0" lvl="0" indent="0" algn="l" defTabSz="1066800">
            <a:lnSpc>
              <a:spcPct val="90000"/>
            </a:lnSpc>
            <a:spcBef>
              <a:spcPct val="0"/>
            </a:spcBef>
            <a:spcAft>
              <a:spcPct val="35000"/>
            </a:spcAft>
            <a:buNone/>
          </a:pPr>
          <a:r>
            <a:rPr lang="en-US" sz="2400" b="1" kern="1200"/>
            <a:t>Pay the rent on time</a:t>
          </a:r>
          <a:endParaRPr lang="en-US" sz="2400" kern="1200"/>
        </a:p>
      </dsp:txBody>
      <dsp:txXfrm>
        <a:off x="4746" y="1499853"/>
        <a:ext cx="2184875" cy="1338349"/>
      </dsp:txXfrm>
    </dsp:sp>
    <dsp:sp modelId="{5DF645D4-C826-4B3C-958E-CCF35D2BF8F8}">
      <dsp:nvSpPr>
        <dsp:cNvPr id="0" name=""/>
        <dsp:cNvSpPr/>
      </dsp:nvSpPr>
      <dsp:spPr>
        <a:xfrm>
          <a:off x="2432385" y="499808"/>
          <a:ext cx="2184875"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1FEE1D-7838-4B43-84CE-3B2B9265E9BF}">
      <dsp:nvSpPr>
        <dsp:cNvPr id="0" name=""/>
        <dsp:cNvSpPr/>
      </dsp:nvSpPr>
      <dsp:spPr>
        <a:xfrm>
          <a:off x="4675523" y="418276"/>
          <a:ext cx="111671" cy="209718"/>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F6B371-7696-4658-B9FA-19D4FEB981E8}">
      <dsp:nvSpPr>
        <dsp:cNvPr id="0" name=""/>
        <dsp:cNvSpPr/>
      </dsp:nvSpPr>
      <dsp:spPr>
        <a:xfrm>
          <a:off x="3024989" y="11"/>
          <a:ext cx="999667" cy="99966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93" tIns="38793" rIns="38793" bIns="38793" numCol="1" spcCol="1270" anchor="ctr" anchorCtr="0">
          <a:noAutofit/>
        </a:bodyPr>
        <a:lstStyle/>
        <a:p>
          <a:pPr marL="0" lvl="0" indent="0" algn="ctr" defTabSz="2667000">
            <a:lnSpc>
              <a:spcPct val="90000"/>
            </a:lnSpc>
            <a:spcBef>
              <a:spcPct val="0"/>
            </a:spcBef>
            <a:spcAft>
              <a:spcPct val="35000"/>
            </a:spcAft>
            <a:buNone/>
          </a:pPr>
          <a:r>
            <a:rPr lang="en-US" sz="6000" kern="1200"/>
            <a:t>2</a:t>
          </a:r>
        </a:p>
      </dsp:txBody>
      <dsp:txXfrm>
        <a:off x="3171387" y="146409"/>
        <a:ext cx="706871" cy="706871"/>
      </dsp:txXfrm>
    </dsp:sp>
    <dsp:sp modelId="{407250BC-5102-4F7C-B1C2-87F27A2C3C3E}">
      <dsp:nvSpPr>
        <dsp:cNvPr id="0" name=""/>
        <dsp:cNvSpPr/>
      </dsp:nvSpPr>
      <dsp:spPr>
        <a:xfrm>
          <a:off x="2432385" y="1165266"/>
          <a:ext cx="2184875" cy="1672936"/>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2345" tIns="165100" rIns="172345" bIns="165100" numCol="1" spcCol="1270" anchor="t" anchorCtr="0">
          <a:noAutofit/>
        </a:bodyPr>
        <a:lstStyle/>
        <a:p>
          <a:pPr marL="0" lvl="0" indent="0" algn="l" defTabSz="1066800">
            <a:lnSpc>
              <a:spcPct val="90000"/>
            </a:lnSpc>
            <a:spcBef>
              <a:spcPct val="0"/>
            </a:spcBef>
            <a:spcAft>
              <a:spcPct val="35000"/>
            </a:spcAft>
            <a:buNone/>
          </a:pPr>
          <a:r>
            <a:rPr lang="en-US" sz="2400" b="1" kern="1200"/>
            <a:t>Treat the building with respect</a:t>
          </a:r>
          <a:endParaRPr lang="en-US" sz="2400" kern="1200"/>
        </a:p>
      </dsp:txBody>
      <dsp:txXfrm>
        <a:off x="2432385" y="1499853"/>
        <a:ext cx="2184875" cy="1338349"/>
      </dsp:txXfrm>
    </dsp:sp>
    <dsp:sp modelId="{BFDC50D7-8077-47FF-AC2C-152322BC19DC}">
      <dsp:nvSpPr>
        <dsp:cNvPr id="0" name=""/>
        <dsp:cNvSpPr/>
      </dsp:nvSpPr>
      <dsp:spPr>
        <a:xfrm>
          <a:off x="4860024" y="499798"/>
          <a:ext cx="2184875"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BB43DF-C4E1-4840-AA03-38AABDB5C5D3}">
      <dsp:nvSpPr>
        <dsp:cNvPr id="0" name=""/>
        <dsp:cNvSpPr/>
      </dsp:nvSpPr>
      <dsp:spPr>
        <a:xfrm>
          <a:off x="7103162" y="418266"/>
          <a:ext cx="111671" cy="209743"/>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C36BD8-CBAC-4CFC-B02C-36D26CB00DC5}">
      <dsp:nvSpPr>
        <dsp:cNvPr id="0" name=""/>
        <dsp:cNvSpPr/>
      </dsp:nvSpPr>
      <dsp:spPr>
        <a:xfrm>
          <a:off x="5452627" y="1"/>
          <a:ext cx="999667" cy="99966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93" tIns="38793" rIns="38793" bIns="38793" numCol="1" spcCol="1270" anchor="ctr" anchorCtr="0">
          <a:noAutofit/>
        </a:bodyPr>
        <a:lstStyle/>
        <a:p>
          <a:pPr marL="0" lvl="0" indent="0" algn="ctr" defTabSz="2667000">
            <a:lnSpc>
              <a:spcPct val="90000"/>
            </a:lnSpc>
            <a:spcBef>
              <a:spcPct val="0"/>
            </a:spcBef>
            <a:spcAft>
              <a:spcPct val="35000"/>
            </a:spcAft>
            <a:buNone/>
          </a:pPr>
          <a:r>
            <a:rPr lang="en-US" sz="6000" kern="1200"/>
            <a:t>3</a:t>
          </a:r>
        </a:p>
      </dsp:txBody>
      <dsp:txXfrm>
        <a:off x="5599025" y="146399"/>
        <a:ext cx="706871" cy="706871"/>
      </dsp:txXfrm>
    </dsp:sp>
    <dsp:sp modelId="{FB62C62D-CD61-4E69-B7B7-AEF2E6D9B798}">
      <dsp:nvSpPr>
        <dsp:cNvPr id="0" name=""/>
        <dsp:cNvSpPr/>
      </dsp:nvSpPr>
      <dsp:spPr>
        <a:xfrm>
          <a:off x="4860024" y="1165266"/>
          <a:ext cx="2184875" cy="1672936"/>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2345" tIns="165100" rIns="172345" bIns="165100" numCol="1" spcCol="1270" anchor="t" anchorCtr="0">
          <a:noAutofit/>
        </a:bodyPr>
        <a:lstStyle/>
        <a:p>
          <a:pPr marL="0" lvl="0" indent="0" algn="l" defTabSz="1066800">
            <a:lnSpc>
              <a:spcPct val="90000"/>
            </a:lnSpc>
            <a:spcBef>
              <a:spcPct val="0"/>
            </a:spcBef>
            <a:spcAft>
              <a:spcPct val="35000"/>
            </a:spcAft>
            <a:buNone/>
          </a:pPr>
          <a:r>
            <a:rPr lang="en-US" sz="2400" b="1" kern="1200"/>
            <a:t>Treat other people with respect</a:t>
          </a:r>
          <a:endParaRPr lang="en-US" sz="2400" kern="1200"/>
        </a:p>
      </dsp:txBody>
      <dsp:txXfrm>
        <a:off x="4860024" y="1499853"/>
        <a:ext cx="2184875" cy="1338349"/>
      </dsp:txXfrm>
    </dsp:sp>
    <dsp:sp modelId="{B284057D-0F6A-4524-85B7-3EE3814C1E4C}">
      <dsp:nvSpPr>
        <dsp:cNvPr id="0" name=""/>
        <dsp:cNvSpPr/>
      </dsp:nvSpPr>
      <dsp:spPr>
        <a:xfrm>
          <a:off x="7287662" y="499797"/>
          <a:ext cx="1092437" cy="7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6C8D88-23B8-456B-8260-648EB46FD3A4}">
      <dsp:nvSpPr>
        <dsp:cNvPr id="0" name=""/>
        <dsp:cNvSpPr/>
      </dsp:nvSpPr>
      <dsp:spPr>
        <a:xfrm>
          <a:off x="7880266" y="0"/>
          <a:ext cx="999667" cy="99966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793" tIns="38793" rIns="38793" bIns="38793" numCol="1" spcCol="1270" anchor="ctr" anchorCtr="0">
          <a:noAutofit/>
        </a:bodyPr>
        <a:lstStyle/>
        <a:p>
          <a:pPr marL="0" lvl="0" indent="0" algn="ctr" defTabSz="2667000">
            <a:lnSpc>
              <a:spcPct val="90000"/>
            </a:lnSpc>
            <a:spcBef>
              <a:spcPct val="0"/>
            </a:spcBef>
            <a:spcAft>
              <a:spcPct val="35000"/>
            </a:spcAft>
            <a:buNone/>
          </a:pPr>
          <a:r>
            <a:rPr lang="en-US" sz="6000" kern="1200"/>
            <a:t>4</a:t>
          </a:r>
        </a:p>
      </dsp:txBody>
      <dsp:txXfrm>
        <a:off x="8026664" y="146398"/>
        <a:ext cx="706871" cy="706871"/>
      </dsp:txXfrm>
    </dsp:sp>
    <dsp:sp modelId="{2C813C08-B66B-4447-93FC-FFD478652CFB}">
      <dsp:nvSpPr>
        <dsp:cNvPr id="0" name=""/>
        <dsp:cNvSpPr/>
      </dsp:nvSpPr>
      <dsp:spPr>
        <a:xfrm>
          <a:off x="7287662" y="1165266"/>
          <a:ext cx="2184875" cy="1672936"/>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2345" tIns="165100" rIns="172345" bIns="165100" numCol="1" spcCol="1270" anchor="t" anchorCtr="0">
          <a:noAutofit/>
        </a:bodyPr>
        <a:lstStyle/>
        <a:p>
          <a:pPr marL="0" lvl="0" indent="0" algn="l" defTabSz="1066800">
            <a:lnSpc>
              <a:spcPct val="90000"/>
            </a:lnSpc>
            <a:spcBef>
              <a:spcPct val="0"/>
            </a:spcBef>
            <a:spcAft>
              <a:spcPct val="35000"/>
            </a:spcAft>
            <a:buNone/>
          </a:pPr>
          <a:r>
            <a:rPr lang="en-US" sz="2400" b="1" kern="1200"/>
            <a:t>Follow the lease and avoid issues</a:t>
          </a:r>
          <a:endParaRPr lang="en-US" sz="2400" kern="1200"/>
        </a:p>
      </dsp:txBody>
      <dsp:txXfrm>
        <a:off x="7287662" y="1499853"/>
        <a:ext cx="2184875" cy="13383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DA9E2-0C77-4C09-A567-91F07599B6A4}">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SzPts val="900"/>
            <a:buNone/>
          </a:pPr>
          <a:r>
            <a:rPr lang="en-US" sz="2800" kern="1200"/>
            <a:t>Serious health conditions</a:t>
          </a:r>
          <a:r>
            <a:rPr lang="en-US" sz="2800" kern="1200">
              <a:latin typeface="Arial"/>
            </a:rPr>
            <a:t> </a:t>
          </a:r>
          <a:endParaRPr lang="en-US" sz="2800" kern="1200"/>
        </a:p>
      </dsp:txBody>
      <dsp:txXfrm>
        <a:off x="0" y="39687"/>
        <a:ext cx="3286125" cy="1971675"/>
      </dsp:txXfrm>
    </dsp:sp>
    <dsp:sp modelId="{941E4993-071A-4BD3-9D3C-A2C602707936}">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Lack of supports and/or coping strategies</a:t>
          </a:r>
        </a:p>
      </dsp:txBody>
      <dsp:txXfrm>
        <a:off x="3614737" y="39687"/>
        <a:ext cx="3286125" cy="1971675"/>
      </dsp:txXfrm>
    </dsp:sp>
    <dsp:sp modelId="{105E22E2-BB57-4980-B11B-955DA4A306DC}">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a:t>Barriers to education and employment, food, childcare</a:t>
          </a:r>
          <a:r>
            <a:rPr lang="en-US" sz="2800" kern="1200">
              <a:latin typeface="Arial"/>
            </a:rPr>
            <a:t>, healthcare</a:t>
          </a:r>
          <a:endParaRPr lang="en-US" sz="2800" kern="1200"/>
        </a:p>
      </dsp:txBody>
      <dsp:txXfrm>
        <a:off x="7229475" y="39687"/>
        <a:ext cx="3286125" cy="1971675"/>
      </dsp:txXfrm>
    </dsp:sp>
    <dsp:sp modelId="{2C4E6242-5B78-4B05-8DA1-E6688B8D3D8B}">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Issues that may increase stress and decrease resilience</a:t>
          </a:r>
        </a:p>
      </dsp:txBody>
      <dsp:txXfrm>
        <a:off x="0" y="2339975"/>
        <a:ext cx="3286125" cy="1971675"/>
      </dsp:txXfrm>
    </dsp:sp>
    <dsp:sp modelId="{637C1E8D-0728-4BED-904B-BD30BE7ADC20}">
      <dsp:nvSpPr>
        <dsp:cNvPr id="0" name=""/>
        <dsp:cNvSpPr/>
      </dsp:nvSpPr>
      <dsp:spPr>
        <a:xfrm>
          <a:off x="3614737" y="2339975"/>
          <a:ext cx="3286125" cy="1971675"/>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Interpersonal conflicts</a:t>
          </a:r>
        </a:p>
      </dsp:txBody>
      <dsp:txXfrm>
        <a:off x="3614737" y="2339975"/>
        <a:ext cx="3286125" cy="1971675"/>
      </dsp:txXfrm>
    </dsp:sp>
    <dsp:sp modelId="{61FE1F13-255F-474C-8F52-6F084E121D5D}">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a:latin typeface="Arial"/>
            </a:rPr>
            <a:t>Immigration status, language barriers, underinsurance</a:t>
          </a:r>
        </a:p>
      </dsp:txBody>
      <dsp:txXfrm>
        <a:off x="7229475" y="2339975"/>
        <a:ext cx="3286125" cy="19716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43475-6137-4199-9E0C-EEA59CB00A2A}">
      <dsp:nvSpPr>
        <dsp:cNvPr id="0" name=""/>
        <dsp:cNvSpPr/>
      </dsp:nvSpPr>
      <dsp:spPr>
        <a:xfrm>
          <a:off x="6219" y="595104"/>
          <a:ext cx="1944331" cy="233319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57" tIns="0" rIns="192057" bIns="330200" numCol="1" spcCol="1270" anchor="t" anchorCtr="0">
          <a:noAutofit/>
        </a:bodyPr>
        <a:lstStyle/>
        <a:p>
          <a:pPr marL="0" lvl="0" indent="0" algn="l" defTabSz="800100">
            <a:lnSpc>
              <a:spcPct val="90000"/>
            </a:lnSpc>
            <a:spcBef>
              <a:spcPct val="0"/>
            </a:spcBef>
            <a:spcAft>
              <a:spcPct val="35000"/>
            </a:spcAft>
            <a:buNone/>
          </a:pPr>
          <a:r>
            <a:rPr lang="en-US" sz="1800" kern="1200"/>
            <a:t>Check with other providers that the participant is connected to </a:t>
          </a:r>
        </a:p>
      </dsp:txBody>
      <dsp:txXfrm>
        <a:off x="6219" y="1528383"/>
        <a:ext cx="1944331" cy="1399918"/>
      </dsp:txXfrm>
    </dsp:sp>
    <dsp:sp modelId="{DDFD8C3A-7CE0-4519-A1A8-0726A1F1B65C}">
      <dsp:nvSpPr>
        <dsp:cNvPr id="0" name=""/>
        <dsp:cNvSpPr/>
      </dsp:nvSpPr>
      <dsp:spPr>
        <a:xfrm>
          <a:off x="6219" y="595104"/>
          <a:ext cx="1944331" cy="933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2057" tIns="165100" rIns="192057" bIns="165100" numCol="1" spcCol="1270" anchor="ctr" anchorCtr="0">
          <a:noAutofit/>
        </a:bodyPr>
        <a:lstStyle/>
        <a:p>
          <a:pPr marL="0" lvl="0" indent="0" algn="l" defTabSz="1911350">
            <a:lnSpc>
              <a:spcPct val="90000"/>
            </a:lnSpc>
            <a:spcBef>
              <a:spcPct val="0"/>
            </a:spcBef>
            <a:spcAft>
              <a:spcPct val="35000"/>
            </a:spcAft>
            <a:buNone/>
          </a:pPr>
          <a:r>
            <a:rPr lang="en-US" sz="4300" kern="1200"/>
            <a:t>01</a:t>
          </a:r>
        </a:p>
      </dsp:txBody>
      <dsp:txXfrm>
        <a:off x="6219" y="595104"/>
        <a:ext cx="1944331" cy="933279"/>
      </dsp:txXfrm>
    </dsp:sp>
    <dsp:sp modelId="{6AA7A7CA-6090-48B8-9A2E-EC952A41F1B3}">
      <dsp:nvSpPr>
        <dsp:cNvPr id="0" name=""/>
        <dsp:cNvSpPr/>
      </dsp:nvSpPr>
      <dsp:spPr>
        <a:xfrm>
          <a:off x="2106098" y="595104"/>
          <a:ext cx="1944331" cy="2333198"/>
        </a:xfrm>
        <a:prstGeom prst="rect">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57" tIns="0" rIns="192057" bIns="330200" numCol="1" spcCol="1270" anchor="t" anchorCtr="0">
          <a:noAutofit/>
        </a:bodyPr>
        <a:lstStyle/>
        <a:p>
          <a:pPr marL="0" lvl="0" indent="0" algn="l" defTabSz="800100">
            <a:lnSpc>
              <a:spcPct val="90000"/>
            </a:lnSpc>
            <a:spcBef>
              <a:spcPct val="0"/>
            </a:spcBef>
            <a:spcAft>
              <a:spcPct val="35000"/>
            </a:spcAft>
            <a:buNone/>
          </a:pPr>
          <a:r>
            <a:rPr lang="en-US" sz="1800" kern="1200"/>
            <a:t>Outreach to friends and family</a:t>
          </a:r>
        </a:p>
      </dsp:txBody>
      <dsp:txXfrm>
        <a:off x="2106098" y="1528383"/>
        <a:ext cx="1944331" cy="1399918"/>
      </dsp:txXfrm>
    </dsp:sp>
    <dsp:sp modelId="{9CD6E111-726D-45D4-A280-E384B035296C}">
      <dsp:nvSpPr>
        <dsp:cNvPr id="0" name=""/>
        <dsp:cNvSpPr/>
      </dsp:nvSpPr>
      <dsp:spPr>
        <a:xfrm>
          <a:off x="2106098" y="595104"/>
          <a:ext cx="1944331" cy="933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2057" tIns="165100" rIns="192057" bIns="165100" numCol="1" spcCol="1270" anchor="ctr" anchorCtr="0">
          <a:noAutofit/>
        </a:bodyPr>
        <a:lstStyle/>
        <a:p>
          <a:pPr marL="0" lvl="0" indent="0" algn="l" defTabSz="1911350">
            <a:lnSpc>
              <a:spcPct val="90000"/>
            </a:lnSpc>
            <a:spcBef>
              <a:spcPct val="0"/>
            </a:spcBef>
            <a:spcAft>
              <a:spcPct val="35000"/>
            </a:spcAft>
            <a:buNone/>
          </a:pPr>
          <a:r>
            <a:rPr lang="en-US" sz="4300" kern="1200"/>
            <a:t>02</a:t>
          </a:r>
        </a:p>
      </dsp:txBody>
      <dsp:txXfrm>
        <a:off x="2106098" y="595104"/>
        <a:ext cx="1944331" cy="933279"/>
      </dsp:txXfrm>
    </dsp:sp>
    <dsp:sp modelId="{913CBFB4-5874-43B0-A1DA-3305163ECC5C}">
      <dsp:nvSpPr>
        <dsp:cNvPr id="0" name=""/>
        <dsp:cNvSpPr/>
      </dsp:nvSpPr>
      <dsp:spPr>
        <a:xfrm>
          <a:off x="4205976" y="595104"/>
          <a:ext cx="1944331" cy="2333198"/>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57" tIns="0" rIns="192057" bIns="330200" numCol="1" spcCol="1270" anchor="t" anchorCtr="0">
          <a:noAutofit/>
        </a:bodyPr>
        <a:lstStyle/>
        <a:p>
          <a:pPr marL="0" lvl="0" indent="0" algn="l" defTabSz="800100">
            <a:lnSpc>
              <a:spcPct val="90000"/>
            </a:lnSpc>
            <a:spcBef>
              <a:spcPct val="0"/>
            </a:spcBef>
            <a:spcAft>
              <a:spcPct val="35000"/>
            </a:spcAft>
            <a:buNone/>
          </a:pPr>
          <a:r>
            <a:rPr lang="en-US" sz="1800" kern="1200"/>
            <a:t>Contact the Landlord if participant is housed and has signed an ROI</a:t>
          </a:r>
        </a:p>
      </dsp:txBody>
      <dsp:txXfrm>
        <a:off x="4205976" y="1528383"/>
        <a:ext cx="1944331" cy="1399918"/>
      </dsp:txXfrm>
    </dsp:sp>
    <dsp:sp modelId="{D69A20B9-5504-4315-A0FE-2CE86735584A}">
      <dsp:nvSpPr>
        <dsp:cNvPr id="0" name=""/>
        <dsp:cNvSpPr/>
      </dsp:nvSpPr>
      <dsp:spPr>
        <a:xfrm>
          <a:off x="4205976" y="595104"/>
          <a:ext cx="1944331" cy="933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2057" tIns="165100" rIns="192057" bIns="165100" numCol="1" spcCol="1270" anchor="ctr" anchorCtr="0">
          <a:noAutofit/>
        </a:bodyPr>
        <a:lstStyle/>
        <a:p>
          <a:pPr marL="0" lvl="0" indent="0" algn="l" defTabSz="1911350">
            <a:lnSpc>
              <a:spcPct val="90000"/>
            </a:lnSpc>
            <a:spcBef>
              <a:spcPct val="0"/>
            </a:spcBef>
            <a:spcAft>
              <a:spcPct val="35000"/>
            </a:spcAft>
            <a:buNone/>
          </a:pPr>
          <a:r>
            <a:rPr lang="en-US" sz="4300" kern="1200"/>
            <a:t>03</a:t>
          </a:r>
        </a:p>
      </dsp:txBody>
      <dsp:txXfrm>
        <a:off x="4205976" y="595104"/>
        <a:ext cx="1944331" cy="933279"/>
      </dsp:txXfrm>
    </dsp:sp>
    <dsp:sp modelId="{073D01DD-D696-400F-8344-35895B03D309}">
      <dsp:nvSpPr>
        <dsp:cNvPr id="0" name=""/>
        <dsp:cNvSpPr/>
      </dsp:nvSpPr>
      <dsp:spPr>
        <a:xfrm>
          <a:off x="6305854" y="595104"/>
          <a:ext cx="1944331" cy="2333198"/>
        </a:xfrm>
        <a:prstGeom prst="rect">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57" tIns="0" rIns="192057" bIns="330200" numCol="1" spcCol="1270" anchor="t" anchorCtr="0">
          <a:noAutofit/>
        </a:bodyPr>
        <a:lstStyle/>
        <a:p>
          <a:pPr marL="0" lvl="0" indent="0" algn="l" defTabSz="800100">
            <a:lnSpc>
              <a:spcPct val="90000"/>
            </a:lnSpc>
            <a:spcBef>
              <a:spcPct val="0"/>
            </a:spcBef>
            <a:spcAft>
              <a:spcPct val="35000"/>
            </a:spcAft>
            <a:buNone/>
          </a:pPr>
          <a:r>
            <a:rPr lang="en-US" sz="1800" kern="1200"/>
            <a:t>Send client a letter, email, or text message </a:t>
          </a:r>
        </a:p>
      </dsp:txBody>
      <dsp:txXfrm>
        <a:off x="6305854" y="1528383"/>
        <a:ext cx="1944331" cy="1399918"/>
      </dsp:txXfrm>
    </dsp:sp>
    <dsp:sp modelId="{73D20962-8FE1-4FD8-966F-B8DDB559EED1}">
      <dsp:nvSpPr>
        <dsp:cNvPr id="0" name=""/>
        <dsp:cNvSpPr/>
      </dsp:nvSpPr>
      <dsp:spPr>
        <a:xfrm>
          <a:off x="6305854" y="595104"/>
          <a:ext cx="1944331" cy="933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2057" tIns="165100" rIns="192057" bIns="165100" numCol="1" spcCol="1270" anchor="ctr" anchorCtr="0">
          <a:noAutofit/>
        </a:bodyPr>
        <a:lstStyle/>
        <a:p>
          <a:pPr marL="0" lvl="0" indent="0" algn="l" defTabSz="1911350">
            <a:lnSpc>
              <a:spcPct val="90000"/>
            </a:lnSpc>
            <a:spcBef>
              <a:spcPct val="0"/>
            </a:spcBef>
            <a:spcAft>
              <a:spcPct val="35000"/>
            </a:spcAft>
            <a:buNone/>
          </a:pPr>
          <a:r>
            <a:rPr lang="en-US" sz="4300" kern="1200"/>
            <a:t>04</a:t>
          </a:r>
        </a:p>
      </dsp:txBody>
      <dsp:txXfrm>
        <a:off x="6305854" y="595104"/>
        <a:ext cx="1944331" cy="933279"/>
      </dsp:txXfrm>
    </dsp:sp>
    <dsp:sp modelId="{5A40FE50-6A24-437D-A324-2D424104C33B}">
      <dsp:nvSpPr>
        <dsp:cNvPr id="0" name=""/>
        <dsp:cNvSpPr/>
      </dsp:nvSpPr>
      <dsp:spPr>
        <a:xfrm>
          <a:off x="8405733" y="595104"/>
          <a:ext cx="1944331" cy="2333198"/>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57" tIns="0" rIns="192057" bIns="330200" numCol="1" spcCol="1270" anchor="t" anchorCtr="0">
          <a:noAutofit/>
        </a:bodyPr>
        <a:lstStyle/>
        <a:p>
          <a:pPr marL="0" lvl="0" indent="0" algn="l" defTabSz="800100">
            <a:lnSpc>
              <a:spcPct val="90000"/>
            </a:lnSpc>
            <a:spcBef>
              <a:spcPct val="0"/>
            </a:spcBef>
            <a:spcAft>
              <a:spcPct val="35000"/>
            </a:spcAft>
            <a:buNone/>
          </a:pPr>
          <a:r>
            <a:rPr lang="en-US" sz="1800" kern="1200"/>
            <a:t>Stop by if needed  </a:t>
          </a:r>
        </a:p>
      </dsp:txBody>
      <dsp:txXfrm>
        <a:off x="8405733" y="1528383"/>
        <a:ext cx="1944331" cy="1399918"/>
      </dsp:txXfrm>
    </dsp:sp>
    <dsp:sp modelId="{B5586548-53AF-4BEC-A83B-83CA636A2E7E}">
      <dsp:nvSpPr>
        <dsp:cNvPr id="0" name=""/>
        <dsp:cNvSpPr/>
      </dsp:nvSpPr>
      <dsp:spPr>
        <a:xfrm>
          <a:off x="8405733" y="595104"/>
          <a:ext cx="1944331" cy="93327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2057" tIns="165100" rIns="192057" bIns="165100" numCol="1" spcCol="1270" anchor="ctr" anchorCtr="0">
          <a:noAutofit/>
        </a:bodyPr>
        <a:lstStyle/>
        <a:p>
          <a:pPr marL="0" lvl="0" indent="0" algn="l" defTabSz="1911350">
            <a:lnSpc>
              <a:spcPct val="90000"/>
            </a:lnSpc>
            <a:spcBef>
              <a:spcPct val="0"/>
            </a:spcBef>
            <a:spcAft>
              <a:spcPct val="35000"/>
            </a:spcAft>
            <a:buNone/>
          </a:pPr>
          <a:r>
            <a:rPr lang="en-US" sz="4300" kern="1200"/>
            <a:t>05</a:t>
          </a:r>
        </a:p>
      </dsp:txBody>
      <dsp:txXfrm>
        <a:off x="8405733" y="595104"/>
        <a:ext cx="1944331" cy="93327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AE3ED-F796-4E6B-9127-E3E8FC4BC0C1}">
      <dsp:nvSpPr>
        <dsp:cNvPr id="0" name=""/>
        <dsp:cNvSpPr/>
      </dsp:nvSpPr>
      <dsp:spPr>
        <a:xfrm>
          <a:off x="506683" y="601524"/>
          <a:ext cx="1517518" cy="16715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69CBA-DB33-4F53-8D9C-84334D073560}">
      <dsp:nvSpPr>
        <dsp:cNvPr id="0" name=""/>
        <dsp:cNvSpPr/>
      </dsp:nvSpPr>
      <dsp:spPr>
        <a:xfrm>
          <a:off x="365442" y="2250180"/>
          <a:ext cx="1800000" cy="149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Housing is safe, habitable</a:t>
          </a:r>
        </a:p>
      </dsp:txBody>
      <dsp:txXfrm>
        <a:off x="365442" y="2250180"/>
        <a:ext cx="1800000" cy="1499633"/>
      </dsp:txXfrm>
    </dsp:sp>
    <dsp:sp modelId="{A8540D9B-9845-43D4-B855-0AC829F55508}">
      <dsp:nvSpPr>
        <dsp:cNvPr id="0" name=""/>
        <dsp:cNvSpPr/>
      </dsp:nvSpPr>
      <dsp:spPr>
        <a:xfrm>
          <a:off x="2549236" y="690590"/>
          <a:ext cx="1662411" cy="13153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70FE9A-F13E-4867-9124-78115B7FB95C}">
      <dsp:nvSpPr>
        <dsp:cNvPr id="0" name=""/>
        <dsp:cNvSpPr/>
      </dsp:nvSpPr>
      <dsp:spPr>
        <a:xfrm>
          <a:off x="2480442" y="2161114"/>
          <a:ext cx="1800000" cy="149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Financial means to pay for housing </a:t>
          </a:r>
        </a:p>
      </dsp:txBody>
      <dsp:txXfrm>
        <a:off x="2480442" y="2161114"/>
        <a:ext cx="1800000" cy="1499633"/>
      </dsp:txXfrm>
    </dsp:sp>
    <dsp:sp modelId="{006ED65A-8A90-420B-A0B0-2E687993520A}">
      <dsp:nvSpPr>
        <dsp:cNvPr id="0" name=""/>
        <dsp:cNvSpPr/>
      </dsp:nvSpPr>
      <dsp:spPr>
        <a:xfrm>
          <a:off x="4686795" y="678715"/>
          <a:ext cx="1617294" cy="13628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122C79-302A-4B3C-9614-F03D600B062F}">
      <dsp:nvSpPr>
        <dsp:cNvPr id="0" name=""/>
        <dsp:cNvSpPr/>
      </dsp:nvSpPr>
      <dsp:spPr>
        <a:xfrm>
          <a:off x="4595442" y="2172989"/>
          <a:ext cx="1800000" cy="149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Lease compliance</a:t>
          </a:r>
        </a:p>
      </dsp:txBody>
      <dsp:txXfrm>
        <a:off x="4595442" y="2172989"/>
        <a:ext cx="1800000" cy="1499633"/>
      </dsp:txXfrm>
    </dsp:sp>
    <dsp:sp modelId="{8B803B68-E38F-44D1-8863-CA258FAF380C}">
      <dsp:nvSpPr>
        <dsp:cNvPr id="0" name=""/>
        <dsp:cNvSpPr/>
      </dsp:nvSpPr>
      <dsp:spPr>
        <a:xfrm>
          <a:off x="6781488" y="630612"/>
          <a:ext cx="1657908" cy="15552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5913A-0351-4CDB-8FF0-3ACDFE7EEC0E}">
      <dsp:nvSpPr>
        <dsp:cNvPr id="0" name=""/>
        <dsp:cNvSpPr/>
      </dsp:nvSpPr>
      <dsp:spPr>
        <a:xfrm>
          <a:off x="6710442" y="2221093"/>
          <a:ext cx="1800000" cy="149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Service connected, as needed/ desired</a:t>
          </a:r>
        </a:p>
      </dsp:txBody>
      <dsp:txXfrm>
        <a:off x="6710442" y="2221093"/>
        <a:ext cx="1800000" cy="1499633"/>
      </dsp:txXfrm>
    </dsp:sp>
    <dsp:sp modelId="{F15EF9DA-4531-4B89-B2E3-23C0D2049439}">
      <dsp:nvSpPr>
        <dsp:cNvPr id="0" name=""/>
        <dsp:cNvSpPr/>
      </dsp:nvSpPr>
      <dsp:spPr>
        <a:xfrm>
          <a:off x="8878785" y="654964"/>
          <a:ext cx="1693313" cy="145782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D05FA-9152-4E02-9392-71B3DEC9AD5A}">
      <dsp:nvSpPr>
        <dsp:cNvPr id="0" name=""/>
        <dsp:cNvSpPr/>
      </dsp:nvSpPr>
      <dsp:spPr>
        <a:xfrm>
          <a:off x="8825442" y="2196740"/>
          <a:ext cx="1800000" cy="1499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Future-ready, shock-resilient</a:t>
          </a:r>
        </a:p>
      </dsp:txBody>
      <dsp:txXfrm>
        <a:off x="8825442" y="2196740"/>
        <a:ext cx="1800000" cy="149963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25" tIns="48300" rIns="96625" bIns="483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8" y="0"/>
            <a:ext cx="3169920" cy="481727"/>
          </a:xfrm>
          <a:prstGeom prst="rect">
            <a:avLst/>
          </a:prstGeom>
          <a:noFill/>
          <a:ln>
            <a:noFill/>
          </a:ln>
        </p:spPr>
        <p:txBody>
          <a:bodyPr spcFirstLastPara="1" wrap="square" lIns="96625" tIns="48300" rIns="96625" bIns="483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5"/>
            <a:ext cx="3169920" cy="481726"/>
          </a:xfrm>
          <a:prstGeom prst="rect">
            <a:avLst/>
          </a:prstGeom>
          <a:noFill/>
          <a:ln>
            <a:noFill/>
          </a:ln>
        </p:spPr>
        <p:txBody>
          <a:bodyPr spcFirstLastPara="1" wrap="square" lIns="96625" tIns="48300" rIns="96625" bIns="483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socialworkers.org/LinkClick.aspx?fileticket=acrzqmEfhlo%3D&amp;portalid=0"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nationalinitiatives.issuelab.org/resources/27128/27128.pdf" TargetMode="External"/><Relationship Id="rId2" Type="http://schemas.openxmlformats.org/officeDocument/2006/relationships/slide" Target="../slides/slide67.xml"/><Relationship Id="rId1" Type="http://schemas.openxmlformats.org/officeDocument/2006/relationships/notesMaster" Target="../notesMasters/notesMaster1.xml"/><Relationship Id="rId6" Type="http://schemas.openxmlformats.org/officeDocument/2006/relationships/hyperlink" Target="https://childcare.gov/state-resources-home" TargetMode="External"/><Relationship Id="rId5" Type="http://schemas.openxmlformats.org/officeDocument/2006/relationships/hyperlink" Target="https://choosework.ssa.gov/findhelp/" TargetMode="External"/><Relationship Id="rId4" Type="http://schemas.openxmlformats.org/officeDocument/2006/relationships/hyperlink" Target="https://www.careeronestop.org/LocalHelp/local-help.aspx"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Angie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5970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Angie - housekeeping</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06207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2: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spcBef>
                <a:spcPts val="0"/>
              </a:spcBef>
              <a:spcAft>
                <a:spcPts val="0"/>
              </a:spcAft>
              <a:buNone/>
            </a:pPr>
            <a:endParaRPr dirty="0"/>
          </a:p>
        </p:txBody>
      </p:sp>
      <p:sp>
        <p:nvSpPr>
          <p:cNvPr id="111" name="Google Shape;111;p2: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05098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Tree>
    <p:extLst>
      <p:ext uri="{BB962C8B-B14F-4D97-AF65-F5344CB8AC3E}">
        <p14:creationId xmlns:p14="http://schemas.microsoft.com/office/powerpoint/2010/main" val="602844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324008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Tom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601AB8E-3E2D-E945-BE8B-4EB6BC1A7CC9}"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589296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590226611e_0_44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590226611e_0_441: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en-US" dirty="0"/>
              <a:t>Angie?</a:t>
            </a:r>
            <a:endParaRPr dirty="0"/>
          </a:p>
          <a:p>
            <a:pPr marL="0" lvl="0" indent="0" algn="l" rtl="0">
              <a:spcBef>
                <a:spcPts val="0"/>
              </a:spcBef>
              <a:spcAft>
                <a:spcPts val="0"/>
              </a:spcAft>
              <a:buNone/>
            </a:pPr>
            <a:endParaRPr dirty="0"/>
          </a:p>
        </p:txBody>
      </p:sp>
      <p:sp>
        <p:nvSpPr>
          <p:cNvPr id="173" name="Google Shape;173;g1590226611e_0_441: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09395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3"/>
            <a:ext cx="5681980" cy="4229189"/>
          </a:xfrm>
        </p:spPr>
        <p:txBody>
          <a:bodyPr>
            <a:normAutofit fontScale="85000" lnSpcReduction="20000"/>
          </a:bodyPr>
          <a:lstStyle/>
          <a:p>
            <a:pPr defTabSz="942289">
              <a:buClr>
                <a:srgbClr val="000000"/>
              </a:buClr>
              <a:buSzPts val="3360"/>
              <a:defRPr/>
            </a:pPr>
            <a:r>
              <a:rPr lang="en-US" dirty="0"/>
              <a:t>Angie</a:t>
            </a:r>
          </a:p>
          <a:p>
            <a:pPr defTabSz="942289">
              <a:buClr>
                <a:srgbClr val="000000"/>
              </a:buClr>
              <a:buSzPts val="3360"/>
              <a:defRPr/>
            </a:pPr>
            <a:r>
              <a:rPr lang="en-US" dirty="0"/>
              <a:t>Given the long history of racism and discrimination regarding</a:t>
            </a:r>
            <a:r>
              <a:rPr lang="en-US" baseline="0" dirty="0"/>
              <a:t> housing, d</a:t>
            </a:r>
            <a:r>
              <a:rPr lang="en-US" dirty="0"/>
              <a:t>isproportionate impact of poverty and homelessness on Black, Latinx, Asian and Pacific Islander, Indigenous people and people who are LGBTQI+, and other vulnerable sub-populations. </a:t>
            </a:r>
          </a:p>
          <a:p>
            <a:pPr defTabSz="942289">
              <a:buClr>
                <a:srgbClr val="000000"/>
              </a:buClr>
              <a:buSzPts val="3360"/>
              <a:defRPr/>
            </a:pPr>
            <a:endParaRPr lang="en-US" dirty="0"/>
          </a:p>
          <a:p>
            <a:pPr defTabSz="942289">
              <a:buClr>
                <a:srgbClr val="000000"/>
              </a:buClr>
              <a:buSzPts val="3360"/>
              <a:defRPr/>
            </a:pPr>
            <a:r>
              <a:rPr lang="en-US" dirty="0"/>
              <a:t>While it can be uncomfortable to talk about</a:t>
            </a:r>
            <a:r>
              <a:rPr lang="en-US" baseline="0" dirty="0"/>
              <a:t> race, being explicit about the disproportionate impact can help us serve BIPOC clients more effectively and address barriers unique to the experience. </a:t>
            </a:r>
            <a:endParaRPr lang="en-US" dirty="0"/>
          </a:p>
          <a:p>
            <a:pPr>
              <a:buSzPts val="3360"/>
            </a:pPr>
            <a:endParaRPr lang="en-US" dirty="0"/>
          </a:p>
          <a:p>
            <a:pPr>
              <a:buSzPts val="3360"/>
            </a:pPr>
            <a:r>
              <a:rPr lang="en-US" dirty="0"/>
              <a:t>The burden of poverty means low income people are often one crisis away from homelessness because:</a:t>
            </a:r>
          </a:p>
          <a:p>
            <a:pPr marL="348451" indent="-348451">
              <a:spcBef>
                <a:spcPts val="1237"/>
              </a:spcBef>
              <a:buSzPts val="3360"/>
              <a:buChar char="▪"/>
            </a:pPr>
            <a:r>
              <a:rPr lang="en-US" dirty="0"/>
              <a:t>They don’t have the same financial supports that others do, and</a:t>
            </a:r>
          </a:p>
          <a:p>
            <a:pPr marL="348451" indent="-348451">
              <a:spcBef>
                <a:spcPts val="1237"/>
              </a:spcBef>
              <a:buSzPts val="3360"/>
              <a:buChar char="▪"/>
            </a:pPr>
            <a:r>
              <a:rPr lang="en-US" dirty="0"/>
              <a:t>Focusing on only the behaviors and diagnoses can lead to blaming those facing homelessness when in fact the same things occur to others, but it only makes those in poverty homeless. </a:t>
            </a:r>
          </a:p>
          <a:p>
            <a:pPr marL="348451" indent="-348451">
              <a:spcBef>
                <a:spcPts val="1237"/>
              </a:spcBef>
              <a:buSzPts val="3360"/>
              <a:buChar char="▪"/>
            </a:pPr>
            <a:endParaRPr lang="en-US" dirty="0"/>
          </a:p>
          <a:p>
            <a:pPr defTabSz="942289">
              <a:spcBef>
                <a:spcPts val="1237"/>
              </a:spcBef>
              <a:buClr>
                <a:srgbClr val="000000"/>
              </a:buClr>
              <a:buSzPts val="3360"/>
              <a:defRPr/>
            </a:pPr>
            <a:r>
              <a:rPr lang="en-US" dirty="0"/>
              <a:t>Critical to understand this and build in flexible practices that understand and respond to additional barriers faced by these groups so that equitable outcomes can be achieved. This includes understanding the additional stress facing racism causes</a:t>
            </a:r>
            <a:r>
              <a:rPr lang="en-US" baseline="0" dirty="0"/>
              <a:t> and impact of intergenerational trauma</a:t>
            </a:r>
            <a:r>
              <a:rPr lang="en-US" dirty="0"/>
              <a:t> sustained when sharing</a:t>
            </a:r>
            <a:r>
              <a:rPr lang="en-US" baseline="0" dirty="0"/>
              <a:t> personal information, engaging with a potential landlord, and advocating for oneself. </a:t>
            </a:r>
          </a:p>
          <a:p>
            <a:pPr defTabSz="942289">
              <a:spcBef>
                <a:spcPts val="1237"/>
              </a:spcBef>
              <a:buClr>
                <a:srgbClr val="000000"/>
              </a:buClr>
              <a:buSzPts val="3360"/>
              <a:defRPr/>
            </a:pPr>
            <a:endParaRPr lang="en-US" baseline="0" dirty="0"/>
          </a:p>
          <a:p>
            <a:pPr defTabSz="942289">
              <a:spcBef>
                <a:spcPts val="1237"/>
              </a:spcBef>
              <a:buClr>
                <a:srgbClr val="000000"/>
              </a:buClr>
              <a:buSzPts val="3360"/>
              <a:defRPr/>
            </a:pPr>
            <a:r>
              <a:rPr lang="en-US" baseline="0" dirty="0"/>
              <a:t>Alison will be leading a session in this series in April that will dive more deeply into this topic.</a:t>
            </a:r>
          </a:p>
          <a:p>
            <a:pPr defTabSz="942289">
              <a:spcBef>
                <a:spcPts val="1237"/>
              </a:spcBef>
              <a:buClr>
                <a:srgbClr val="000000"/>
              </a:buClr>
              <a:buSzPts val="3360"/>
              <a:defRPr/>
            </a:pPr>
            <a:r>
              <a:rPr lang="en-US" baseline="0" dirty="0"/>
              <a:t>For this session we will briefly go over some general ways you can build equity into your process and start thinking about your systems and supports differently.</a:t>
            </a:r>
            <a:endParaRPr lang="en-US" dirty="0"/>
          </a:p>
          <a:p>
            <a:pPr marL="348451" indent="-348451">
              <a:spcBef>
                <a:spcPts val="1237"/>
              </a:spcBef>
              <a:buSzPts val="3360"/>
              <a:buChar char="▪"/>
            </a:pPr>
            <a:endParaRPr lang="en-US" dirty="0"/>
          </a:p>
          <a:p>
            <a:pPr marL="348451" indent="-348451">
              <a:spcBef>
                <a:spcPts val="1237"/>
              </a:spcBef>
              <a:buSzPts val="3360"/>
              <a:buChar cha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1AB8E-3E2D-E945-BE8B-4EB6BC1A7C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7671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4399218"/>
          </a:xfrm>
        </p:spPr>
        <p:txBody>
          <a:bodyPr>
            <a:normAutofit/>
          </a:bodyPr>
          <a:lstStyle/>
          <a:p>
            <a:pPr lvl="0" algn="l">
              <a:buFont typeface="Wingdings" panose="05000000000000000000" pitchFamily="2" charset="2"/>
              <a:buNone/>
            </a:pPr>
            <a:r>
              <a:rPr lang="en-US" sz="1600" dirty="0">
                <a:latin typeface="+mn-lt"/>
              </a:rPr>
              <a:t>Angie?</a:t>
            </a:r>
          </a:p>
          <a:p>
            <a:pPr lvl="0" algn="l">
              <a:buFont typeface="Wingdings" panose="05000000000000000000" pitchFamily="2" charset="2"/>
              <a:buNone/>
            </a:pPr>
            <a:r>
              <a:rPr lang="en-US" sz="1600" dirty="0">
                <a:latin typeface="+mn-lt"/>
              </a:rPr>
              <a:t>As it was mentioned before,</a:t>
            </a:r>
            <a:r>
              <a:rPr lang="en-US" sz="1600" baseline="0" dirty="0">
                <a:latin typeface="+mn-lt"/>
              </a:rPr>
              <a:t> it is imperative that providers and the community center their homeless response effort around equity. Some ways that a community can accomplish this is ensuring the following:</a:t>
            </a:r>
          </a:p>
          <a:p>
            <a:pPr lvl="0" algn="l">
              <a:buFont typeface="Wingdings" panose="05000000000000000000" pitchFamily="2" charset="2"/>
              <a:buNone/>
            </a:pPr>
            <a:endParaRPr lang="en-US" sz="1600" dirty="0">
              <a:latin typeface="+mn-lt"/>
            </a:endParaRPr>
          </a:p>
          <a:p>
            <a:pPr lvl="1" algn="l">
              <a:buFont typeface="Wingdings" panose="05000000000000000000" pitchFamily="2" charset="2"/>
              <a:buChar char="§"/>
            </a:pPr>
            <a:r>
              <a:rPr lang="en-US" sz="1600" dirty="0">
                <a:latin typeface="+mn-lt"/>
              </a:rPr>
              <a:t>Staff are trained in cultural humility and cultural competency</a:t>
            </a:r>
          </a:p>
          <a:p>
            <a:pPr lvl="1" algn="l">
              <a:buFont typeface="Wingdings" panose="05000000000000000000" pitchFamily="2" charset="2"/>
              <a:buChar char="§"/>
            </a:pPr>
            <a:endParaRPr lang="en-US" sz="1600" dirty="0">
              <a:latin typeface="+mn-lt"/>
            </a:endParaRPr>
          </a:p>
          <a:p>
            <a:pPr lvl="1" algn="l">
              <a:buFont typeface="Wingdings" panose="05000000000000000000" pitchFamily="2" charset="2"/>
              <a:buChar char="§"/>
            </a:pPr>
            <a:r>
              <a:rPr lang="en-US" sz="1600" dirty="0">
                <a:latin typeface="+mn-lt"/>
              </a:rPr>
              <a:t>Establish authentic partnerships and honest relationships with clients.  </a:t>
            </a:r>
          </a:p>
          <a:p>
            <a:pPr lvl="1" algn="l">
              <a:buFont typeface="Wingdings" panose="05000000000000000000" pitchFamily="2" charset="2"/>
              <a:buChar char="§"/>
            </a:pPr>
            <a:endParaRPr lang="en-US" sz="1600" dirty="0">
              <a:latin typeface="+mn-lt"/>
            </a:endParaRPr>
          </a:p>
          <a:p>
            <a:pPr lvl="1" algn="l">
              <a:buFont typeface="Wingdings" panose="05000000000000000000" pitchFamily="2" charset="2"/>
              <a:buChar char="§"/>
            </a:pPr>
            <a:r>
              <a:rPr lang="en-US" sz="1600" dirty="0">
                <a:latin typeface="+mn-lt"/>
              </a:rPr>
              <a:t>Understand your position of privilege and power.</a:t>
            </a:r>
          </a:p>
          <a:p>
            <a:pPr lvl="1" algn="l">
              <a:buFont typeface="Wingdings" panose="05000000000000000000" pitchFamily="2" charset="2"/>
              <a:buChar char="§"/>
            </a:pPr>
            <a:endParaRPr lang="en-US" sz="1600" dirty="0">
              <a:latin typeface="+mn-lt"/>
            </a:endParaRPr>
          </a:p>
          <a:p>
            <a:pPr lvl="1" algn="l">
              <a:buFont typeface="Wingdings" panose="05000000000000000000" pitchFamily="2" charset="2"/>
              <a:buChar char="§"/>
            </a:pPr>
            <a:r>
              <a:rPr lang="en-US" sz="1600" dirty="0">
                <a:latin typeface="+mn-lt"/>
              </a:rPr>
              <a:t>Establish a culture of unconditional positive regard: showing complete support and acceptance of a person </a:t>
            </a:r>
          </a:p>
          <a:p>
            <a:pPr algn="l"/>
            <a:endParaRPr lang="en-US" sz="1600"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601AB8E-3E2D-E945-BE8B-4EB6BC1A7CC9}"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77642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812897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Tom</a:t>
            </a:r>
            <a:endParaRPr dirty="0"/>
          </a:p>
        </p:txBody>
      </p:sp>
      <p:sp>
        <p:nvSpPr>
          <p:cNvPr id="178" name="Google Shape;17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10105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Tom</a:t>
            </a:r>
            <a:endParaRPr dirty="0"/>
          </a:p>
        </p:txBody>
      </p:sp>
      <p:sp>
        <p:nvSpPr>
          <p:cNvPr id="184" name="Google Shape;18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3937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Tom</a:t>
            </a:r>
            <a:endParaRPr dirty="0"/>
          </a:p>
        </p:txBody>
      </p:sp>
      <p:sp>
        <p:nvSpPr>
          <p:cNvPr id="172" name="Google Shape;17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09660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Tom</a:t>
            </a:r>
            <a:endParaRPr dirty="0"/>
          </a:p>
        </p:txBody>
      </p:sp>
      <p:sp>
        <p:nvSpPr>
          <p:cNvPr id="190" name="Google Shape;19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7718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Tom</a:t>
            </a:r>
            <a:endParaRPr dirty="0"/>
          </a:p>
        </p:txBody>
      </p:sp>
      <p:sp>
        <p:nvSpPr>
          <p:cNvPr id="196" name="Google Shape;19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4572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500"/>
              </a:spcBef>
              <a:spcAft>
                <a:spcPts val="0"/>
              </a:spcAft>
              <a:buSzPts val="1100"/>
              <a:buNone/>
            </a:pPr>
            <a:r>
              <a:rPr lang="en-US" sz="1000" dirty="0"/>
              <a:t>Tom</a:t>
            </a:r>
            <a:endParaRPr sz="10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4399218"/>
          </a:xfrm>
        </p:spPr>
        <p:txBody>
          <a:bodyPr>
            <a:normAutofit/>
          </a:bodyPr>
          <a:lstStyle/>
          <a:p>
            <a:pPr algn="l"/>
            <a:r>
              <a:rPr lang="en-US" sz="1600" dirty="0"/>
              <a:t>Tom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601AB8E-3E2D-E945-BE8B-4EB6BC1A7CC9}"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6177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223" name="Google Shape;223;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p14:notes"/>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9/17/2019</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b042a2c8c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g2b042a2c8cd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can see a basic process workflow for housing-focused case management where you can see the basic steps starting with identification of a housing experiencing a housing crisis and who applies to or is otherwise being screened and enrolled in your program, which can again be any variety of prevention or homeless assistance program intending to help people resolve their housing crisis, like a rapid rehousing program or a shelter program that provides housing placement and other housing stabilization support.</a:t>
            </a:r>
          </a:p>
          <a:p>
            <a:endParaRPr lang="en-US" dirty="0"/>
          </a:p>
          <a:p>
            <a:r>
              <a:rPr lang="en-US" dirty="0"/>
              <a:t>As you see here, following enrollment the usual case management steps occur with program intake, assessment and then case planning, though of course with a focus on housing. You’ll note that in this process flow there isn’t just a single housing plan that’s created and that’s that. Rather, as households look for housing, secure housing and then stabilize in housing those plans will need to be updated accordingly to make sure goals, steps and supports provided stay focused on the participant’s current housing status and related needs. We’ll talk more about this later.</a:t>
            </a:r>
          </a:p>
          <a:p>
            <a:endParaRPr lang="en-US" dirty="0"/>
          </a:p>
          <a:p>
            <a:r>
              <a:rPr lang="en-US" dirty="0"/>
              <a:t>Finally, you’ll also see that a well-rounded process also includes regular case review and use of standard tools, such as a case review and closure checklist to guide decisions around what assistance is needed, whether support should increase or decrease, and when a participant has achieved some level of housing stability and can be closed. </a:t>
            </a:r>
          </a:p>
        </p:txBody>
      </p:sp>
    </p:spTree>
    <p:extLst>
      <p:ext uri="{BB962C8B-B14F-4D97-AF65-F5344CB8AC3E}">
        <p14:creationId xmlns:p14="http://schemas.microsoft.com/office/powerpoint/2010/main" val="3580386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364D8F2B-2362-4F21-A8DE-7D4558000FBB}" type="slidenum">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20</a:t>
            </a:fld>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058" name="Rectangle 2"/>
          <p:cNvSpPr>
            <a:spLocks noGrp="1" noRot="1" noChangeAspect="1" noChangeArrowheads="1" noTextEdit="1"/>
          </p:cNvSpPr>
          <p:nvPr>
            <p:ph type="sldImg"/>
          </p:nvPr>
        </p:nvSpPr>
        <p:spPr>
          <a:xfrm>
            <a:off x="366713" y="690563"/>
            <a:ext cx="6273800" cy="3530600"/>
          </a:xfrm>
          <a:ln/>
        </p:spPr>
      </p:sp>
      <p:sp>
        <p:nvSpPr>
          <p:cNvPr id="429059" name="Rectangle 3"/>
          <p:cNvSpPr>
            <a:spLocks noGrp="1" noChangeArrowheads="1"/>
          </p:cNvSpPr>
          <p:nvPr>
            <p:ph type="body" idx="1"/>
          </p:nvPr>
        </p:nvSpPr>
        <p:spPr/>
        <p:txBody>
          <a:bodyPr/>
          <a:lstStyle/>
          <a:p>
            <a:pPr>
              <a:buFontTx/>
              <a:buNone/>
            </a:pPr>
            <a:r>
              <a:rPr lang="en-US" altLang="en-US" dirty="0"/>
              <a:t>But how do we know when housing is stable and when to close a case? This is a really important decision and it’s important to have a clear sense of what stable housing is and isn’t. A good place to start is with the end in mind. As you can see here, there are different types of housing situations that can be considered “stable” – that is, they’re not temporary unless they are intentionally being used as a temporary place to stay as more permanent housing is secured. In other words, stable housing could be an apartment that’s rented by your client after an episode of homelessness, or it could be staying with a friend or relative – either indefinitely and with some understanding that this is now shared housing, or on a temporary basis with friends or family while more stable housing is pursued. </a:t>
            </a:r>
          </a:p>
          <a:p>
            <a:pPr>
              <a:buFontTx/>
              <a:buNone/>
            </a:pPr>
            <a:endParaRPr lang="en-US" altLang="en-US" dirty="0"/>
          </a:p>
          <a:p>
            <a:pPr>
              <a:buFontTx/>
              <a:buNone/>
            </a:pPr>
            <a:r>
              <a:rPr lang="en-US" altLang="en-US" dirty="0"/>
              <a:t> </a:t>
            </a:r>
          </a:p>
        </p:txBody>
      </p:sp>
      <p:sp>
        <p:nvSpPr>
          <p:cNvPr id="2" name="Date Placeholder 1">
            <a:extLst>
              <a:ext uri="{FF2B5EF4-FFF2-40B4-BE49-F238E27FC236}">
                <a16:creationId xmlns:a16="http://schemas.microsoft.com/office/drawing/2014/main" id="{6A54E6F1-281D-46B2-8585-C464DCE20F9E}"/>
              </a:ext>
            </a:extLst>
          </p:cNvPr>
          <p:cNvSpPr>
            <a:spLocks noGrp="1"/>
          </p:cNvSpPr>
          <p:nvPr>
            <p:ph type="dt"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Tree>
    <p:extLst>
      <p:ext uri="{BB962C8B-B14F-4D97-AF65-F5344CB8AC3E}">
        <p14:creationId xmlns:p14="http://schemas.microsoft.com/office/powerpoint/2010/main" val="67342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dirty="0"/>
              <a:t>Staying connected with clients happens in a variety of ways in our work. What we ultimately strive for is to allow people we assist to be comfortable, in control, and clear that our job is to help them address urgent and critical housing needs and any other burning issues they want help with. Our job isn’t to judge or play “gotcha”. Home visits, when they’re safe to conduct and agreed to, can provide a great opportunity to see how a client is doing in their unit and, if there are issues with upkeep or other lease concerns, case managers can address immediately. And let’s be real, it might even require rolling up your sleeves to help someone with essential cleaning as they settle into a unit, or to unclog a toilet, or address issues with trash.  </a:t>
            </a:r>
          </a:p>
          <a:p>
            <a:pPr eaLnBrk="1" hangingPunct="1">
              <a:lnSpc>
                <a:spcPct val="90000"/>
              </a:lnSpc>
            </a:pPr>
            <a:endParaRPr lang="en-US" dirty="0"/>
          </a:p>
          <a:p>
            <a:pPr eaLnBrk="1" hangingPunct="1">
              <a:lnSpc>
                <a:spcPct val="90000"/>
              </a:lnSpc>
            </a:pPr>
            <a:r>
              <a:rPr lang="en-US" dirty="0"/>
              <a:t>At the same time, let’s be clear: home visits are not something that should be conducted by staff who haven’t been trained and aren’t accustomed or ready to engage clients in their homes and neighborhoods. Staff must be aware of their own safety first and be aware of the unique and sometimes challenging boundary issues that arise when conducting home visits.  Whether assisting in person or remotely, be clear about communication. Figure out and agree to when, how, and how often you will communicate</a:t>
            </a:r>
          </a:p>
          <a:p>
            <a:endParaRPr lang="en-US" dirty="0"/>
          </a:p>
          <a:p>
            <a:pPr defTabSz="939363" eaLnBrk="0" fontAlgn="base" hangingPunct="0">
              <a:spcBef>
                <a:spcPct val="30000"/>
              </a:spcBef>
              <a:spcAft>
                <a:spcPct val="0"/>
              </a:spcAft>
              <a:defRPr/>
            </a:pPr>
            <a:r>
              <a:rPr lang="en-US" b="1" dirty="0"/>
              <a:t>Finally, stay present </a:t>
            </a:r>
            <a:r>
              <a:rPr lang="en-US" dirty="0"/>
              <a:t>– even if you and your client agree to only talk once a week, try to let them know you are thinking of them at other times as well. Send a quick text in the morning or evening to ask how they are doing. Share an uplifting quote or funny video you found. </a:t>
            </a:r>
            <a:r>
              <a:rPr lang="en-US" b="1" dirty="0"/>
              <a:t> </a:t>
            </a:r>
            <a:r>
              <a:rPr lang="en-US" dirty="0"/>
              <a:t>Also</a:t>
            </a:r>
            <a:r>
              <a:rPr lang="en-US" b="1" dirty="0"/>
              <a:t>, </a:t>
            </a:r>
            <a:r>
              <a:rPr lang="en-US" dirty="0"/>
              <a:t>Plan regular check-in calls with your participant. If needed, consider more frequent check-ins. For most, once a week is a good goal to strive for, while some may need a check-in more often. Again, this is where being flexible and progressive in our approach is so important. If you have a client who keeps missing appointments or not following through on the housing plan you created together, what can you do differently to engage, communicate and support them? Maybe there’s something happening you’re not aware of that’s affecting them, and maybe they’re falling deeper into crisis vs working their way toward stability. As someone once said, “If a landlord </a:t>
            </a:r>
            <a:r>
              <a:rPr lang="en-US" b="1" i="1" dirty="0"/>
              <a:t>suddenly</a:t>
            </a:r>
            <a:r>
              <a:rPr lang="en-US" dirty="0"/>
              <a:t> evicts your program participant, you haven’t been paying attention.”</a:t>
            </a:r>
          </a:p>
          <a:p>
            <a:endParaRPr lang="en-US" b="1" dirty="0"/>
          </a:p>
          <a:p>
            <a:endParaRPr lang="en-US" dirty="0"/>
          </a:p>
        </p:txBody>
      </p:sp>
      <p:sp>
        <p:nvSpPr>
          <p:cNvPr id="4" name="Slide Number Placeholder 3"/>
          <p:cNvSpPr>
            <a:spLocks noGrp="1"/>
          </p:cNvSpPr>
          <p:nvPr>
            <p:ph type="sldNum" sz="quarter" idx="10"/>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7EAA524E-8D2D-436D-895F-0B4E3FBDCE8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21</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22927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eaLnBrk="0" fontAlgn="base" hangingPunct="0">
              <a:spcBef>
                <a:spcPct val="30000"/>
              </a:spcBef>
              <a:spcAft>
                <a:spcPct val="0"/>
              </a:spcAft>
              <a:defRPr/>
            </a:pPr>
            <a:r>
              <a:rPr lang="en-US" dirty="0"/>
              <a:t>Having conversations with clients respectfully ahead of time- they know best re safety where they stay. Clients might say to only come certain times of day or ask you to call when you get there so they could walk you from your car. </a:t>
            </a:r>
          </a:p>
          <a:p>
            <a:pPr defTabSz="939363" eaLnBrk="0" fontAlgn="base" hangingPunct="0">
              <a:spcBef>
                <a:spcPct val="30000"/>
              </a:spcBef>
              <a:spcAft>
                <a:spcPct val="0"/>
              </a:spcAft>
              <a:defRPr/>
            </a:pPr>
            <a:endParaRPr lang="en-US" dirty="0"/>
          </a:p>
          <a:p>
            <a:pPr defTabSz="939363" eaLnBrk="0" fontAlgn="base" hangingPunct="0">
              <a:spcBef>
                <a:spcPct val="30000"/>
              </a:spcBef>
              <a:spcAft>
                <a:spcPct val="0"/>
              </a:spcAft>
              <a:defRPr/>
            </a:pPr>
            <a:r>
              <a:rPr lang="en-US" dirty="0"/>
              <a:t>Also, ask about animals in the home- I'm a dog lover but you want to avoid bad experiences with aggressive dogs. You may need to respectfully ask for pets to be put up if there’s any history of aggression or fear of new people, etc.</a:t>
            </a:r>
          </a:p>
          <a:p>
            <a:endParaRPr lang="en-US" dirty="0"/>
          </a:p>
          <a:p>
            <a:pPr defTabSz="939363" eaLnBrk="0" fontAlgn="base" hangingPunct="0">
              <a:spcBef>
                <a:spcPct val="30000"/>
              </a:spcBef>
              <a:spcAft>
                <a:spcPct val="0"/>
              </a:spcAft>
              <a:defRPr/>
            </a:pPr>
            <a:r>
              <a:rPr lang="en-US" dirty="0"/>
              <a:t>This can also be tricky for striking a respectful tone but also asking about roach or bed bug infestations. Most agencies likely won’t cover the cost to get your home treated or to replace all my furniture if your brought an infestation home unintentionally, which has happened. </a:t>
            </a:r>
          </a:p>
          <a:p>
            <a:pPr defTabSz="939363" eaLnBrk="0" fontAlgn="base" hangingPunct="0">
              <a:spcBef>
                <a:spcPct val="30000"/>
              </a:spcBef>
              <a:spcAft>
                <a:spcPct val="0"/>
              </a:spcAft>
              <a:defRPr/>
            </a:pPr>
            <a:endParaRPr lang="en-US" dirty="0"/>
          </a:p>
          <a:p>
            <a:pPr defTabSz="939363" eaLnBrk="0" fontAlgn="base" hangingPunct="0">
              <a:spcBef>
                <a:spcPct val="30000"/>
              </a:spcBef>
              <a:spcAft>
                <a:spcPct val="0"/>
              </a:spcAft>
              <a:defRPr/>
            </a:pPr>
            <a:r>
              <a:rPr lang="en-US" dirty="0"/>
              <a:t>A few other suggestions to help you remain safe include:</a:t>
            </a:r>
          </a:p>
          <a:p>
            <a:pPr marL="293551" indent="-293551">
              <a:buFont typeface="Arial" panose="020B0604020202020204" pitchFamily="34" charset="0"/>
              <a:buChar char="•"/>
            </a:pPr>
            <a:r>
              <a:rPr lang="en-US" dirty="0"/>
              <a:t>Talk with participant ahead of time and be aware of who will be home</a:t>
            </a:r>
          </a:p>
          <a:p>
            <a:pPr marL="293551" indent="-293551">
              <a:buFont typeface="Arial" panose="020B0604020202020204" pitchFamily="34" charset="0"/>
              <a:buChar char="•"/>
            </a:pPr>
            <a:r>
              <a:rPr lang="en-US" dirty="0"/>
              <a:t>Make sure someone knows where you are going and what time you will be there. Know when it gets dark and try to only visit during daylight hours. </a:t>
            </a:r>
          </a:p>
          <a:p>
            <a:pPr marL="293551" indent="-293551">
              <a:buFont typeface="Arial" panose="020B0604020202020204" pitchFamily="34" charset="0"/>
              <a:buChar char="•"/>
            </a:pPr>
            <a:r>
              <a:rPr lang="en-US" dirty="0"/>
              <a:t>Be prepared: have documents in order, pre-fill in documents, bring clip board, PPE, etc.</a:t>
            </a:r>
          </a:p>
          <a:p>
            <a:pPr marL="293551" indent="-293551">
              <a:buFont typeface="Arial" panose="020B0604020202020204" pitchFamily="34" charset="0"/>
              <a:buChar char="•"/>
            </a:pPr>
            <a:r>
              <a:rPr lang="en-US" dirty="0"/>
              <a:t>Know the area: view area online, park in plain view</a:t>
            </a:r>
          </a:p>
          <a:p>
            <a:pPr marL="293551" indent="-293551">
              <a:buFont typeface="Arial" panose="020B0604020202020204" pitchFamily="34" charset="0"/>
              <a:buChar char="•"/>
            </a:pPr>
            <a:r>
              <a:rPr lang="en-US" dirty="0"/>
              <a:t>Be aware of surroundings and exterior of buildings</a:t>
            </a:r>
          </a:p>
          <a:p>
            <a:pPr marL="293551" indent="-293551">
              <a:buFont typeface="Arial" panose="020B0604020202020204" pitchFamily="34" charset="0"/>
              <a:buChar char="•"/>
            </a:pPr>
            <a:r>
              <a:rPr lang="en-US" dirty="0"/>
              <a:t>Be aware who is in unit and sit where you can quickly exit if needed</a:t>
            </a:r>
          </a:p>
          <a:p>
            <a:pPr marL="293551" indent="-293551" defTabSz="939363" eaLnBrk="0" fontAlgn="base" hangingPunct="0">
              <a:spcBef>
                <a:spcPct val="30000"/>
              </a:spcBef>
              <a:spcAft>
                <a:spcPct val="0"/>
              </a:spcAft>
              <a:buFont typeface="Arial" panose="020B0604020202020204" pitchFamily="34" charset="0"/>
              <a:buChar char="•"/>
              <a:defRPr/>
            </a:pPr>
            <a:r>
              <a:rPr lang="en-US" dirty="0"/>
              <a:t>Put items away in your car in advance</a:t>
            </a:r>
          </a:p>
          <a:p>
            <a:pPr marL="293551" indent="-293551" defTabSz="939363" eaLnBrk="0" fontAlgn="base" hangingPunct="0">
              <a:spcBef>
                <a:spcPct val="30000"/>
              </a:spcBef>
              <a:spcAft>
                <a:spcPct val="0"/>
              </a:spcAft>
              <a:buFont typeface="Arial" panose="020B0604020202020204" pitchFamily="34" charset="0"/>
              <a:buChar char="•"/>
              <a:defRPr/>
            </a:pPr>
            <a:r>
              <a:rPr lang="en-US" dirty="0"/>
              <a:t>Always sit where you can exit</a:t>
            </a:r>
          </a:p>
          <a:p>
            <a:pPr marL="293551" indent="-293551" defTabSz="939363" eaLnBrk="0" fontAlgn="base" hangingPunct="0">
              <a:spcBef>
                <a:spcPct val="30000"/>
              </a:spcBef>
              <a:spcAft>
                <a:spcPct val="0"/>
              </a:spcAft>
              <a:buFont typeface="Arial" panose="020B0604020202020204" pitchFamily="34" charset="0"/>
              <a:buChar char="•"/>
              <a:defRPr/>
            </a:pPr>
            <a:r>
              <a:rPr lang="en-US" dirty="0"/>
              <a:t>Always be respectful and calm</a:t>
            </a:r>
          </a:p>
          <a:p>
            <a:pPr marL="293551" indent="-293551" defTabSz="939363" eaLnBrk="0" fontAlgn="base" hangingPunct="0">
              <a:spcBef>
                <a:spcPct val="30000"/>
              </a:spcBef>
              <a:spcAft>
                <a:spcPct val="0"/>
              </a:spcAft>
              <a:buFont typeface="Arial" panose="020B0604020202020204" pitchFamily="34" charset="0"/>
              <a:buChar char="•"/>
              <a:defRPr/>
            </a:pPr>
            <a:r>
              <a:rPr lang="en-US" dirty="0"/>
              <a:t>Most of all follow your instinct, reschedule if needed</a:t>
            </a:r>
          </a:p>
          <a:p>
            <a:endParaRPr lang="en-US" dirty="0"/>
          </a:p>
          <a:p>
            <a:r>
              <a:rPr lang="en-US" dirty="0"/>
              <a:t>We are only scratching the surface when it comes to safety in this training. I encourage to keep looking at ways to ensure safety and share insights with your colleagues when ever possible as a way to build your skills and awareness.</a:t>
            </a:r>
          </a:p>
        </p:txBody>
      </p:sp>
    </p:spTree>
    <p:extLst>
      <p:ext uri="{BB962C8B-B14F-4D97-AF65-F5344CB8AC3E}">
        <p14:creationId xmlns:p14="http://schemas.microsoft.com/office/powerpoint/2010/main" val="475625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a6b3b41a_0_6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39a6b3b41a_0_69: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lnSpc>
                <a:spcPct val="105000"/>
              </a:lnSpc>
              <a:spcBef>
                <a:spcPts val="0"/>
              </a:spcBef>
              <a:spcAft>
                <a:spcPts val="0"/>
              </a:spcAft>
              <a:buNone/>
            </a:pPr>
            <a:r>
              <a:rPr lang="en-US" dirty="0"/>
              <a:t>Teo</a:t>
            </a:r>
          </a:p>
          <a:p>
            <a:pPr marL="0" lvl="0" indent="0" algn="l" rtl="0">
              <a:lnSpc>
                <a:spcPct val="105000"/>
              </a:lnSpc>
              <a:spcBef>
                <a:spcPts val="0"/>
              </a:spcBef>
              <a:spcAft>
                <a:spcPts val="0"/>
              </a:spcAft>
              <a:buNone/>
            </a:pPr>
            <a:r>
              <a:rPr lang="en-US" dirty="0"/>
              <a:t>I’m going to take a few moments to discuss the impact of homelessness and want to acknowledge that this may be triggering for some, so please take care of yourself and if you need to step away for a moment or go off camera, do what is best for you.</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The act of experiencing homelessness is traumatic - this is a </a:t>
            </a:r>
            <a:r>
              <a:rPr lang="en-US" u="sng" dirty="0"/>
              <a:t>base level</a:t>
            </a:r>
            <a:r>
              <a:rPr lang="en-US" dirty="0"/>
              <a:t> of trauma and doesn’t include past/current abuses, loss, grief, etc.</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The stress about where you and your family will sleep at night, will someone get hurt, when you can get a shower (if you can get one), how are you going to eat - these are individually overwhelming and these are the daily crises that people experiencing homelessness face each day. We know that both trauma and stress impact brain function, impairing executive functions by overriding signals of the prefrontal cortex (where reasoning, comprehension, and impulse control take place). Prolonged stress and trauma can change the architecture of the brain, with limited executive function becoming a life-long issue.</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Disempowerment and loss of control go hand in hand with homelessness. Think about the systems and structures that have failed people experiencing homelessness. Imagine what it would feel like if you were told when to eat, sleep, bathe, and smoke, and if you break any one of a number of rules you will be put back out on the street, fighting for survival. Part of our goal as case managers is to build back control and empowerment into people’s lives.</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Think about the fear that goes along with homelessness. Fear you or someone you care about will get hurt, fear of losing your possessions, fear of going into a shelter and living with who knows how many other people, or the fear of roughing it outside because you can’t get into shelter or don’t want to. These fears are debilitating and traumatic and take a while, if ever, to resolve.</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Lastly, I want to mention that folx experiencing homelessness are trying to survive and are doing this by any means necessary. Too often we find ourselves questioning people’s choices, and it’s way too easy to judge another person’s behavior. I just want to bring it back to the reality that most of us don’t know what we would do if we found ourselves in a state of homelessness, and so we need to think about this when we are creating rules or policies for programs serving people experiencing homelessness. </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   </a:t>
            </a:r>
            <a:endParaRPr dirty="0"/>
          </a:p>
        </p:txBody>
      </p:sp>
      <p:sp>
        <p:nvSpPr>
          <p:cNvPr id="218" name="Google Shape;218;g139a6b3b41a_0_69: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2874520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r>
              <a:rPr lang="en-US" dirty="0"/>
              <a:t>Teo</a:t>
            </a:r>
          </a:p>
          <a:p>
            <a:pPr defTabSz="939363"/>
            <a:r>
              <a:rPr lang="en-US" dirty="0"/>
              <a:t>Now, take the worksheet on Stress Overload and circle all the words that describe the feelings and behaviors you experienced at that time.</a:t>
            </a:r>
          </a:p>
          <a:p>
            <a:endParaRPr lang="en-US" dirty="0"/>
          </a:p>
          <a:p>
            <a:r>
              <a:rPr lang="en-US" dirty="0"/>
              <a:t>What are some of words you circled?</a:t>
            </a:r>
          </a:p>
          <a:p>
            <a:endParaRPr lang="en-US" dirty="0"/>
          </a:p>
          <a:p>
            <a:r>
              <a:rPr lang="en-US" dirty="0"/>
              <a:t>These are common signs and symptoms of stress overload.  Do any of your clients have some of these feelings and behaviors?  </a:t>
            </a:r>
          </a:p>
          <a:p>
            <a:endParaRPr lang="en-US" dirty="0"/>
          </a:p>
          <a:p>
            <a:pPr defTabSz="939363"/>
            <a:r>
              <a:rPr lang="en-US" dirty="0"/>
              <a:t>What would someone have thought of you if they met you for the first time in the middle of the crisis you faced, when all they knew of you was the signs and symptoms you were exhibiting?</a:t>
            </a:r>
          </a:p>
          <a:p>
            <a:endParaRPr lang="en-US" dirty="0"/>
          </a:p>
          <a:p>
            <a:r>
              <a:rPr lang="en-US" dirty="0"/>
              <a:t>When you meet a person experiencing homelessness, you are seeing them at their worst—but you’ve never seen them any other way, so it’s natural to think they are always like this.</a:t>
            </a:r>
          </a:p>
          <a:p>
            <a:endParaRPr lang="en-US" dirty="0"/>
          </a:p>
          <a:p>
            <a:endParaRPr lang="en-US" dirty="0"/>
          </a:p>
        </p:txBody>
      </p:sp>
      <p:sp>
        <p:nvSpPr>
          <p:cNvPr id="4" name="Slide Number Placeholder 3"/>
          <p:cNvSpPr>
            <a:spLocks noGrp="1"/>
          </p:cNvSpPr>
          <p:nvPr>
            <p:ph type="sldNum" sz="quarter" idx="10"/>
          </p:nvPr>
        </p:nvSpPr>
        <p:spPr/>
        <p:txBody>
          <a:bodyPr/>
          <a:lstStyle/>
          <a:p>
            <a:pPr algn="l" defTabSz="965008" eaLnBrk="0" fontAlgn="base" hangingPunct="0">
              <a:spcBef>
                <a:spcPct val="0"/>
              </a:spcBef>
              <a:spcAft>
                <a:spcPct val="0"/>
              </a:spcAft>
              <a:defRPr/>
            </a:pPr>
            <a:fld id="{35D1D946-F2E8-4564-AB43-5780D50F768F}" type="slidenum">
              <a:rPr lang="en-US" sz="1800">
                <a:solidFill>
                  <a:srgbClr val="000000"/>
                </a:solidFill>
                <a:latin typeface="Arial" panose="020B0604020202020204" pitchFamily="34" charset="0"/>
              </a:rPr>
              <a:pPr algn="l" defTabSz="965008" eaLnBrk="0" fontAlgn="base" hangingPunct="0">
                <a:spcBef>
                  <a:spcPct val="0"/>
                </a:spcBef>
                <a:spcAft>
                  <a:spcPct val="0"/>
                </a:spcAft>
                <a:defRPr/>
              </a:pPr>
              <a:t>24</a:t>
            </a:fld>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988003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Teo</a:t>
            </a:r>
          </a:p>
          <a:p>
            <a:r>
              <a:rPr lang="en-US" dirty="0"/>
              <a:t>So, when your crisis ended, did you continue to feel and behave the same way? </a:t>
            </a:r>
          </a:p>
          <a:p>
            <a:endParaRPr lang="en-US" dirty="0"/>
          </a:p>
          <a:p>
            <a:r>
              <a:rPr lang="en-US" dirty="0"/>
              <a:t>The important thing to remember is that when the crisis is over, the symptoms of stress usually subside on their own.  For some people the symptoms of stress overload resolve more slowly or maybe unevenly.  But, like your crisis and mine, we do recover.  It’s the same way with the crisis of homelessness</a:t>
            </a:r>
          </a:p>
          <a:p>
            <a:endParaRPr lang="en-US" dirty="0"/>
          </a:p>
        </p:txBody>
      </p:sp>
      <p:sp>
        <p:nvSpPr>
          <p:cNvPr id="4" name="Slide Number Placeholder 3"/>
          <p:cNvSpPr>
            <a:spLocks noGrp="1"/>
          </p:cNvSpPr>
          <p:nvPr>
            <p:ph type="sldNum" sz="quarter" idx="10"/>
          </p:nvPr>
        </p:nvSpPr>
        <p:spPr/>
        <p:txBody>
          <a:bodyPr/>
          <a:lstStyle/>
          <a:p>
            <a:pPr algn="l" defTabSz="965008" eaLnBrk="0" fontAlgn="base" hangingPunct="0">
              <a:spcBef>
                <a:spcPct val="0"/>
              </a:spcBef>
              <a:spcAft>
                <a:spcPct val="0"/>
              </a:spcAft>
              <a:defRPr/>
            </a:pPr>
            <a:fld id="{E6E49B88-C793-41F8-9EA0-1766465DAF74}" type="slidenum">
              <a:rPr lang="en-US" sz="1800">
                <a:solidFill>
                  <a:srgbClr val="000000"/>
                </a:solidFill>
                <a:latin typeface="Arial" panose="020B0604020202020204" pitchFamily="34" charset="0"/>
              </a:rPr>
              <a:pPr algn="l" defTabSz="965008" eaLnBrk="0" fontAlgn="base" hangingPunct="0">
                <a:spcBef>
                  <a:spcPct val="0"/>
                </a:spcBef>
                <a:spcAft>
                  <a:spcPct val="0"/>
                </a:spcAft>
                <a:defRPr/>
              </a:pPr>
              <a:t>25</a:t>
            </a:fld>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53934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a6b3b41a_0_6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39a6b3b41a_0_69: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lnSpc>
                <a:spcPct val="105000"/>
              </a:lnSpc>
              <a:spcBef>
                <a:spcPts val="0"/>
              </a:spcBef>
              <a:spcAft>
                <a:spcPts val="0"/>
              </a:spcAft>
              <a:buNone/>
            </a:pPr>
            <a:r>
              <a:rPr lang="en-US" dirty="0"/>
              <a:t>I’m going to take a few moments to discuss the impact of homelessness and want to acknowledge that this may be triggering for some, so please take care of yourself and if you need to step away for a moment or go off camera, do what is best for you.</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The act of experiencing homelessness is traumatic - this is a </a:t>
            </a:r>
            <a:r>
              <a:rPr lang="en-US" u="sng" dirty="0"/>
              <a:t>base level</a:t>
            </a:r>
            <a:r>
              <a:rPr lang="en-US" dirty="0"/>
              <a:t> of trauma and doesn’t include past/current abuses, loss, grief, etc.</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The stress about where you and your family will sleep at night, will someone get hurt, when you can get a shower (if you can get one), how are you going to eat - these are individually overwhelming and these are the daily crises that people experiencing homelessness face each day. We know that both trauma and stress impact brain function, impairing executive functions by overriding signals of the prefrontal cortex (where reasoning, comprehension, and impulse control take place). Prolonged stress and trauma can change the architecture of the brain, with limited executive function becoming a life-long issue.</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Disempowerment and loss of control go hand in hand with homelessness. Think about the systems and structures that have failed people experiencing homelessness. Imagine what it would feel like if you were told when to eat, sleep, bathe, and smoke, and if you break any one of a number of rules you will be put back out on the street, fighting for survival. Part of our goal as case managers is to build back control and empowerment into people’s lives.</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Think about the fear that goes along with homelessness. Fear you or someone you care about will get hurt, fear of losing your possessions, fear of going into a shelter and living with who knows how many other people, or the fear of roughing it outside because you can’t get into shelter or don’t want to. These fears are debilitating and traumatic and take a while, if ever, to resolve.</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Lastly, I want to mention that folx experiencing homelessness are trying to survive and are doing this by any means necessary. Too often we find ourselves questioning people’s choices, and it’s way too easy to judge another person’s behavior. I just want to bring it back to the reality that most of us don’t know what we would do if we found ourselves in a state of homelessness, and so we need to think about this when we are creating rules or policies for programs serving people experiencing homelessness. </a:t>
            </a:r>
            <a:endParaRPr dirty="0"/>
          </a:p>
          <a:p>
            <a:pPr marL="0" lvl="0" indent="0" algn="l" rtl="0">
              <a:lnSpc>
                <a:spcPct val="105000"/>
              </a:lnSpc>
              <a:spcBef>
                <a:spcPts val="0"/>
              </a:spcBef>
              <a:spcAft>
                <a:spcPts val="0"/>
              </a:spcAft>
              <a:buNone/>
            </a:pPr>
            <a:endParaRPr dirty="0"/>
          </a:p>
          <a:p>
            <a:pPr marL="0" lvl="0" indent="0" algn="l" rtl="0">
              <a:lnSpc>
                <a:spcPct val="105000"/>
              </a:lnSpc>
              <a:spcBef>
                <a:spcPts val="0"/>
              </a:spcBef>
              <a:spcAft>
                <a:spcPts val="0"/>
              </a:spcAft>
              <a:buNone/>
            </a:pPr>
            <a:r>
              <a:rPr lang="en-US" dirty="0"/>
              <a:t>   </a:t>
            </a:r>
            <a:endParaRPr dirty="0"/>
          </a:p>
        </p:txBody>
      </p:sp>
      <p:sp>
        <p:nvSpPr>
          <p:cNvPr id="218" name="Google Shape;218;g139a6b3b41a_0_69: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extLst>
      <p:ext uri="{BB962C8B-B14F-4D97-AF65-F5344CB8AC3E}">
        <p14:creationId xmlns:p14="http://schemas.microsoft.com/office/powerpoint/2010/main" val="3655114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well-established brain science, our brains work very differently when you are under stress.  It’s a survival mechanism, preparing you for flight or fight.  </a:t>
            </a:r>
          </a:p>
          <a:p>
            <a:r>
              <a:rPr lang="en-US" dirty="0"/>
              <a:t>When the environment is relatively stable, your prefrontal cortex is primarily in charge.  This is the part of your brain that THINKS about what to do, here and now and in the future. </a:t>
            </a:r>
          </a:p>
          <a:p>
            <a:r>
              <a:rPr lang="en-US" dirty="0"/>
              <a:t>When you are under stress, the signals of the PFC are over-ridden by the amygdala.  This is the emotional, impulsive part of your brain—the part that wants to run away or to pick a fight.  </a:t>
            </a:r>
          </a:p>
          <a:p>
            <a:endParaRPr lang="en-US" dirty="0"/>
          </a:p>
          <a:p>
            <a:pPr marL="457200" lvl="0" indent="-317500" algn="l" rtl="0">
              <a:lnSpc>
                <a:spcPct val="115000"/>
              </a:lnSpc>
              <a:spcBef>
                <a:spcPts val="1200"/>
              </a:spcBef>
              <a:spcAft>
                <a:spcPts val="0"/>
              </a:spcAft>
              <a:buSzPts val="1400"/>
              <a:buChar char="●"/>
            </a:pPr>
            <a:r>
              <a:rPr lang="en-US" dirty="0"/>
              <a:t>Strong and prolonged activation of the body’s stress management systems in the absence of the buffering protection of adult support</a:t>
            </a:r>
          </a:p>
          <a:p>
            <a:pPr marL="457200" lvl="0" indent="-317500" algn="l" rtl="0">
              <a:lnSpc>
                <a:spcPct val="115000"/>
              </a:lnSpc>
              <a:spcBef>
                <a:spcPts val="0"/>
              </a:spcBef>
              <a:spcAft>
                <a:spcPts val="0"/>
              </a:spcAft>
              <a:buSzPts val="1400"/>
              <a:buChar char="●"/>
            </a:pPr>
            <a:r>
              <a:rPr lang="en-US" dirty="0"/>
              <a:t>Disrupts brain architecture and leads to stress management systems that respond at relatively lower thresholds, thereby increasing the risk of stress-related physical and mental illness</a:t>
            </a:r>
          </a:p>
          <a:p>
            <a:pPr marL="457200" lvl="0" indent="-317500" algn="l" rtl="0">
              <a:lnSpc>
                <a:spcPct val="115000"/>
              </a:lnSpc>
              <a:spcBef>
                <a:spcPts val="0"/>
              </a:spcBef>
              <a:spcAft>
                <a:spcPts val="0"/>
              </a:spcAft>
              <a:buSzPts val="1400"/>
              <a:buChar char="●"/>
            </a:pPr>
            <a:r>
              <a:rPr lang="en-US" dirty="0"/>
              <a:t>Traumatic effects, which may range from hyper-vigilance or a constant state of arousal, to numbing or avoidance, can eventually wear a person down, physically, mentally, and emotionally. </a:t>
            </a:r>
          </a:p>
          <a:p>
            <a:pPr marL="139700" lvl="0" indent="0" algn="l" rtl="0">
              <a:lnSpc>
                <a:spcPct val="115000"/>
              </a:lnSpc>
              <a:spcBef>
                <a:spcPts val="0"/>
              </a:spcBef>
              <a:spcAft>
                <a:spcPts val="0"/>
              </a:spcAft>
              <a:buSzPts val="1400"/>
              <a:buNone/>
            </a:pPr>
            <a:endParaRPr lang="en-US" dirty="0"/>
          </a:p>
          <a:p>
            <a:pPr marL="139700" lvl="0" indent="0" algn="l" rtl="0">
              <a:lnSpc>
                <a:spcPct val="115000"/>
              </a:lnSpc>
              <a:spcBef>
                <a:spcPts val="0"/>
              </a:spcBef>
              <a:spcAft>
                <a:spcPts val="0"/>
              </a:spcAft>
              <a:buSzPts val="1400"/>
              <a:buNone/>
            </a:pPr>
            <a:r>
              <a:rPr lang="en-US" dirty="0"/>
              <a:t>Stress can change the architecture of your brain:</a:t>
            </a:r>
          </a:p>
          <a:p>
            <a:pPr marL="57150" indent="-285750" algn="l" rtl="0" eaLnBrk="1" fontAlgn="t" latinLnBrk="0" hangingPunct="1">
              <a:spcBef>
                <a:spcPts val="0"/>
              </a:spcBef>
              <a:spcAft>
                <a:spcPts val="0"/>
              </a:spcAft>
              <a:buFont typeface="Arial" panose="020B0604020202020204" pitchFamily="34" charset="0"/>
              <a:buChar char="•"/>
            </a:pPr>
            <a:r>
              <a:rPr lang="en-US" sz="1800" b="1" i="0" u="none" strike="noStrike" kern="1200" dirty="0">
                <a:solidFill>
                  <a:srgbClr val="393737"/>
                </a:solidFill>
                <a:effectLst/>
                <a:latin typeface="Calibri" panose="020F0502020204030204" pitchFamily="34" charset="0"/>
              </a:rPr>
              <a:t>Acute, Uncontrollable Stress Exposure: </a:t>
            </a:r>
            <a:r>
              <a:rPr lang="en-US" sz="1800" b="0" i="0" u="none" strike="noStrike" kern="1200" dirty="0">
                <a:solidFill>
                  <a:srgbClr val="393737"/>
                </a:solidFill>
                <a:effectLst/>
                <a:latin typeface="Calibri" panose="020F0502020204030204" pitchFamily="34" charset="0"/>
              </a:rPr>
              <a:t>Impairs executive functions by overriding signals of the prefrontal cortex.</a:t>
            </a:r>
            <a:endParaRPr lang="en-US" sz="1800" b="0" i="0" u="none" strike="noStrike" dirty="0">
              <a:effectLst/>
              <a:latin typeface="Arial" panose="020B0604020202020204" pitchFamily="34" charset="0"/>
            </a:endParaRPr>
          </a:p>
          <a:p>
            <a:pPr marL="57150" indent="-285750" algn="l" rtl="0" eaLnBrk="1" fontAlgn="t" latinLnBrk="0" hangingPunct="1">
              <a:spcBef>
                <a:spcPts val="0"/>
              </a:spcBef>
              <a:spcAft>
                <a:spcPts val="0"/>
              </a:spcAft>
              <a:buFont typeface="Arial" panose="020B0604020202020204" pitchFamily="34" charset="0"/>
              <a:buChar char="•"/>
            </a:pPr>
            <a:r>
              <a:rPr lang="en-US" sz="1800" b="1" i="0" u="none" strike="noStrike" kern="1200" dirty="0">
                <a:solidFill>
                  <a:srgbClr val="393737"/>
                </a:solidFill>
                <a:effectLst/>
                <a:latin typeface="Calibri" panose="020F0502020204030204" pitchFamily="34" charset="0"/>
              </a:rPr>
              <a:t>Acute, Sustained Exposure: </a:t>
            </a:r>
            <a:r>
              <a:rPr lang="en-US" sz="1800" b="0" i="0" u="none" strike="noStrike" kern="1200" dirty="0">
                <a:solidFill>
                  <a:srgbClr val="393737"/>
                </a:solidFill>
                <a:effectLst/>
                <a:latin typeface="Calibri" panose="020F0502020204030204" pitchFamily="34" charset="0"/>
              </a:rPr>
              <a:t>Changes the architecture of the brain. Seriously weakens prefrontal cortex control and reducing executive functioning. </a:t>
            </a:r>
            <a:endParaRPr lang="en-US" sz="1800" b="0" i="0" u="none" strike="noStrike" dirty="0">
              <a:effectLst/>
              <a:latin typeface="Arial" panose="020B0604020202020204" pitchFamily="34" charset="0"/>
            </a:endParaRPr>
          </a:p>
          <a:p>
            <a:pPr marL="139700" lvl="0" indent="0" algn="l" rtl="0">
              <a:lnSpc>
                <a:spcPct val="115000"/>
              </a:lnSpc>
              <a:spcBef>
                <a:spcPts val="0"/>
              </a:spcBef>
              <a:spcAft>
                <a:spcPts val="0"/>
              </a:spcAft>
              <a:buSzPts val="1400"/>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How do we utilize a trauma-informed approach?</a:t>
            </a:r>
          </a:p>
          <a:p>
            <a:pPr marL="457200" lvl="0" indent="-317500" algn="l" rtl="0">
              <a:spcBef>
                <a:spcPts val="0"/>
              </a:spcBef>
              <a:spcAft>
                <a:spcPts val="0"/>
              </a:spcAft>
              <a:buClr>
                <a:schemeClr val="dk1"/>
              </a:buClr>
              <a:buSzPts val="1400"/>
              <a:buChar char="●"/>
            </a:pPr>
            <a:r>
              <a:rPr lang="en-US" dirty="0"/>
              <a:t>Explain why you are asking questions or need to complete certain paperwork</a:t>
            </a:r>
          </a:p>
          <a:p>
            <a:pPr marL="457200" lvl="0" indent="-317500" algn="l" rtl="0">
              <a:spcBef>
                <a:spcPts val="0"/>
              </a:spcBef>
              <a:spcAft>
                <a:spcPts val="0"/>
              </a:spcAft>
              <a:buClr>
                <a:schemeClr val="dk1"/>
              </a:buClr>
              <a:buSzPts val="1400"/>
              <a:buChar char="●"/>
            </a:pPr>
            <a:r>
              <a:rPr lang="en-US" dirty="0"/>
              <a:t>Ask about negative experiences with former providers and what you can do to help them feel safe</a:t>
            </a:r>
          </a:p>
          <a:p>
            <a:pPr marL="457200" lvl="0" indent="-317500" algn="l" rtl="0">
              <a:spcBef>
                <a:spcPts val="0"/>
              </a:spcBef>
              <a:spcAft>
                <a:spcPts val="0"/>
              </a:spcAft>
              <a:buClr>
                <a:schemeClr val="dk1"/>
              </a:buClr>
              <a:buSzPts val="1400"/>
              <a:buChar char="●"/>
            </a:pPr>
            <a:r>
              <a:rPr lang="en-US" dirty="0"/>
              <a:t>Allow clients to take breaks or complete tasks over multiple sessions</a:t>
            </a:r>
          </a:p>
          <a:p>
            <a:pPr marL="457200" lvl="0" indent="-317500" algn="l" rtl="0">
              <a:spcBef>
                <a:spcPts val="0"/>
              </a:spcBef>
              <a:spcAft>
                <a:spcPts val="0"/>
              </a:spcAft>
              <a:buClr>
                <a:schemeClr val="dk1"/>
              </a:buClr>
              <a:buSzPts val="1400"/>
              <a:buChar char="●"/>
            </a:pPr>
            <a:r>
              <a:rPr lang="en-US" dirty="0"/>
              <a:t>Display empathy and patience</a:t>
            </a:r>
          </a:p>
          <a:p>
            <a:pPr marL="457200" lvl="0" indent="-317500" algn="l" rtl="0">
              <a:spcBef>
                <a:spcPts val="0"/>
              </a:spcBef>
              <a:spcAft>
                <a:spcPts val="0"/>
              </a:spcAft>
              <a:buClr>
                <a:schemeClr val="dk1"/>
              </a:buClr>
              <a:buSzPts val="1400"/>
              <a:buChar char="●"/>
            </a:pPr>
            <a:r>
              <a:rPr lang="en-US" dirty="0"/>
              <a:t>Be curious about behaviors you do not understand, assume there is a context you do not understand in which client behaviors make sense</a:t>
            </a:r>
          </a:p>
          <a:p>
            <a:pPr marL="457200" lvl="0" indent="-317500" algn="l" rtl="0">
              <a:spcBef>
                <a:spcPts val="0"/>
              </a:spcBef>
              <a:spcAft>
                <a:spcPts val="0"/>
              </a:spcAft>
              <a:buClr>
                <a:schemeClr val="dk1"/>
              </a:buClr>
              <a:buSzPts val="1400"/>
              <a:buChar char="●"/>
            </a:pPr>
            <a:r>
              <a:rPr lang="en-US" dirty="0"/>
              <a:t>Respect client self-determination</a:t>
            </a:r>
          </a:p>
          <a:p>
            <a:pPr marL="457200" lvl="0" indent="-317500" algn="l" rtl="0">
              <a:spcBef>
                <a:spcPts val="0"/>
              </a:spcBef>
              <a:spcAft>
                <a:spcPts val="0"/>
              </a:spcAft>
              <a:buClr>
                <a:schemeClr val="dk1"/>
              </a:buClr>
              <a:buSzPts val="1400"/>
              <a:buChar char="●"/>
            </a:pPr>
            <a:r>
              <a:rPr lang="en-US" dirty="0"/>
              <a:t>Get your own support through supervision</a:t>
            </a:r>
          </a:p>
          <a:p>
            <a:pPr marL="457200" lvl="0" indent="-317500" algn="l" rtl="0">
              <a:spcBef>
                <a:spcPts val="0"/>
              </a:spcBef>
              <a:spcAft>
                <a:spcPts val="0"/>
              </a:spcAft>
              <a:buClr>
                <a:schemeClr val="dk1"/>
              </a:buClr>
              <a:buSzPts val="1400"/>
              <a:buChar char="●"/>
            </a:pPr>
            <a:r>
              <a:rPr lang="en-US" dirty="0"/>
              <a:t>Pay attention for signs of compassion fatigue and address them</a:t>
            </a:r>
          </a:p>
          <a:p>
            <a:endParaRPr lang="en-US" dirty="0"/>
          </a:p>
        </p:txBody>
      </p:sp>
      <p:sp>
        <p:nvSpPr>
          <p:cNvPr id="4" name="Slide Number Placeholder 3"/>
          <p:cNvSpPr>
            <a:spLocks noGrp="1"/>
          </p:cNvSpPr>
          <p:nvPr>
            <p:ph type="sldNum" sz="quarter" idx="10"/>
          </p:nvPr>
        </p:nvSpPr>
        <p:spPr/>
        <p:txBody>
          <a:bodyPr/>
          <a:lstStyle/>
          <a:p>
            <a:pPr algn="l" defTabSz="965008" eaLnBrk="0" fontAlgn="base" hangingPunct="0">
              <a:spcBef>
                <a:spcPct val="0"/>
              </a:spcBef>
              <a:spcAft>
                <a:spcPct val="0"/>
              </a:spcAft>
              <a:defRPr/>
            </a:pPr>
            <a:fld id="{7EAA524E-8D2D-436D-895F-0B4E3FBDCE82}" type="slidenum">
              <a:rPr lang="en-US" sz="1800">
                <a:solidFill>
                  <a:srgbClr val="000000"/>
                </a:solidFill>
                <a:latin typeface="Arial" panose="020B0604020202020204" pitchFamily="34" charset="0"/>
              </a:rPr>
              <a:pPr algn="l" defTabSz="965008" eaLnBrk="0" fontAlgn="base" hangingPunct="0">
                <a:spcBef>
                  <a:spcPct val="0"/>
                </a:spcBef>
                <a:spcAft>
                  <a:spcPct val="0"/>
                </a:spcAft>
                <a:defRPr/>
              </a:pPr>
              <a:t>27</a:t>
            </a:fld>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805321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MANY things affect a person’s executive functioning.  Some can’t be changed—genetics, prenatal stress, how you were parented, growing up in poverty, and getting older can all affect executive functioning, even if mitigated by life-style or medical care. </a:t>
            </a:r>
          </a:p>
          <a:p>
            <a:endParaRPr lang="en-US" dirty="0"/>
          </a:p>
          <a:p>
            <a:r>
              <a:rPr lang="en-US" dirty="0"/>
              <a:t>You – and your clients – all have varying levels and combinations of challenges to executive functioning.  Even at our best, these abilities may have been compromised. </a:t>
            </a:r>
          </a:p>
          <a:p>
            <a:r>
              <a:rPr lang="en-US" dirty="0"/>
              <a:t>You can’t know how much their EF has been affected by homelessness or what their EF is like when not under stress.  SO YOU HAVE TO START WHERE PEOPLE ARE AT.  Withhold judgement and be open to their current capacity to make and carry out plans.   </a:t>
            </a:r>
          </a:p>
          <a:p>
            <a:endParaRPr lang="en-US" dirty="0"/>
          </a:p>
        </p:txBody>
      </p:sp>
      <p:sp>
        <p:nvSpPr>
          <p:cNvPr id="4" name="Slide Number Placeholder 3"/>
          <p:cNvSpPr>
            <a:spLocks noGrp="1"/>
          </p:cNvSpPr>
          <p:nvPr>
            <p:ph type="sldNum" sz="quarter" idx="10"/>
          </p:nvPr>
        </p:nvSpPr>
        <p:spPr/>
        <p:txBody>
          <a:bodyPr/>
          <a:lstStyle/>
          <a:p>
            <a:pPr algn="l" defTabSz="965008" eaLnBrk="0" fontAlgn="base" hangingPunct="0">
              <a:spcBef>
                <a:spcPct val="0"/>
              </a:spcBef>
              <a:spcAft>
                <a:spcPct val="0"/>
              </a:spcAft>
              <a:defRPr/>
            </a:pPr>
            <a:fld id="{E6E49B88-C793-41F8-9EA0-1766465DAF74}" type="slidenum">
              <a:rPr lang="en-US" sz="1800">
                <a:solidFill>
                  <a:srgbClr val="000000"/>
                </a:solidFill>
                <a:latin typeface="Arial" panose="020B0604020202020204" pitchFamily="34" charset="0"/>
              </a:rPr>
              <a:pPr algn="l" defTabSz="965008" eaLnBrk="0" fontAlgn="base" hangingPunct="0">
                <a:spcBef>
                  <a:spcPct val="0"/>
                </a:spcBef>
                <a:spcAft>
                  <a:spcPct val="0"/>
                </a:spcAft>
                <a:defRPr/>
              </a:pPr>
              <a:t>28</a:t>
            </a:fld>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3509924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292100"/>
            <a:ext cx="4210050" cy="2368550"/>
          </a:xfrm>
        </p:spPr>
      </p:sp>
      <p:sp>
        <p:nvSpPr>
          <p:cNvPr id="3" name="Notes Placeholder 2"/>
          <p:cNvSpPr>
            <a:spLocks noGrp="1"/>
          </p:cNvSpPr>
          <p:nvPr>
            <p:ph type="body" idx="1"/>
          </p:nvPr>
        </p:nvSpPr>
        <p:spPr>
          <a:xfrm>
            <a:off x="735013" y="2813580"/>
            <a:ext cx="5681980" cy="6103841"/>
          </a:xfrm>
        </p:spPr>
        <p:txBody>
          <a:bodyPr>
            <a:normAutofit fontScale="40000" lnSpcReduction="20000"/>
          </a:bodyPr>
          <a:lstStyle/>
          <a:p>
            <a:r>
              <a:rPr lang="en-US" sz="2200" dirty="0"/>
              <a:t>Tom</a:t>
            </a:r>
          </a:p>
          <a:p>
            <a:r>
              <a:rPr lang="en-US" sz="2200" dirty="0"/>
              <a:t>Now we’re going to go over the Key Concepts and Features of RRH projects</a:t>
            </a:r>
          </a:p>
          <a:p>
            <a:endParaRPr lang="en-US" sz="2200" dirty="0"/>
          </a:p>
          <a:p>
            <a:r>
              <a:rPr lang="en-US" sz="2200" dirty="0"/>
              <a:t>It is important to embed </a:t>
            </a:r>
            <a:r>
              <a:rPr lang="en-US" sz="2200" b="0" dirty="0">
                <a:solidFill>
                  <a:srgbClr val="7030A0"/>
                </a:solidFill>
              </a:rPr>
              <a:t>equity practices throughout.</a:t>
            </a:r>
          </a:p>
          <a:p>
            <a:pPr marL="182068" indent="-182068">
              <a:buClr>
                <a:schemeClr val="dk1"/>
              </a:buClr>
              <a:buSzPts val="1200"/>
              <a:buFont typeface="Arial"/>
              <a:buChar char="•"/>
            </a:pPr>
            <a:r>
              <a:rPr lang="en-US" sz="2200" b="1" u="sng" dirty="0"/>
              <a:t>Housing First</a:t>
            </a:r>
            <a:r>
              <a:rPr lang="en-US" sz="2200" dirty="0"/>
              <a:t>… People need to get into housing as quickly as possible to recover from the stress overload of homelessness.  - we will talk more about this</a:t>
            </a:r>
            <a:r>
              <a:rPr lang="en-US" sz="2200" baseline="0" dirty="0"/>
              <a:t> the next slides</a:t>
            </a:r>
            <a:endParaRPr lang="en-US" sz="2200" dirty="0"/>
          </a:p>
          <a:p>
            <a:endParaRPr lang="en-US" sz="2200" dirty="0"/>
          </a:p>
          <a:p>
            <a:pPr marL="0" marR="0" lvl="0" indent="0" algn="l" defTabSz="914400" rtl="0" eaLnBrk="1" fontAlgn="auto" latinLnBrk="0" hangingPunct="1">
              <a:lnSpc>
                <a:spcPct val="120000"/>
              </a:lnSpc>
              <a:buClrTx/>
              <a:buSzPct val="105000"/>
              <a:buFont typeface="+mj-lt"/>
              <a:buNone/>
              <a:tabLst/>
              <a:defRPr/>
            </a:pPr>
            <a:r>
              <a:rPr lang="en-US" sz="2200" b="1" u="sng" dirty="0"/>
              <a:t>Crisis Response </a:t>
            </a:r>
            <a:r>
              <a:rPr lang="en-US" sz="2200" dirty="0"/>
              <a:t>solve the immediate crisis and prevent near-term recurrence</a:t>
            </a:r>
          </a:p>
          <a:p>
            <a:pPr marL="342900" lvl="0" indent="-342900">
              <a:buFont typeface="Arial" panose="020B0604020202020204" pitchFamily="34" charset="0"/>
              <a:buChar char="•"/>
            </a:pPr>
            <a:r>
              <a:rPr lang="en-US" sz="2200" b="0" dirty="0"/>
              <a:t>Rapid triaging and intervention</a:t>
            </a:r>
          </a:p>
          <a:p>
            <a:pPr marL="342900" lvl="0" indent="-342900">
              <a:buFont typeface="Arial" panose="020B0604020202020204" pitchFamily="34" charset="0"/>
              <a:buChar char="•"/>
            </a:pPr>
            <a:r>
              <a:rPr lang="en-US" sz="2200" b="0" dirty="0"/>
              <a:t>Focus on personal safety as the first priority</a:t>
            </a:r>
          </a:p>
          <a:p>
            <a:pPr marL="342900" lvl="0" indent="-342900">
              <a:buFont typeface="Arial" panose="020B0604020202020204" pitchFamily="34" charset="0"/>
              <a:buChar char="•"/>
            </a:pPr>
            <a:r>
              <a:rPr lang="en-US" sz="2200" b="0" dirty="0"/>
              <a:t>De-escalation of the person’s emotional reaction as needed to help them focus on next steps</a:t>
            </a:r>
          </a:p>
          <a:p>
            <a:pPr marL="342900" lvl="0" indent="-342900">
              <a:buFont typeface="Arial" panose="020B0604020202020204" pitchFamily="34" charset="0"/>
              <a:buChar char="•"/>
            </a:pPr>
            <a:r>
              <a:rPr lang="en-US" sz="2200" b="0" dirty="0"/>
              <a:t>Definite action steps the individual can successfully achieve</a:t>
            </a:r>
          </a:p>
          <a:p>
            <a:pPr marL="342900" lvl="0" indent="-342900">
              <a:buFont typeface="Arial" panose="020B0604020202020204" pitchFamily="34" charset="0"/>
              <a:buChar char="•"/>
            </a:pPr>
            <a:r>
              <a:rPr lang="en-US" sz="2200" b="0" dirty="0"/>
              <a:t>Returning the person to control over their own problem-solving</a:t>
            </a:r>
          </a:p>
          <a:p>
            <a:pPr marL="182068" indent="-182068">
              <a:buClr>
                <a:schemeClr val="dk1"/>
              </a:buClr>
              <a:buSzPts val="1200"/>
              <a:buFont typeface="Arial"/>
              <a:buChar char="•"/>
            </a:pPr>
            <a:r>
              <a:rPr lang="en-US" sz="2200" dirty="0"/>
              <a:t>The crisis of homelessness undermines our executive functions and reduces our ability to independently resolve our situation.  </a:t>
            </a:r>
          </a:p>
          <a:p>
            <a:pPr marL="182068" indent="-182068">
              <a:buClr>
                <a:schemeClr val="dk1"/>
              </a:buClr>
              <a:buSzPts val="1200"/>
              <a:buFont typeface="Arial"/>
              <a:buChar char="•"/>
            </a:pPr>
            <a:r>
              <a:rPr lang="en-US" sz="2200" dirty="0"/>
              <a:t>They do what they can, you do whatever else is needed.</a:t>
            </a:r>
          </a:p>
          <a:p>
            <a:endParaRPr lang="en-US" sz="2200" b="1" u="sng" dirty="0"/>
          </a:p>
          <a:p>
            <a:pPr marL="182068" indent="-182068">
              <a:spcBef>
                <a:spcPts val="371"/>
              </a:spcBef>
              <a:buClr>
                <a:schemeClr val="dk1"/>
              </a:buClr>
              <a:buSzPts val="1200"/>
              <a:buFont typeface="Arial"/>
              <a:buChar char="•"/>
            </a:pPr>
            <a:r>
              <a:rPr lang="en-US" sz="2200" b="1" u="sng" dirty="0"/>
              <a:t>Client Choice: </a:t>
            </a:r>
            <a:r>
              <a:rPr lang="en-US" sz="2200" dirty="0"/>
              <a:t> People can and should make their own choices but while they are in the midst of a crisis, they may need more help than they normally would require assessing those choices. </a:t>
            </a:r>
          </a:p>
          <a:p>
            <a:pPr marL="182068" indent="-182068">
              <a:spcBef>
                <a:spcPts val="371"/>
              </a:spcBef>
              <a:buClr>
                <a:schemeClr val="dk1"/>
              </a:buClr>
              <a:buSzPts val="1200"/>
              <a:buFont typeface="Arial"/>
              <a:buChar char="•"/>
            </a:pPr>
            <a:r>
              <a:rPr lang="en-US" sz="2200" dirty="0"/>
              <a:t>Some people may want to tackle other issues once they are housed, but that is their choice when they are ready, willing and able to choose.  </a:t>
            </a:r>
          </a:p>
          <a:p>
            <a:pPr marL="171450" indent="-171450">
              <a:buFont typeface="Arial" panose="020B0604020202020204" pitchFamily="34" charset="0"/>
              <a:buChar char="•"/>
            </a:pPr>
            <a:r>
              <a:rPr lang="en-US" sz="2200" dirty="0"/>
              <a:t>Help people in crisis regain a </a:t>
            </a:r>
            <a:r>
              <a:rPr lang="en-US" sz="2200" dirty="0">
                <a:solidFill>
                  <a:srgbClr val="7030A0"/>
                </a:solidFill>
              </a:rPr>
              <a:t>sense of control</a:t>
            </a:r>
          </a:p>
          <a:p>
            <a:pPr marL="171450" indent="-171450">
              <a:buFont typeface="Arial" panose="020B0604020202020204" pitchFamily="34" charset="0"/>
              <a:buChar char="•"/>
            </a:pPr>
            <a:r>
              <a:rPr lang="en-US" sz="2200" dirty="0"/>
              <a:t>Focus on the client’s </a:t>
            </a:r>
            <a:r>
              <a:rPr lang="en-US" sz="2200" dirty="0">
                <a:solidFill>
                  <a:srgbClr val="7030A0"/>
                </a:solidFill>
              </a:rPr>
              <a:t>goals, choices, and preferences</a:t>
            </a:r>
          </a:p>
          <a:p>
            <a:pPr marL="171450" indent="-171450">
              <a:buFont typeface="Arial" panose="020B0604020202020204" pitchFamily="34" charset="0"/>
              <a:buChar char="•"/>
            </a:pPr>
            <a:r>
              <a:rPr lang="en-US" sz="2200" dirty="0"/>
              <a:t>Offer unwavering respect for their </a:t>
            </a:r>
            <a:r>
              <a:rPr lang="en-US" sz="2200" dirty="0">
                <a:solidFill>
                  <a:srgbClr val="7030A0"/>
                </a:solidFill>
              </a:rPr>
              <a:t>strengths</a:t>
            </a:r>
            <a:r>
              <a:rPr lang="en-US" sz="2200" dirty="0"/>
              <a:t>, and reinforcement of progress made</a:t>
            </a:r>
            <a:r>
              <a:rPr lang="en-US" sz="2200" baseline="0" dirty="0"/>
              <a:t> </a:t>
            </a:r>
            <a:r>
              <a:rPr lang="en-US" sz="2200" dirty="0"/>
              <a:t>are essential for empowerment</a:t>
            </a:r>
          </a:p>
          <a:p>
            <a:pPr marL="171450" indent="-171450">
              <a:buFont typeface="Arial" panose="020B0604020202020204" pitchFamily="34" charset="0"/>
              <a:buChar char="•"/>
            </a:pPr>
            <a:r>
              <a:rPr lang="en-US" sz="2200" dirty="0"/>
              <a:t>Effort to secure alternative comes second to client’s choices – </a:t>
            </a:r>
            <a:r>
              <a:rPr lang="en-US" sz="2200" dirty="0">
                <a:solidFill>
                  <a:srgbClr val="7030A0"/>
                </a:solidFill>
              </a:rPr>
              <a:t>alternative pursuit must be agreeable to client</a:t>
            </a:r>
          </a:p>
          <a:p>
            <a:pPr marL="182068" indent="-182068">
              <a:spcBef>
                <a:spcPts val="371"/>
              </a:spcBef>
              <a:buClr>
                <a:schemeClr val="dk1"/>
              </a:buClr>
              <a:buSzPts val="1200"/>
              <a:buFont typeface="Arial"/>
              <a:buChar char="•"/>
            </a:pPr>
            <a:endParaRPr lang="en-US" sz="2200" dirty="0"/>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r>
              <a:rPr lang="en-US" sz="2200" b="1" dirty="0"/>
              <a:t>Progressive Assistance – we will talk more about this one</a:t>
            </a:r>
            <a:r>
              <a:rPr lang="en-US" sz="2200" b="1" baseline="0" dirty="0"/>
              <a:t> on next slide</a:t>
            </a:r>
            <a:endParaRPr lang="en-US" sz="2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b="0" dirty="0"/>
              <a:t>Just enough assistance, just in time and just as long as needed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b="0" kern="1200" dirty="0">
                <a:solidFill>
                  <a:schemeClr val="lt1"/>
                </a:solidFill>
              </a:rPr>
              <a:t>Understands that the person’s stress and resilience cannot be assessed in advance or with a checklist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b="0" dirty="0"/>
              <a:t>Negotiating action steps with the person and assessing their ability to take steps without direct assistance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b="0" kern="1200" dirty="0">
                <a:solidFill>
                  <a:schemeClr val="lt1"/>
                </a:solidFill>
              </a:rPr>
              <a:t>Adjusts the level of assistance over time, based upon observation and conversations with person.</a:t>
            </a:r>
            <a:endParaRPr lang="en-US" sz="2200" b="0" dirty="0">
              <a:solidFill>
                <a:schemeClr val="bg1"/>
              </a:solidFill>
            </a:endParaRPr>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endParaRPr lang="en-US" sz="2200" dirty="0"/>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r>
              <a:rPr lang="en-US" sz="2200" b="1" dirty="0"/>
              <a:t>Community Resources – </a:t>
            </a:r>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r>
              <a:rPr lang="en-US" sz="2200" dirty="0"/>
              <a:t>link to available</a:t>
            </a:r>
            <a:r>
              <a:rPr lang="en-US" sz="2200" baseline="0" dirty="0"/>
              <a:t> resources so household has supports when RRH project assistance ends</a:t>
            </a:r>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r>
              <a:rPr lang="en-US" sz="2200" dirty="0"/>
              <a:t>Some people (but not all) will need community resources to meet their </a:t>
            </a:r>
            <a:r>
              <a:rPr lang="en-US" sz="2200" dirty="0">
                <a:solidFill>
                  <a:srgbClr val="7030A0"/>
                </a:solidFill>
              </a:rPr>
              <a:t>immediate or long-term </a:t>
            </a:r>
            <a:r>
              <a:rPr lang="en-US" sz="2200" dirty="0"/>
              <a:t>housing needs</a:t>
            </a:r>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endParaRPr lang="en-US" sz="2200" b="1" dirty="0"/>
          </a:p>
          <a:p>
            <a:r>
              <a:rPr lang="en-US" sz="2200" dirty="0"/>
              <a:t>There is not a single place where folks that are struggling</a:t>
            </a:r>
            <a:r>
              <a:rPr lang="en-US" sz="2200" baseline="0" dirty="0"/>
              <a:t> with housing instability can get all of their needs met. Providers need to coordinate with other community partners which means </a:t>
            </a:r>
          </a:p>
          <a:p>
            <a:pPr marL="342900" indent="-342900">
              <a:buFont typeface="Arial" panose="020B0604020202020204" pitchFamily="34" charset="0"/>
              <a:buChar char="•"/>
            </a:pPr>
            <a:r>
              <a:rPr kumimoji="0" lang="en-US" sz="2200" b="0" i="0" u="none" strike="noStrike" kern="1200" cap="none" spc="0" normalizeH="0" baseline="0" noProof="0" dirty="0">
                <a:ln>
                  <a:noFill/>
                </a:ln>
                <a:solidFill>
                  <a:srgbClr val="000000"/>
                </a:solidFill>
                <a:effectLst/>
                <a:uLnTx/>
                <a:uFillTx/>
              </a:rPr>
              <a:t>Having awareness of community resources </a:t>
            </a:r>
          </a:p>
          <a:p>
            <a:pPr marL="342900" indent="-342900">
              <a:buFont typeface="Arial" panose="020B0604020202020204" pitchFamily="34" charset="0"/>
              <a:buChar char="•"/>
            </a:pPr>
            <a:r>
              <a:rPr kumimoji="0" lang="en-US" sz="2200" b="0" i="0" u="none" strike="noStrike" kern="1200" cap="none" spc="0" normalizeH="0" baseline="0" noProof="0" dirty="0">
                <a:ln>
                  <a:noFill/>
                </a:ln>
                <a:solidFill>
                  <a:srgbClr val="000000"/>
                </a:solidFill>
                <a:effectLst/>
                <a:uLnTx/>
                <a:uFillTx/>
                <a:latin typeface="Calibri Light" panose="020F0302020204030204"/>
              </a:rPr>
              <a:t>Determining what people may need and want to stabilize housing</a:t>
            </a:r>
          </a:p>
          <a:p>
            <a:pPr marL="342900" marR="0" lvl="0" indent="-342900" algn="l" defTabSz="914400" rtl="0" eaLnBrk="1" fontAlgn="auto" latinLnBrk="0" hangingPunct="1">
              <a:lnSpc>
                <a:spcPct val="100000"/>
              </a:lnSpc>
              <a:spcBef>
                <a:spcPts val="1200"/>
              </a:spcBef>
              <a:spcAft>
                <a:spcPts val="0"/>
              </a:spcAft>
              <a:buClr>
                <a:srgbClr val="007FA9"/>
              </a:buClr>
              <a:buSzPct val="120000"/>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rPr>
              <a:t>Fast-track referral procedures for critical community resources</a:t>
            </a:r>
            <a:endParaRPr kumimoji="0" lang="en-US" sz="2200" b="0" i="0" u="none" strike="noStrike" kern="1200" cap="none" spc="0" normalizeH="0" baseline="0" noProof="0" dirty="0">
              <a:ln>
                <a:noFill/>
              </a:ln>
              <a:solidFill>
                <a:srgbClr val="000000"/>
              </a:solidFill>
              <a:effectLst/>
              <a:uLnTx/>
              <a:uFillTx/>
              <a:latin typeface="Calibri Light" panose="020F0302020204030204"/>
            </a:endParaRPr>
          </a:p>
          <a:p>
            <a:pPr marL="171450" indent="-171450">
              <a:buFont typeface="Arial" panose="020B0604020202020204" pitchFamily="34" charset="0"/>
              <a:buChar char="•"/>
            </a:pPr>
            <a:r>
              <a:rPr lang="en-US" sz="2200" dirty="0"/>
              <a:t>Referrals are </a:t>
            </a:r>
            <a:r>
              <a:rPr lang="en-US" sz="2200" dirty="0">
                <a:solidFill>
                  <a:srgbClr val="7030A0"/>
                </a:solidFill>
              </a:rPr>
              <a:t>housing-focused </a:t>
            </a:r>
            <a:r>
              <a:rPr lang="en-US" sz="2200" dirty="0"/>
              <a:t>and subject to </a:t>
            </a:r>
            <a:r>
              <a:rPr lang="en-US" sz="2200" dirty="0">
                <a:solidFill>
                  <a:srgbClr val="7030A0"/>
                </a:solidFill>
              </a:rPr>
              <a:t>client choice</a:t>
            </a:r>
          </a:p>
          <a:p>
            <a:pPr marL="171450" lvl="0" indent="-171450">
              <a:buSzPct val="120000"/>
              <a:buFont typeface="Arial" panose="020B0604020202020204" pitchFamily="34" charset="0"/>
              <a:buChar char="•"/>
            </a:pPr>
            <a:r>
              <a:rPr lang="en-US" sz="2200" dirty="0"/>
              <a:t>connections to basic needs like food &amp; utility assistance and health insurance</a:t>
            </a:r>
          </a:p>
          <a:p>
            <a:pPr marL="171450" lvl="0" indent="-171450">
              <a:buSzPct val="120000"/>
              <a:buFont typeface="Arial" panose="020B0604020202020204" pitchFamily="34" charset="0"/>
              <a:buChar char="•"/>
            </a:pPr>
            <a:r>
              <a:rPr lang="en-US" sz="2200" dirty="0"/>
              <a:t>connections to community support systems</a:t>
            </a:r>
          </a:p>
          <a:p>
            <a:pPr marL="342900" marR="0" lvl="0" indent="-342900" algn="l" defTabSz="914400" rtl="0" eaLnBrk="1" fontAlgn="auto" latinLnBrk="0" hangingPunct="1">
              <a:lnSpc>
                <a:spcPct val="100000"/>
              </a:lnSpc>
              <a:spcBef>
                <a:spcPts val="1200"/>
              </a:spcBef>
              <a:spcAft>
                <a:spcPts val="0"/>
              </a:spcAft>
              <a:buClr>
                <a:srgbClr val="007FA9"/>
              </a:buClr>
              <a:buSzPct val="120000"/>
              <a:buFont typeface="Arial" panose="020B0604020202020204" pitchFamily="34" charset="0"/>
              <a:buChar char="•"/>
              <a:tabLst/>
              <a:defRPr/>
            </a:pPr>
            <a:endParaRPr lang="en-US" sz="2100" dirty="0"/>
          </a:p>
          <a:p>
            <a:pPr marL="0" marR="0" lvl="0" indent="0" algn="l" defTabSz="914400" rtl="0" eaLnBrk="1" fontAlgn="auto" latinLnBrk="0" hangingPunct="1">
              <a:lnSpc>
                <a:spcPct val="100000"/>
              </a:lnSpc>
              <a:spcBef>
                <a:spcPts val="371"/>
              </a:spcBef>
              <a:spcAft>
                <a:spcPts val="0"/>
              </a:spcAft>
              <a:buClr>
                <a:schemeClr val="dk1"/>
              </a:buClr>
              <a:buSzPts val="1200"/>
              <a:buFont typeface="Arial"/>
              <a:buNone/>
              <a:tabLst/>
              <a:defRPr/>
            </a:pPr>
            <a:endParaRPr lang="en-US" sz="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1AB8E-3E2D-E945-BE8B-4EB6BC1A7C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0848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4850"/>
            <a:ext cx="6173788" cy="3473450"/>
          </a:xfrm>
        </p:spPr>
      </p:sp>
      <p:sp>
        <p:nvSpPr>
          <p:cNvPr id="3" name="Notes Placeholder 2"/>
          <p:cNvSpPr>
            <a:spLocks noGrp="1"/>
          </p:cNvSpPr>
          <p:nvPr>
            <p:ph type="body" idx="1"/>
          </p:nvPr>
        </p:nvSpPr>
        <p:spPr/>
        <p:txBody>
          <a:bodyPr/>
          <a:lstStyle/>
          <a:p>
            <a:r>
              <a:rPr lang="en-US" dirty="0"/>
              <a:t>Tom</a:t>
            </a:r>
          </a:p>
          <a:p>
            <a:r>
              <a:rPr lang="en-US" dirty="0"/>
              <a:t>NYC CoC programs adhere to a Housing First approach as defined by HUD (shown at the top of the slide). Rehousing agencies will not be able to create additional requirements for participants like income or sobriety. </a:t>
            </a:r>
          </a:p>
          <a:p>
            <a:endParaRPr lang="en-US" dirty="0"/>
          </a:p>
          <a:p>
            <a:r>
              <a:rPr lang="en-US" dirty="0"/>
              <a:t>RRH is a successful approach to use with high need households. We know now more than ever that housing is healthcare so it is important to move households into housing quickly rather than having them wait in unsheltered or congregate settings for the next PSH resource. With RRH the household can be moved into housing quickly and supported there while working to connect to long-term resources as needed. </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30</a:t>
            </a:fld>
            <a:endParaRPr lang="en-US"/>
          </a:p>
        </p:txBody>
      </p:sp>
    </p:spTree>
    <p:extLst>
      <p:ext uri="{BB962C8B-B14F-4D97-AF65-F5344CB8AC3E}">
        <p14:creationId xmlns:p14="http://schemas.microsoft.com/office/powerpoint/2010/main" val="2551840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12:notes"/>
          <p:cNvSpPr txBox="1">
            <a:spLocks noGrp="1"/>
          </p:cNvSpPr>
          <p:nvPr>
            <p:ph type="body" idx="1"/>
          </p:nvPr>
        </p:nvSpPr>
        <p:spPr>
          <a:xfrm>
            <a:off x="735567" y="4639002"/>
            <a:ext cx="5884532" cy="4516837"/>
          </a:xfrm>
          <a:prstGeom prst="rect">
            <a:avLst/>
          </a:prstGeom>
          <a:noFill/>
          <a:ln>
            <a:noFill/>
          </a:ln>
        </p:spPr>
        <p:txBody>
          <a:bodyPr spcFirstLastPara="1" wrap="square" lIns="97099" tIns="48537" rIns="97099" bIns="48537" anchor="t" anchorCtr="0">
            <a:normAutofit/>
          </a:bodyPr>
          <a:lstStyle/>
          <a:p>
            <a:pPr marL="13945" lvl="0"/>
            <a:r>
              <a:rPr lang="en-US" dirty="0"/>
              <a:t>Tom</a:t>
            </a:r>
          </a:p>
          <a:p>
            <a:pPr marL="13945" lvl="0"/>
            <a:r>
              <a:rPr lang="en-US" dirty="0"/>
              <a:t>A deeper look at Housing First:</a:t>
            </a:r>
          </a:p>
          <a:p>
            <a:pPr marL="13945" marR="0" lvl="0" indent="0" algn="l" defTabSz="914400" rtl="0" eaLnBrk="1" fontAlgn="auto" latinLnBrk="0" hangingPunct="1">
              <a:lnSpc>
                <a:spcPct val="100000"/>
              </a:lnSpc>
              <a:spcBef>
                <a:spcPts val="0"/>
              </a:spcBef>
              <a:spcAft>
                <a:spcPts val="0"/>
              </a:spcAft>
              <a:buClrTx/>
              <a:buSzTx/>
              <a:buFontTx/>
              <a:buNone/>
              <a:tabLst/>
              <a:defRPr/>
            </a:pPr>
            <a:r>
              <a:rPr lang="en-US" sz="1200" dirty="0"/>
              <a:t>HOUSING </a:t>
            </a:r>
            <a:r>
              <a:rPr lang="en-US" sz="1200" b="1" u="sng" dirty="0"/>
              <a:t>FIRST</a:t>
            </a:r>
            <a:r>
              <a:rPr lang="en-US" sz="1200" dirty="0"/>
              <a:t>, means without any preconditions such as treatment, sobriety, a minimum income.  </a:t>
            </a:r>
          </a:p>
          <a:p>
            <a:pPr marL="13945" marR="0" lvl="0" indent="0" algn="l" defTabSz="914400" rtl="0" eaLnBrk="1" fontAlgn="auto" latinLnBrk="0" hangingPunct="1">
              <a:lnSpc>
                <a:spcPct val="100000"/>
              </a:lnSpc>
              <a:spcBef>
                <a:spcPts val="0"/>
              </a:spcBef>
              <a:spcAft>
                <a:spcPts val="0"/>
              </a:spcAft>
              <a:buClrTx/>
              <a:buSzTx/>
              <a:buFontTx/>
              <a:buNone/>
              <a:tabLst/>
              <a:defRPr/>
            </a:pPr>
            <a:r>
              <a:rPr lang="en-US" sz="1200" dirty="0"/>
              <a:t>Everyone is assisted, immediately, to begin exiting homelessness.</a:t>
            </a:r>
          </a:p>
          <a:p>
            <a:pPr marL="13945" lvl="0"/>
            <a:endParaRPr lang="en-US" dirty="0"/>
          </a:p>
          <a:p>
            <a:pPr marL="696901" lvl="1" indent="-348451">
              <a:spcBef>
                <a:spcPts val="1237"/>
              </a:spcBef>
              <a:buClr>
                <a:schemeClr val="dk1"/>
              </a:buClr>
              <a:buSzPct val="160000"/>
              <a:buFont typeface="Arial"/>
              <a:buChar char="•"/>
            </a:pPr>
            <a:r>
              <a:rPr lang="en-US" dirty="0"/>
              <a:t>A homeless assistance approach that prioritizes providing permanent housing to people experiencing homelessness, thus ending their homelessness </a:t>
            </a:r>
          </a:p>
          <a:p>
            <a:pPr marL="696901" lvl="1" indent="-106597">
              <a:spcBef>
                <a:spcPts val="1237"/>
              </a:spcBef>
              <a:buClr>
                <a:schemeClr val="dk1"/>
              </a:buClr>
              <a:buSzPct val="160000"/>
            </a:pPr>
            <a:endParaRPr lang="en-US" dirty="0"/>
          </a:p>
          <a:p>
            <a:pPr marL="696901" lvl="1" indent="-348451">
              <a:spcBef>
                <a:spcPts val="1237"/>
              </a:spcBef>
              <a:buClr>
                <a:schemeClr val="dk1"/>
              </a:buClr>
              <a:buSzPct val="160000"/>
              <a:buFont typeface="Arial"/>
              <a:buChar char="•"/>
            </a:pPr>
            <a:r>
              <a:rPr lang="en-US" dirty="0"/>
              <a:t>Housing serves as a platform from which people can pursue personal goals and improve their quality of life</a:t>
            </a:r>
          </a:p>
          <a:p>
            <a:pPr marL="696901" lvl="1" indent="-106597">
              <a:spcBef>
                <a:spcPts val="1237"/>
              </a:spcBef>
              <a:buClr>
                <a:schemeClr val="dk1"/>
              </a:buClr>
              <a:buSzPct val="160000"/>
            </a:pPr>
            <a:endParaRPr lang="en-US" dirty="0"/>
          </a:p>
          <a:p>
            <a:pPr marL="696901" lvl="1" indent="-348451">
              <a:spcBef>
                <a:spcPts val="1237"/>
              </a:spcBef>
              <a:buClr>
                <a:schemeClr val="dk1"/>
              </a:buClr>
              <a:buSzPct val="160000"/>
              <a:buFont typeface="Arial"/>
              <a:buChar char="•"/>
            </a:pPr>
            <a:r>
              <a:rPr lang="en-US" dirty="0"/>
              <a:t>Issues that may have contributed to housing instability can best be addressed once people are permanently housed </a:t>
            </a:r>
          </a:p>
          <a:p>
            <a:pPr marL="696901" lvl="1" indent="-348451">
              <a:spcBef>
                <a:spcPts val="1237"/>
              </a:spcBef>
              <a:buClr>
                <a:schemeClr val="dk1"/>
              </a:buClr>
              <a:buSzPct val="160000"/>
              <a:buFont typeface="Arial"/>
              <a:buChar char="•"/>
            </a:pPr>
            <a:r>
              <a:rPr lang="en-US" sz="1200" dirty="0"/>
              <a:t>Services and support are offered at engagement and after the person finds housing</a:t>
            </a:r>
          </a:p>
          <a:p>
            <a:pPr marL="0" lvl="0" indent="-108750">
              <a:spcBef>
                <a:spcPts val="1237"/>
              </a:spcBef>
              <a:buClr>
                <a:schemeClr val="dk1"/>
              </a:buClr>
              <a:buSzPct val="160000"/>
              <a:buFont typeface="Arial"/>
              <a:buNone/>
            </a:pPr>
            <a:endParaRPr lang="en-US" dirty="0"/>
          </a:p>
          <a:p>
            <a:pPr marL="471145" lvl="1"/>
            <a:endParaRPr sz="4100" dirty="0"/>
          </a:p>
        </p:txBody>
      </p:sp>
      <p:sp>
        <p:nvSpPr>
          <p:cNvPr id="268" name="Google Shape;268;p12:notes"/>
          <p:cNvSpPr txBox="1">
            <a:spLocks noGrp="1"/>
          </p:cNvSpPr>
          <p:nvPr>
            <p:ph type="sldNum" idx="12"/>
          </p:nvPr>
        </p:nvSpPr>
        <p:spPr>
          <a:xfrm>
            <a:off x="4166508" y="9155840"/>
            <a:ext cx="3187455" cy="483647"/>
          </a:xfrm>
          <a:prstGeom prst="rect">
            <a:avLst/>
          </a:prstGeom>
          <a:noFill/>
          <a:ln>
            <a:noFill/>
          </a:ln>
        </p:spPr>
        <p:txBody>
          <a:bodyPr spcFirstLastPara="1" wrap="square" lIns="97099" tIns="48537" rIns="97099" bIns="48537" anchor="b" anchorCtr="0">
            <a:noAutofit/>
          </a:bodyPr>
          <a:lstStyle/>
          <a:p>
            <a:fld id="{00000000-1234-1234-1234-123412341234}" type="slidenum">
              <a:rPr lang="en-US"/>
              <a:pPr/>
              <a:t>31</a:t>
            </a:fld>
            <a:endParaRPr/>
          </a:p>
        </p:txBody>
      </p:sp>
    </p:spTree>
    <p:extLst>
      <p:ext uri="{BB962C8B-B14F-4D97-AF65-F5344CB8AC3E}">
        <p14:creationId xmlns:p14="http://schemas.microsoft.com/office/powerpoint/2010/main" val="2260100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3:notes"/>
          <p:cNvSpPr txBox="1">
            <a:spLocks noGrp="1"/>
          </p:cNvSpPr>
          <p:nvPr>
            <p:ph type="body" idx="1"/>
          </p:nvPr>
        </p:nvSpPr>
        <p:spPr>
          <a:xfrm>
            <a:off x="735567" y="4639002"/>
            <a:ext cx="5884532" cy="4350761"/>
          </a:xfrm>
          <a:prstGeom prst="rect">
            <a:avLst/>
          </a:prstGeom>
          <a:noFill/>
          <a:ln>
            <a:noFill/>
          </a:ln>
        </p:spPr>
        <p:txBody>
          <a:bodyPr spcFirstLastPara="1" wrap="square" lIns="97099" tIns="48537" rIns="97099" bIns="48537" anchor="t" anchorCtr="0">
            <a:normAutofit fontScale="85000" lnSpcReduction="10000"/>
          </a:bodyPr>
          <a:lstStyle/>
          <a:p>
            <a:r>
              <a:rPr lang="en-US" dirty="0"/>
              <a:t>Tom</a:t>
            </a:r>
          </a:p>
          <a:p>
            <a:r>
              <a:rPr lang="en-US" dirty="0"/>
              <a:t>When serving clients in your RRH program, especially when trying to achieve positive outcomes, don’t screen out people for the following:</a:t>
            </a:r>
          </a:p>
          <a:p>
            <a:pPr marL="348451" indent="-348451">
              <a:spcBef>
                <a:spcPts val="1237"/>
              </a:spcBef>
              <a:buSzPts val="2400"/>
              <a:buChar char="▪"/>
            </a:pPr>
            <a:r>
              <a:rPr lang="en-US" dirty="0">
                <a:solidFill>
                  <a:schemeClr val="dk1"/>
                </a:solidFill>
              </a:rPr>
              <a:t>Not enough or zero income at entry</a:t>
            </a:r>
            <a:endParaRPr lang="en-US" dirty="0"/>
          </a:p>
          <a:p>
            <a:pPr marL="348451" indent="-348451">
              <a:spcBef>
                <a:spcPts val="1237"/>
              </a:spcBef>
              <a:buSzPts val="2400"/>
              <a:buChar char="▪"/>
            </a:pPr>
            <a:r>
              <a:rPr lang="en-US" dirty="0">
                <a:solidFill>
                  <a:schemeClr val="dk1"/>
                </a:solidFill>
              </a:rPr>
              <a:t>Low “employability”</a:t>
            </a:r>
            <a:endParaRPr lang="en-US" dirty="0"/>
          </a:p>
          <a:p>
            <a:pPr marL="348451" indent="-348451">
              <a:spcBef>
                <a:spcPts val="1237"/>
              </a:spcBef>
              <a:buSzPts val="2400"/>
              <a:buChar char="▪"/>
            </a:pPr>
            <a:r>
              <a:rPr lang="en-US" dirty="0">
                <a:solidFill>
                  <a:schemeClr val="dk1"/>
                </a:solidFill>
              </a:rPr>
              <a:t>Lacking a “desire” to change</a:t>
            </a:r>
            <a:endParaRPr lang="en-US" dirty="0"/>
          </a:p>
          <a:p>
            <a:pPr marL="348451" indent="-348451">
              <a:spcBef>
                <a:spcPts val="1237"/>
              </a:spcBef>
              <a:buSzPts val="2400"/>
              <a:buChar char="▪"/>
            </a:pPr>
            <a:r>
              <a:rPr lang="en-US" dirty="0">
                <a:solidFill>
                  <a:schemeClr val="dk1"/>
                </a:solidFill>
              </a:rPr>
              <a:t>Lacking a “good” attitude</a:t>
            </a:r>
            <a:endParaRPr lang="en-US" dirty="0"/>
          </a:p>
          <a:p>
            <a:pPr marL="348451" indent="-348451">
              <a:spcBef>
                <a:spcPts val="1237"/>
              </a:spcBef>
              <a:buSzPts val="2400"/>
              <a:buChar char="▪"/>
            </a:pPr>
            <a:r>
              <a:rPr lang="en-US" dirty="0">
                <a:solidFill>
                  <a:schemeClr val="dk1"/>
                </a:solidFill>
              </a:rPr>
              <a:t>Being “uncooperative”</a:t>
            </a:r>
            <a:endParaRPr lang="en-US" dirty="0"/>
          </a:p>
          <a:p>
            <a:pPr marL="348451" indent="-348451">
              <a:spcBef>
                <a:spcPts val="1237"/>
              </a:spcBef>
              <a:buSzPts val="2400"/>
              <a:buChar char="▪"/>
            </a:pPr>
            <a:r>
              <a:rPr lang="en-US" dirty="0">
                <a:solidFill>
                  <a:schemeClr val="dk1"/>
                </a:solidFill>
              </a:rPr>
              <a:t>Having been unsuccessful </a:t>
            </a:r>
            <a:r>
              <a:rPr lang="en-US" dirty="0"/>
              <a:t>in</a:t>
            </a:r>
            <a:r>
              <a:rPr lang="en-US" dirty="0">
                <a:solidFill>
                  <a:schemeClr val="dk1"/>
                </a:solidFill>
              </a:rPr>
              <a:t> </a:t>
            </a:r>
            <a:r>
              <a:rPr lang="en-US" dirty="0"/>
              <a:t>R</a:t>
            </a:r>
            <a:r>
              <a:rPr lang="en-US" dirty="0">
                <a:solidFill>
                  <a:schemeClr val="dk1"/>
                </a:solidFill>
              </a:rPr>
              <a:t>apid </a:t>
            </a:r>
            <a:r>
              <a:rPr lang="en-US" dirty="0"/>
              <a:t>R</a:t>
            </a:r>
            <a:r>
              <a:rPr lang="en-US" dirty="0">
                <a:solidFill>
                  <a:schemeClr val="dk1"/>
                </a:solidFill>
              </a:rPr>
              <a:t>e-housing before </a:t>
            </a:r>
            <a:endParaRPr lang="en-US" dirty="0"/>
          </a:p>
          <a:p>
            <a:endParaRPr dirty="0"/>
          </a:p>
          <a:p>
            <a:r>
              <a:rPr lang="en-US" dirty="0"/>
              <a:t>Data has shown that RRH can help a range of people, even with zero income. The program can be successful with all types of folks when</a:t>
            </a:r>
            <a:r>
              <a:rPr lang="en-US" baseline="0" dirty="0"/>
              <a:t> housing plans are created to focus on quality case management. 18-24 months of subsidy will allow client and provider to develop permanent plan. </a:t>
            </a:r>
          </a:p>
          <a:p>
            <a:endParaRPr dirty="0"/>
          </a:p>
          <a:p>
            <a:r>
              <a:rPr lang="en-US" dirty="0"/>
              <a:t>It is important to check our own biases and ask ourselves why we think someone isn’t “right” for RRH – if it is anything on this slide, these are not reasons to screen people out from the opportunity of getting housed.</a:t>
            </a:r>
          </a:p>
          <a:p>
            <a:endParaRPr lang="en-US" dirty="0"/>
          </a:p>
          <a:p>
            <a:r>
              <a:rPr lang="en-US" dirty="0"/>
              <a:t>Also consider what</a:t>
            </a:r>
            <a:r>
              <a:rPr lang="en-US" baseline="0" dirty="0"/>
              <a:t> options are in your community to receive additional assistance as need?</a:t>
            </a:r>
          </a:p>
          <a:p>
            <a:r>
              <a:rPr lang="en-US" baseline="0" dirty="0"/>
              <a:t>Bridges to other permanent housing</a:t>
            </a:r>
          </a:p>
          <a:p>
            <a:r>
              <a:rPr lang="en-US" baseline="0" dirty="0"/>
              <a:t>Services not tied to housing assistance project</a:t>
            </a:r>
          </a:p>
          <a:p>
            <a:endParaRPr lang="en-US" baseline="0" dirty="0"/>
          </a:p>
          <a:p>
            <a:r>
              <a:rPr lang="en-US" baseline="0" dirty="0"/>
              <a:t>Thinking about how your system gets people stuck due to design – what is under your control to change?</a:t>
            </a:r>
            <a:endParaRPr dirty="0"/>
          </a:p>
        </p:txBody>
      </p:sp>
      <p:sp>
        <p:nvSpPr>
          <p:cNvPr id="276" name="Google Shape;276;p13:notes"/>
          <p:cNvSpPr txBox="1">
            <a:spLocks noGrp="1"/>
          </p:cNvSpPr>
          <p:nvPr>
            <p:ph type="sldNum" idx="12"/>
          </p:nvPr>
        </p:nvSpPr>
        <p:spPr>
          <a:xfrm>
            <a:off x="4166508" y="9155840"/>
            <a:ext cx="3187455" cy="483647"/>
          </a:xfrm>
          <a:prstGeom prst="rect">
            <a:avLst/>
          </a:prstGeom>
          <a:noFill/>
          <a:ln>
            <a:noFill/>
          </a:ln>
        </p:spPr>
        <p:txBody>
          <a:bodyPr spcFirstLastPara="1" wrap="square" lIns="97099" tIns="48537" rIns="97099" bIns="48537" anchor="b" anchorCtr="0">
            <a:noAutofit/>
          </a:bodyPr>
          <a:lstStyle/>
          <a:p>
            <a:fld id="{00000000-1234-1234-1234-123412341234}" type="slidenum">
              <a:rPr lang="en-US"/>
              <a:pPr/>
              <a:t>32</a:t>
            </a:fld>
            <a:endParaRPr/>
          </a:p>
        </p:txBody>
      </p:sp>
    </p:spTree>
    <p:extLst>
      <p:ext uri="{BB962C8B-B14F-4D97-AF65-F5344CB8AC3E}">
        <p14:creationId xmlns:p14="http://schemas.microsoft.com/office/powerpoint/2010/main" val="4240745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a:p>
            <a:r>
              <a:rPr lang="en-US" dirty="0"/>
              <a:t>People with extremely low incomes obviously have fewer choices, but they can and should decide where to live, with whom, and what assistance they need and want to get back on track. They want and need some control and we should do everything we can to increase it. Why? When stress is uncontrollable, it can be more damaging and impairing.  Somehow, your brain just knows the difference. So having choices is an important way to help reduce the impact of stress. </a:t>
            </a:r>
          </a:p>
          <a:p>
            <a:endParaRPr lang="en-US" dirty="0"/>
          </a:p>
          <a:p>
            <a:r>
              <a:rPr lang="en-US" dirty="0"/>
              <a:t>However, that does NOT mean more choices are always better.  Choosing between 27 options can seem much more stressful than choosing between 3.  It’s </a:t>
            </a:r>
            <a:r>
              <a:rPr lang="en-US" b="1" dirty="0"/>
              <a:t>not</a:t>
            </a:r>
            <a:r>
              <a:rPr lang="en-US" dirty="0"/>
              <a:t> empowering to tell someone experiencing major stress overload that they should just go find their own housing.  But it’s also not helpful to automatically do everything for the person.  It takes a lot of skill to figure out how much help or how many choices a person wants or needs at any point in time, so we strike the right balance and help reduce stress and related harmful effects versus increasing stress. This is, after all, perhaps our #1 job: to reduce harm caused by housing instability and homelessness.</a:t>
            </a:r>
          </a:p>
          <a:p>
            <a:endParaRPr lang="en-US" dirty="0"/>
          </a:p>
          <a:p>
            <a:pPr defTabSz="939363"/>
            <a:r>
              <a:rPr lang="en-US" dirty="0"/>
              <a:t>In the HFCM training series, we’ll explore Housing First approaches in more detail, including strategies for engaging and assisting people in crisis using a trauma-informed, person-centered approach.</a:t>
            </a:r>
          </a:p>
          <a:p>
            <a:endParaRPr lang="en-US" dirty="0"/>
          </a:p>
          <a:p>
            <a:endParaRPr lang="en-US" dirty="0"/>
          </a:p>
        </p:txBody>
      </p:sp>
      <p:sp>
        <p:nvSpPr>
          <p:cNvPr id="4" name="Slide Number Placeholder 3"/>
          <p:cNvSpPr>
            <a:spLocks noGrp="1"/>
          </p:cNvSpPr>
          <p:nvPr>
            <p:ph type="sldNum" sz="quarter" idx="10"/>
          </p:nvPr>
        </p:nvSpPr>
        <p:spPr/>
        <p:txBody>
          <a:bodyPr/>
          <a:lstStyle/>
          <a:p>
            <a:pPr algn="l" defTabSz="965008" eaLnBrk="0" fontAlgn="base" hangingPunct="0">
              <a:spcBef>
                <a:spcPct val="0"/>
              </a:spcBef>
              <a:spcAft>
                <a:spcPct val="0"/>
              </a:spcAft>
              <a:defRPr/>
            </a:pPr>
            <a:fld id="{E6E49B88-C793-41F8-9EA0-1766465DAF74}" type="slidenum">
              <a:rPr lang="en-US" sz="1800">
                <a:solidFill>
                  <a:srgbClr val="000000"/>
                </a:solidFill>
                <a:latin typeface="Arial" panose="020B0604020202020204" pitchFamily="34" charset="0"/>
              </a:rPr>
              <a:pPr algn="l" defTabSz="965008" eaLnBrk="0" fontAlgn="base" hangingPunct="0">
                <a:spcBef>
                  <a:spcPct val="0"/>
                </a:spcBef>
                <a:spcAft>
                  <a:spcPct val="0"/>
                </a:spcAft>
                <a:defRPr/>
              </a:pPr>
              <a:t>33</a:t>
            </a:fld>
            <a:endParaRPr 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1236607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39bcf55078_0_1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39bcf55078_0_16: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None/>
            </a:pPr>
            <a:r>
              <a:rPr lang="en-US" dirty="0"/>
              <a:t>Tom</a:t>
            </a:r>
          </a:p>
          <a:p>
            <a:pPr marL="0" lvl="0" indent="0" algn="l" rtl="0">
              <a:spcBef>
                <a:spcPts val="0"/>
              </a:spcBef>
              <a:spcAft>
                <a:spcPts val="0"/>
              </a:spcAft>
              <a:buNone/>
            </a:pPr>
            <a:r>
              <a:rPr lang="en-US" dirty="0"/>
              <a:t>Let’s talk about harm reduction as it relates to housing. </a:t>
            </a:r>
            <a:r>
              <a:rPr lang="en-US" dirty="0">
                <a:highlight>
                  <a:srgbClr val="FFFFFF"/>
                </a:highlight>
              </a:rPr>
              <a:t>Individuals don't need to be sober to be good tenants but individuals do need to be able to pay for  rent and utilities on time and therefore need to budget for your rent/utilities/other necessities and take care of these before you pay for alcohol/other recreational activities. Harm reduction helps individuals maintain tenancy while working to reduce more harmful use and empowering individuals to determine their own self-care.</a:t>
            </a:r>
            <a:endParaRPr dirty="0">
              <a:highlight>
                <a:srgbClr val="FFFFFF"/>
              </a:highlight>
            </a:endParaRPr>
          </a:p>
          <a:p>
            <a:pPr marL="0" lvl="0" indent="0" algn="l" rtl="0">
              <a:spcBef>
                <a:spcPts val="0"/>
              </a:spcBef>
              <a:spcAft>
                <a:spcPts val="0"/>
              </a:spcAft>
              <a:buNone/>
            </a:pPr>
            <a:endParaRPr dirty="0">
              <a:highlight>
                <a:srgbClr val="FFFFFF"/>
              </a:highlight>
            </a:endParaRPr>
          </a:p>
          <a:p>
            <a:pPr marL="0" lvl="0" indent="0" algn="l" rtl="0">
              <a:spcBef>
                <a:spcPts val="0"/>
              </a:spcBef>
              <a:spcAft>
                <a:spcPts val="0"/>
              </a:spcAft>
              <a:buClr>
                <a:schemeClr val="dk1"/>
              </a:buClr>
              <a:buSzPts val="1100"/>
              <a:buFont typeface="Arial"/>
              <a:buNone/>
            </a:pPr>
            <a:r>
              <a:rPr lang="en-US" dirty="0">
                <a:highlight>
                  <a:srgbClr val="FFFFFF"/>
                </a:highlight>
              </a:rPr>
              <a:t>Harm reduction as a philosophy respects the complexity of factors that impact trauma and harm and an individual’s rights and responsibilities in making choices and managing change.</a:t>
            </a:r>
            <a:endParaRPr dirty="0">
              <a:highlight>
                <a:srgbClr val="FFFFFF"/>
              </a:highlight>
            </a:endParaRPr>
          </a:p>
          <a:p>
            <a:pPr marL="0" lvl="0" indent="0" algn="l" rtl="0">
              <a:spcBef>
                <a:spcPts val="0"/>
              </a:spcBef>
              <a:spcAft>
                <a:spcPts val="0"/>
              </a:spcAft>
              <a:buNone/>
            </a:pPr>
            <a:endParaRPr sz="1050" dirty="0">
              <a:highlight>
                <a:srgbClr val="FFFFFF"/>
              </a:highlight>
              <a:latin typeface="Roboto"/>
              <a:ea typeface="Roboto"/>
              <a:cs typeface="Roboto"/>
              <a:sym typeface="Roboto"/>
            </a:endParaRPr>
          </a:p>
        </p:txBody>
      </p:sp>
      <p:sp>
        <p:nvSpPr>
          <p:cNvPr id="286" name="Google Shape;286;g139bcf55078_0_16: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extLst>
      <p:ext uri="{BB962C8B-B14F-4D97-AF65-F5344CB8AC3E}">
        <p14:creationId xmlns:p14="http://schemas.microsoft.com/office/powerpoint/2010/main" val="1506719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a:p>
            <a:r>
              <a:rPr lang="en-US" dirty="0"/>
              <a:t>Progressive assistance is: </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Just enough assistance, just in time and just as long as needed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lt1"/>
                </a:solidFill>
                <a:latin typeface="+mn-lt"/>
                <a:ea typeface="+mn-ea"/>
                <a:cs typeface="+mn-cs"/>
              </a:rPr>
              <a:t>Understands that the person’s stress and resilience cannot be assessed in advance or with a checklist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Negotiating action steps with the person and assessing their ability to take steps without direct assistance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lt1"/>
                </a:solidFill>
                <a:latin typeface="+mn-lt"/>
                <a:ea typeface="+mn-ea"/>
                <a:cs typeface="+mn-cs"/>
              </a:rPr>
              <a:t>Adjusts the level of assistance over time, based upon observation and conversations with person.</a:t>
            </a:r>
            <a:endParaRPr lang="en-US"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lt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1AB8E-3E2D-E945-BE8B-4EB6BC1A7C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649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5979d9758d_0_1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5979d9758d_0_16: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None/>
            </a:pPr>
            <a:r>
              <a:rPr lang="en-US" dirty="0"/>
              <a:t>Teo</a:t>
            </a:r>
          </a:p>
          <a:p>
            <a:pPr marL="0" lvl="0" indent="0" algn="l" rtl="0">
              <a:spcBef>
                <a:spcPts val="0"/>
              </a:spcBef>
              <a:spcAft>
                <a:spcPts val="0"/>
              </a:spcAft>
              <a:buNone/>
            </a:pPr>
            <a:r>
              <a:rPr lang="en-US" dirty="0"/>
              <a:t>These principles provide both a philosophical base as well as day-to-day guidance for tasks and goals.</a:t>
            </a:r>
            <a:endParaRPr dirty="0"/>
          </a:p>
          <a:p>
            <a:pPr marL="457200" lvl="0" indent="-317500" algn="l" rtl="0">
              <a:spcBef>
                <a:spcPts val="0"/>
              </a:spcBef>
              <a:spcAft>
                <a:spcPts val="0"/>
              </a:spcAft>
              <a:buSzPts val="1400"/>
              <a:buChar char="●"/>
            </a:pPr>
            <a:r>
              <a:rPr lang="en-US" dirty="0"/>
              <a:t>Principle #1: People can recover, reclaim, and transform their lives. The Strengths Model emphasizes that the capacity for growth and recovery already exists within the individual or family. The Strengths Model does not define recovery as a cure or remission of symptoms as viewed from a medical lens. Rather, the Strengths Model honors the resiliency of each individual to continue building or rebuilding a life despite life circumstances. Recovery is about an individual’s ability to recover their sense of self, their identity, their hopes and dreams (apart from </a:t>
            </a:r>
            <a:r>
              <a:rPr lang="en-US" dirty="0" err="1"/>
              <a:t>clienthood</a:t>
            </a:r>
            <a:r>
              <a:rPr lang="en-US" dirty="0"/>
              <a:t> or disability) and recognize and leverage the capabilities and strengths they possess to achieve desired life goals and roles.  Our job as helping professionals is to help create conditions in which growth and recovery are most likely to occur.  It is important to recognize that we do not possess the power to control or predict how one’s recovery journey will unfold, so we embrace the dignity and worth of each person before us and work from a lens of possibility and opportunity.</a:t>
            </a:r>
            <a:endParaRPr dirty="0"/>
          </a:p>
          <a:p>
            <a:pPr marL="457200" lvl="0" indent="-317500" algn="l" rtl="0">
              <a:spcBef>
                <a:spcPts val="0"/>
              </a:spcBef>
              <a:spcAft>
                <a:spcPts val="0"/>
              </a:spcAft>
              <a:buSzPts val="1400"/>
              <a:buChar char="●"/>
            </a:pPr>
            <a:r>
              <a:rPr lang="en-US" dirty="0"/>
              <a:t>Principle #2: The focus is on an individual’s strengths rather than deficits. Recovery is not fueled merely by overcoming problems, barriers, and challenges. In fact, many people recover despite the problems, barriers, and challenges faced in their lives. The Strengths Model does not ignore problems. The Strengths Model practitioner validates the person’s experience and responds to the immediate challenges that people face. Yet merely solving problems, at best, returns the person to an equilibrium.  However, exploiting strengths and opportunities promotes growth. People tend to flourish based on their individual interests, aspirations, and strengths. Rather than ignoring problems, the Strengths Model calls for us to push further and exploit the strengths and capabilities that will help the person build or rebuild the life they desire.</a:t>
            </a:r>
            <a:endParaRPr dirty="0"/>
          </a:p>
          <a:p>
            <a:pPr marL="457200" lvl="0" indent="-317500" algn="l" rtl="0">
              <a:spcBef>
                <a:spcPts val="0"/>
              </a:spcBef>
              <a:spcAft>
                <a:spcPts val="0"/>
              </a:spcAft>
              <a:buSzPts val="1400"/>
              <a:buChar char="●"/>
            </a:pPr>
            <a:r>
              <a:rPr lang="en-US" dirty="0"/>
              <a:t>Principle #3: The community is viewed as an oasis of resources. This principle is a corollary of the previous one. Strengths Model practice focuses not only on the strengths of the individual but also on the strengths of the environment. Most obvious to helping professionals are what communities lack and the difficulties encountered accessing the few resources available. From a strengths perspective, we must find pockets of strengths in our communities—the employers, property managers, teachers, neighbors, family, friends, and other community members who could be mobilized to help people achieve specific goals. While the community can contribute to the distress in a person’s life, the community also provides the opportunities and resources needed for people to thrive. The concept of finding empowering niches is important here.</a:t>
            </a:r>
            <a:endParaRPr dirty="0"/>
          </a:p>
          <a:p>
            <a:pPr marL="457200" lvl="0" indent="-317500" algn="l" rtl="0">
              <a:spcBef>
                <a:spcPts val="0"/>
              </a:spcBef>
              <a:spcAft>
                <a:spcPts val="0"/>
              </a:spcAft>
              <a:buSzPts val="1400"/>
              <a:buChar char="●"/>
            </a:pPr>
            <a:r>
              <a:rPr lang="en-US" dirty="0"/>
              <a:t>Principle #4: The client is the director of the helping process. Helping professionals bring expertise and information about various strategies, resources, options, and methods for achieving specific client goals; however, it is important to recognize that people receiving services are the experts concerning their own values, preferences, desires, and experiences. Opportunities to reinforce the person as the director of the helping situation must be found, created, and promoted. The benefit of this approach is to keep workers centered on what is meaningful and important to the person rather than what professionals or others within the system deem “best” for the person. Strengths Model practitioners should do nothing without the person’s approval and should involve the person in decisions during every step of the process.</a:t>
            </a:r>
            <a:endParaRPr dirty="0"/>
          </a:p>
          <a:p>
            <a:pPr marL="457200" lvl="0" indent="-317500" algn="l" rtl="0">
              <a:spcBef>
                <a:spcPts val="0"/>
              </a:spcBef>
              <a:spcAft>
                <a:spcPts val="0"/>
              </a:spcAft>
              <a:buSzPts val="1400"/>
              <a:buChar char="●"/>
            </a:pPr>
            <a:r>
              <a:rPr lang="en-US" dirty="0"/>
              <a:t>Principle #5: The relationship is primary and essential. The relationship is primary and essential because, without it, a person’s strengths, talents, skills, desires, and aspirations often lie dormant and are not mobilized toward goal achievement. It takes a strong and trusting relationship to discover a rich and detailed view of a person’s strengths and capabilities and to create an environment where a person is willing to share what is most meaningful and important to them. A Strengths Model-based relationship can be viewed as being a traveling companion with people along their recovery journey rather than acting as a travel agent. Strengths Model practice is predicated on the worker having a sincere and genuine investment in helping the person achieve important life goals while respecting autonomy and self-determination.</a:t>
            </a:r>
            <a:endParaRPr dirty="0"/>
          </a:p>
          <a:p>
            <a:pPr marL="457200" lvl="0" indent="-317500" algn="l" rtl="0">
              <a:spcBef>
                <a:spcPts val="0"/>
              </a:spcBef>
              <a:spcAft>
                <a:spcPts val="0"/>
              </a:spcAft>
              <a:buSzPts val="1400"/>
              <a:buChar char="●"/>
            </a:pPr>
            <a:r>
              <a:rPr lang="en-US" dirty="0"/>
              <a:t>Principle #6: The primary setting for our work is in the community. Given the stated principles of self-determination and a focus on naturally occurring resources within the environment, it should be clear that office-based interventions are contraindicated in the Strengths Model. People do not recover inside the walls of the organization’s physical facilities; they recover in the community. A community outreach mode of service delivery offers rich opportunities for assessing a person’s strengths and helping a person make use of these strengths to positively impact their life. Some people need help to navigate the complex social interactions necessary to achieve the goals they desire, which may include working with property managers, employers, teachers, family members, community agencies, and other individuals and organizations. Working with a person in the community settings where these interactions occur helps to avoid overgeneralization of problems and keeps the work focused in ways that are most relevant and useful to the person. </a:t>
            </a:r>
            <a:endParaRPr dirty="0"/>
          </a:p>
        </p:txBody>
      </p:sp>
      <p:sp>
        <p:nvSpPr>
          <p:cNvPr id="252" name="Google Shape;252;g15979d9758d_0_16: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Tree>
    <p:extLst>
      <p:ext uri="{BB962C8B-B14F-4D97-AF65-F5344CB8AC3E}">
        <p14:creationId xmlns:p14="http://schemas.microsoft.com/office/powerpoint/2010/main" val="14212327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Teo</a:t>
            </a:r>
          </a:p>
          <a:p>
            <a:endParaRPr lang="en-US" dirty="0"/>
          </a:p>
          <a:p>
            <a:r>
              <a:rPr lang="en-US"/>
              <a:t> C’s of Positive Youth Development Model,” which is a nationally-recognized YYA engagement model that focuses not on “fixing” behavior problems, but building and nurturing all YYA's beliefs, behaviors, knowledge, attributes and skills. The result should be a healthy and successful trajectory as emerging adults – leading to a healthy and successful adulthood. </a:t>
            </a:r>
            <a:br>
              <a:rPr lang="en-US" dirty="0"/>
            </a:br>
            <a:endParaRPr lang="en-US" dirty="0"/>
          </a:p>
          <a:p>
            <a:r>
              <a:rPr lang="en-US" b="1"/>
              <a:t>Connection</a:t>
            </a:r>
            <a:endParaRPr lang="en-US"/>
          </a:p>
          <a:p>
            <a:r>
              <a:rPr lang="en-US"/>
              <a:t>A feeling of safety, structure, and belonging; positive bonds with people and social institutions.</a:t>
            </a:r>
          </a:p>
          <a:p>
            <a:r>
              <a:rPr lang="en-US" b="1"/>
              <a:t>Confidence</a:t>
            </a:r>
            <a:endParaRPr lang="en-US"/>
          </a:p>
          <a:p>
            <a:r>
              <a:rPr lang="en-US"/>
              <a:t>A sense of self-worth and mastery; having a belief in one’s capacity to succeed.</a:t>
            </a:r>
          </a:p>
          <a:p>
            <a:r>
              <a:rPr lang="en-US" b="1"/>
              <a:t>Character</a:t>
            </a:r>
            <a:endParaRPr lang="en-US"/>
          </a:p>
          <a:p>
            <a:r>
              <a:rPr lang="en-US" dirty="0"/>
              <a:t>Taking responsibility; a sense of independence and individuality; connection to principles and values</a:t>
            </a:r>
          </a:p>
          <a:p>
            <a:r>
              <a:rPr lang="en-US" b="1"/>
              <a:t>Competence</a:t>
            </a:r>
            <a:endParaRPr lang="en-US"/>
          </a:p>
          <a:p>
            <a:r>
              <a:rPr lang="en-US"/>
              <a:t>The ability to act effectively at school, in social situations, and at work.</a:t>
            </a:r>
          </a:p>
          <a:p>
            <a:r>
              <a:rPr lang="en-US" b="1"/>
              <a:t>Contribution</a:t>
            </a:r>
            <a:endParaRPr lang="en-US"/>
          </a:p>
          <a:p>
            <a:r>
              <a:rPr lang="en-US"/>
              <a:t>Active participation and leadership in a variety of settings; making a difference.</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301254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4399218"/>
          </a:xfrm>
        </p:spPr>
        <p:txBody>
          <a:bodyPr>
            <a:normAutofit fontScale="85000" lnSpcReduction="20000"/>
          </a:bodyPr>
          <a:lstStyle/>
          <a:p>
            <a:r>
              <a:rPr lang="en-US" dirty="0"/>
              <a:t>Tom</a:t>
            </a:r>
          </a:p>
          <a:p>
            <a:r>
              <a:rPr lang="en-US" dirty="0"/>
              <a:t>Briefly go over some overlapping</a:t>
            </a:r>
            <a:r>
              <a:rPr lang="en-US" baseline="0" dirty="0"/>
              <a:t> but additional considerations if your RRH project is service in part or whole people fleeing domestic violence/intimate partner violence.</a:t>
            </a:r>
          </a:p>
          <a:p>
            <a:endParaRPr lang="en-US" baseline="0" dirty="0"/>
          </a:p>
          <a:p>
            <a:r>
              <a:rPr lang="en-US" baseline="0" dirty="0"/>
              <a:t>In addition to this discussion there is a specific resource published by the Safe Housing Partnerships agency about RRH implementation considerations for this population that you may find very useful as it walks through the ore components from a DV lens.</a:t>
            </a:r>
            <a:endParaRPr lang="en-US" dirty="0"/>
          </a:p>
          <a:p>
            <a:endParaRPr lang="en-US" dirty="0"/>
          </a:p>
          <a:p>
            <a:r>
              <a:rPr lang="en-US" dirty="0"/>
              <a:t>Safety</a:t>
            </a:r>
          </a:p>
          <a:p>
            <a:pPr marL="171450" indent="-171450">
              <a:buFont typeface="Arial" panose="020B0604020202020204" pitchFamily="34" charset="0"/>
              <a:buChar char="•"/>
            </a:pPr>
            <a:r>
              <a:rPr lang="en-US" dirty="0"/>
              <a:t>Discuss where it’s best to have visits that are safe and comfortable for survivor</a:t>
            </a:r>
          </a:p>
          <a:p>
            <a:pPr marL="171450" indent="-171450">
              <a:buFont typeface="Arial" panose="020B0604020202020204" pitchFamily="34" charset="0"/>
              <a:buChar char="•"/>
            </a:pPr>
            <a:r>
              <a:rPr lang="en-US" dirty="0"/>
              <a:t>Know ahead of time what to say/do if you encounter the abuser or friends/family of survivor</a:t>
            </a:r>
          </a:p>
          <a:p>
            <a:pPr marL="171450" indent="-171450">
              <a:buFont typeface="Arial" panose="020B0604020202020204" pitchFamily="34" charset="0"/>
              <a:buChar char="•"/>
            </a:pPr>
            <a:r>
              <a:rPr lang="en-US" dirty="0"/>
              <a:t>Avoid doing home visits if:</a:t>
            </a:r>
          </a:p>
          <a:p>
            <a:pPr marL="628650" lvl="1" indent="-171450">
              <a:buFont typeface="Arial" panose="020B0604020202020204" pitchFamily="34" charset="0"/>
              <a:buChar char="•"/>
            </a:pPr>
            <a:r>
              <a:rPr lang="en-US" dirty="0"/>
              <a:t>Abuser knows housing location and is not staying away Abuser’s behavior includes stalking/following survivor</a:t>
            </a:r>
          </a:p>
          <a:p>
            <a:pPr marL="171450" lvl="0" indent="-171450">
              <a:buFont typeface="Arial" panose="020B0604020202020204" pitchFamily="34" charset="0"/>
              <a:buChar char="•"/>
            </a:pPr>
            <a:r>
              <a:rPr lang="en-US" dirty="0"/>
              <a:t>Ensure your program knows where you are</a:t>
            </a:r>
          </a:p>
          <a:p>
            <a:endParaRPr lang="en-US" dirty="0"/>
          </a:p>
          <a:p>
            <a:r>
              <a:rPr lang="en-US" dirty="0"/>
              <a:t>Possible common DV</a:t>
            </a:r>
            <a:r>
              <a:rPr lang="en-US" baseline="0" dirty="0"/>
              <a:t> Housing Barriers</a:t>
            </a:r>
          </a:p>
          <a:p>
            <a:pPr marL="171450" indent="-171450">
              <a:buFont typeface="Arial" panose="020B0604020202020204" pitchFamily="34" charset="0"/>
              <a:buChar char="•"/>
            </a:pPr>
            <a:r>
              <a:rPr lang="en-US" dirty="0"/>
              <a:t>Spotty employment history</a:t>
            </a:r>
          </a:p>
          <a:p>
            <a:pPr marL="171450" indent="-171450">
              <a:buFont typeface="Arial" panose="020B0604020202020204" pitchFamily="34" charset="0"/>
              <a:buChar char="•"/>
            </a:pPr>
            <a:r>
              <a:rPr lang="en-US" dirty="0"/>
              <a:t>Arrest history</a:t>
            </a:r>
          </a:p>
          <a:p>
            <a:pPr marL="171450" indent="-171450">
              <a:buFont typeface="Arial" panose="020B0604020202020204" pitchFamily="34" charset="0"/>
              <a:buChar char="•"/>
            </a:pPr>
            <a:r>
              <a:rPr lang="en-US" dirty="0"/>
              <a:t>Bad credit or very little experience with handling money</a:t>
            </a:r>
          </a:p>
          <a:p>
            <a:pPr marL="171450" indent="-171450">
              <a:buFont typeface="Arial" panose="020B0604020202020204" pitchFamily="34" charset="0"/>
              <a:buChar char="•"/>
            </a:pPr>
            <a:r>
              <a:rPr lang="en-US" dirty="0"/>
              <a:t>Evictions, history of “running out on” leases</a:t>
            </a:r>
          </a:p>
          <a:p>
            <a:pPr marL="171450" indent="-171450">
              <a:buFont typeface="Arial" panose="020B0604020202020204" pitchFamily="34" charset="0"/>
              <a:buChar char="•"/>
            </a:pPr>
            <a:r>
              <a:rPr lang="en-US" dirty="0"/>
              <a:t>Arrears; damage to apartment, unpaid utilities</a:t>
            </a:r>
          </a:p>
          <a:p>
            <a:pPr marL="171450" indent="-171450">
              <a:buFont typeface="Arial" panose="020B0604020202020204" pitchFamily="34" charset="0"/>
              <a:buChar char="•"/>
            </a:pPr>
            <a:r>
              <a:rPr lang="en-US" dirty="0"/>
              <a:t>On Housing Authority’s “Do Not Rent To” list</a:t>
            </a:r>
          </a:p>
          <a:p>
            <a:pPr marL="171450" indent="-171450">
              <a:buFont typeface="Arial" panose="020B0604020202020204" pitchFamily="34" charset="0"/>
              <a:buChar char="•"/>
            </a:pPr>
            <a:r>
              <a:rPr lang="en-US" dirty="0"/>
              <a:t>May have pet she couldn’t leave behind</a:t>
            </a:r>
          </a:p>
          <a:p>
            <a:pPr marL="171450" indent="-171450">
              <a:buFont typeface="Arial" panose="020B0604020202020204" pitchFamily="34" charset="0"/>
              <a:buChar char="•"/>
            </a:pPr>
            <a:r>
              <a:rPr lang="en-US" dirty="0"/>
              <a:t>Doesn’t “present well” due to trauma</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Eviction and lease</a:t>
            </a:r>
            <a:r>
              <a:rPr lang="en-US" baseline="0" dirty="0"/>
              <a:t> protections – VAWA addendum also</a:t>
            </a:r>
          </a:p>
          <a:p>
            <a:pPr marL="171450" indent="-171450">
              <a:buFont typeface="Arial" panose="020B0604020202020204" pitchFamily="34" charset="0"/>
              <a:buChar char="•"/>
            </a:pPr>
            <a:r>
              <a:rPr lang="en-US" dirty="0"/>
              <a:t>Applies to ALL housing providers, including shelters and motels that function as housing • All applicants must be screened on same consistent fact-based criteria - and in chronological order • DV Protections fall under sex discrimination: Women cannot be treated differently than male tenants • DV victims can’t be evicted/denied if LL doesn’t evict other victims of crime • LL cannot impose different conditions of rental upon learning of abuse history • LL can devise own screening criteria (including priority to clients of certain social services programs) as long as it isn’t discriminatory and is applied consistently</a:t>
            </a:r>
          </a:p>
        </p:txBody>
      </p:sp>
      <p:sp>
        <p:nvSpPr>
          <p:cNvPr id="4" name="Slide Number Placeholder 3"/>
          <p:cNvSpPr>
            <a:spLocks noGrp="1"/>
          </p:cNvSpPr>
          <p:nvPr>
            <p:ph type="sldNum" sz="quarter" idx="10"/>
          </p:nvPr>
        </p:nvSpPr>
        <p:spPr/>
        <p:txBody>
          <a:bodyPr/>
          <a:lstStyle/>
          <a:p>
            <a:fld id="{831632FC-0884-416E-99A2-4E7BF78D18F6}" type="slidenum">
              <a:rPr lang="en-US" smtClean="0"/>
              <a:t>38</a:t>
            </a:fld>
            <a:endParaRPr lang="en-US"/>
          </a:p>
        </p:txBody>
      </p:sp>
    </p:spTree>
    <p:extLst>
      <p:ext uri="{BB962C8B-B14F-4D97-AF65-F5344CB8AC3E}">
        <p14:creationId xmlns:p14="http://schemas.microsoft.com/office/powerpoint/2010/main" val="3438762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39a6b3b41a_0_1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139a6b3b41a_0_101: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p:txBody>
      </p:sp>
      <p:sp>
        <p:nvSpPr>
          <p:cNvPr id="226" name="Google Shape;226;g139a6b3b41a_0_101: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66453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590226611e_0_43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590226611e_0_434: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None/>
            </a:pPr>
            <a:r>
              <a:rPr lang="en-US"/>
              <a:t>Tom</a:t>
            </a:r>
            <a:endParaRPr/>
          </a:p>
          <a:p>
            <a:pPr marL="0" lvl="0" indent="0" algn="l" rtl="0">
              <a:spcBef>
                <a:spcPts val="0"/>
              </a:spcBef>
              <a:spcAft>
                <a:spcPts val="0"/>
              </a:spcAft>
              <a:buNone/>
            </a:pPr>
            <a:endParaRPr/>
          </a:p>
          <a:p>
            <a:pPr marL="0" lvl="0" indent="0" algn="l" rtl="0">
              <a:spcBef>
                <a:spcPts val="0"/>
              </a:spcBef>
              <a:spcAft>
                <a:spcPts val="0"/>
              </a:spcAft>
              <a:buNone/>
            </a:pPr>
            <a:r>
              <a:rPr lang="en-US"/>
              <a:t>We are going to take a few slides to ground us in the basics of case management. I’m going to talk about the definition of case management from a social work perspective on this slide, but want to note that case management is seen across all disciplines - I just happen to be a social worker so this is the lens that I have when I talk about case management.</a:t>
            </a:r>
            <a:endParaRPr/>
          </a:p>
          <a:p>
            <a:pPr marL="0" lvl="0" indent="0" algn="l" rtl="0">
              <a:spcBef>
                <a:spcPts val="0"/>
              </a:spcBef>
              <a:spcAft>
                <a:spcPts val="0"/>
              </a:spcAft>
              <a:buNone/>
            </a:pPr>
            <a:endParaRPr/>
          </a:p>
          <a:p>
            <a:pPr marL="0" lvl="0" indent="0" algn="l" rtl="0">
              <a:spcBef>
                <a:spcPts val="0"/>
              </a:spcBef>
              <a:spcAft>
                <a:spcPts val="0"/>
              </a:spcAft>
              <a:buNone/>
            </a:pPr>
            <a:r>
              <a:rPr lang="en-US"/>
              <a:t>It is the process to plan for, seek, advocate for, and monitor services from different social services or health care organizations and staff on behalf of a client. The primary goal of case management is to optimize client functioning and well-being by providing and coordinating high-quality services. Successful case management limits problems that arise from service fragmentation, staff turnover, and poor coordination between providers.</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US"/>
              <a:t>Several guiding principles of social work case management include:</a:t>
            </a:r>
            <a:endParaRPr/>
          </a:p>
          <a:p>
            <a:pPr marL="457200" lvl="0" indent="-317500" algn="l" rtl="0">
              <a:spcBef>
                <a:spcPts val="1200"/>
              </a:spcBef>
              <a:spcAft>
                <a:spcPts val="0"/>
              </a:spcAft>
              <a:buSzPts val="1400"/>
              <a:buChar char="●"/>
            </a:pPr>
            <a:r>
              <a:rPr lang="en-US"/>
              <a:t>Strengthening the developmental, problem solving, and coping capacities of the client;</a:t>
            </a:r>
            <a:endParaRPr/>
          </a:p>
          <a:p>
            <a:pPr marL="457200" lvl="0" indent="-317500" algn="l" rtl="0">
              <a:spcBef>
                <a:spcPts val="0"/>
              </a:spcBef>
              <a:spcAft>
                <a:spcPts val="0"/>
              </a:spcAft>
              <a:buSzPts val="1400"/>
              <a:buChar char="●"/>
            </a:pPr>
            <a:r>
              <a:rPr lang="en-US"/>
              <a:t>Enhancing a client’s ability to interact with and participate in their communities, with respect for each client’s values and goals</a:t>
            </a:r>
            <a:endParaRPr/>
          </a:p>
          <a:p>
            <a:pPr marL="457200" lvl="0" indent="-317500" algn="l" rtl="0">
              <a:spcBef>
                <a:spcPts val="0"/>
              </a:spcBef>
              <a:spcAft>
                <a:spcPts val="0"/>
              </a:spcAft>
              <a:buSzPts val="1400"/>
              <a:buChar char="●"/>
            </a:pPr>
            <a:r>
              <a:rPr lang="en-US"/>
              <a:t>Linking people with systems that provide them with resources, services, and opportunities</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US"/>
              <a:t>Source: NASW Standards for Social Work Case Management. </a:t>
            </a:r>
            <a:r>
              <a:rPr lang="en-US" u="sng">
                <a:solidFill>
                  <a:schemeClr val="hlink"/>
                </a:solidFill>
                <a:hlinkClick r:id="rId3"/>
              </a:rPr>
              <a:t>https://www.socialworkers.org/LinkClick.aspx?fileticket=acrzqmEfhlo%3D&amp;portalid=0</a:t>
            </a:r>
            <a:r>
              <a:rPr lang="en-US"/>
              <a:t>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181" name="Google Shape;181;g1590226611e_0_434: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5979d9758d_0_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5979d9758d_0_2: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None/>
            </a:pPr>
            <a:r>
              <a:rPr lang="en-US" dirty="0"/>
              <a:t>Tom</a:t>
            </a:r>
            <a:endParaRPr dirty="0"/>
          </a:p>
        </p:txBody>
      </p:sp>
      <p:sp>
        <p:nvSpPr>
          <p:cNvPr id="120" name="Google Shape;120;g15979d9758d_0_2: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9a6b3b41a_0_5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39a6b3b41a_0_55: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t>TOM</a:t>
            </a:r>
          </a:p>
          <a:p>
            <a:pPr marL="0" lvl="0" indent="0" algn="l" rtl="0">
              <a:lnSpc>
                <a:spcPct val="115000"/>
              </a:lnSpc>
              <a:spcBef>
                <a:spcPts val="0"/>
              </a:spcBef>
              <a:spcAft>
                <a:spcPts val="0"/>
              </a:spcAft>
              <a:buClr>
                <a:schemeClr val="dk1"/>
              </a:buClr>
              <a:buSzPts val="1100"/>
              <a:buFont typeface="Arial"/>
              <a:buNone/>
            </a:pPr>
            <a:r>
              <a:rPr lang="en-US" dirty="0"/>
              <a:t>Now let’s look at some core functions specific to HFCM. Much like any type of case management, the basic functions are the same and include client intake, screening and assessment, case planning, etc. However, in each area there are specific housing-focused aspects and approaches that are key.</a:t>
            </a:r>
          </a:p>
          <a:p>
            <a:pPr marL="0" lvl="0" indent="0" algn="l" rtl="0">
              <a:lnSpc>
                <a:spcPct val="115000"/>
              </a:lnSpc>
              <a:spcBef>
                <a:spcPts val="0"/>
              </a:spcBef>
              <a:spcAft>
                <a:spcPts val="0"/>
              </a:spcAft>
              <a:buNone/>
            </a:pPr>
            <a:endParaRPr lang="en-US" dirty="0"/>
          </a:p>
          <a:p>
            <a:pPr marL="0" lvl="0" indent="0" algn="l" rtl="0">
              <a:lnSpc>
                <a:spcPct val="115000"/>
              </a:lnSpc>
              <a:spcBef>
                <a:spcPts val="0"/>
              </a:spcBef>
              <a:spcAft>
                <a:spcPts val="0"/>
              </a:spcAft>
              <a:buNone/>
            </a:pPr>
            <a:r>
              <a:rPr lang="en-US" dirty="0"/>
              <a:t>First, let’s start with engagement. Engagement is </a:t>
            </a:r>
            <a:r>
              <a:rPr lang="en-US" dirty="0">
                <a:solidFill>
                  <a:srgbClr val="404040"/>
                </a:solidFill>
              </a:rPr>
              <a:t>an interactional, interpersonal process in which the we created an environment of warmth, empathy and genuineness that enables a client to enter into a helping relationship and actively work toward change. It is </a:t>
            </a:r>
            <a:r>
              <a:rPr lang="en-US" dirty="0"/>
              <a:t>all about rapport-building and trust-building. If the client doesn’t trust you, you won’t get anywhere and the client won’t be engaged in the working relationship. Rapport-building is not a one-time event. It occurs each time you work with a client. Therefore it is critical to spend time developing rapport, as it will lead to a better client-case worker relationship.</a:t>
            </a:r>
          </a:p>
          <a:p>
            <a:pPr marL="0" lvl="0" indent="0" algn="l" rtl="0">
              <a:lnSpc>
                <a:spcPct val="115000"/>
              </a:lnSpc>
              <a:spcBef>
                <a:spcPts val="0"/>
              </a:spcBef>
              <a:spcAft>
                <a:spcPts val="0"/>
              </a:spcAft>
              <a:buNone/>
            </a:pPr>
            <a:endParaRPr lang="en-US" dirty="0"/>
          </a:p>
          <a:p>
            <a:pPr marL="0" lvl="0" indent="0" algn="l" rtl="0">
              <a:lnSpc>
                <a:spcPct val="115000"/>
              </a:lnSpc>
              <a:spcBef>
                <a:spcPts val="0"/>
              </a:spcBef>
              <a:spcAft>
                <a:spcPts val="0"/>
              </a:spcAft>
              <a:buClr>
                <a:schemeClr val="dk1"/>
              </a:buClr>
              <a:buSzPts val="1100"/>
              <a:buFont typeface="Arial"/>
              <a:buNone/>
            </a:pPr>
            <a:r>
              <a:rPr lang="en-US" dirty="0"/>
              <a:t>Core functions: </a:t>
            </a:r>
            <a:endParaRPr dirty="0"/>
          </a:p>
          <a:p>
            <a:pPr marL="457200" lvl="0" indent="-317500" algn="l" rtl="0">
              <a:lnSpc>
                <a:spcPct val="115000"/>
              </a:lnSpc>
              <a:spcBef>
                <a:spcPts val="0"/>
              </a:spcBef>
              <a:spcAft>
                <a:spcPts val="0"/>
              </a:spcAft>
              <a:buSzPts val="1400"/>
              <a:buChar char="●"/>
            </a:pPr>
            <a:r>
              <a:rPr lang="en-US" dirty="0"/>
              <a:t>Intake – not very diff for HFCM</a:t>
            </a:r>
            <a:endParaRPr dirty="0"/>
          </a:p>
          <a:p>
            <a:pPr marL="457200" lvl="0" indent="-317500" algn="l" rtl="0">
              <a:lnSpc>
                <a:spcPct val="115000"/>
              </a:lnSpc>
              <a:spcBef>
                <a:spcPts val="0"/>
              </a:spcBef>
              <a:spcAft>
                <a:spcPts val="0"/>
              </a:spcAft>
              <a:buSzPts val="1400"/>
              <a:buChar char="●"/>
            </a:pPr>
            <a:r>
              <a:rPr lang="en-US" dirty="0"/>
              <a:t>Screening/Assessment – primary focus is on housing-related history, needs, barriers, available resources, and housing preferences to inform a housing plan. Other non housing issues are further assessed as needed based on an initial screening used to identify other unmet critical or urgent needs such as food needs, immediate childcare needs, or critical unmet healthcare needs.</a:t>
            </a:r>
            <a:endParaRPr dirty="0"/>
          </a:p>
          <a:p>
            <a:pPr marL="457200" lvl="0" indent="-317500" algn="l" rtl="0">
              <a:lnSpc>
                <a:spcPct val="115000"/>
              </a:lnSpc>
              <a:spcBef>
                <a:spcPts val="0"/>
              </a:spcBef>
              <a:spcAft>
                <a:spcPts val="0"/>
              </a:spcAft>
              <a:buSzPts val="1400"/>
              <a:buChar char="●"/>
            </a:pPr>
            <a:r>
              <a:rPr lang="en-US" dirty="0"/>
              <a:t>Housing Plans – used to help participants identify housing-related goals, steps and needed supports to address housing barriers, stabilize in housing, and have access to supports for any other critical/urgent/ongoing needs</a:t>
            </a:r>
            <a:endParaRPr dirty="0"/>
          </a:p>
          <a:p>
            <a:pPr marL="457200" lvl="0" indent="-317500" algn="l" rtl="0">
              <a:lnSpc>
                <a:spcPct val="115000"/>
              </a:lnSpc>
              <a:spcBef>
                <a:spcPts val="0"/>
              </a:spcBef>
              <a:spcAft>
                <a:spcPts val="0"/>
              </a:spcAft>
              <a:buSzPts val="1400"/>
              <a:buChar char="●"/>
            </a:pPr>
            <a:r>
              <a:rPr lang="en-US" dirty="0"/>
              <a:t>Housing assistance and supports – focused on supporting participants in their efforts to find, pay for, and stabilize in housing, as well as address other critical/urgent/ongoing needs, including helping participant access community and mainstream services and resources to support short- and long-term housing goals and other needs.</a:t>
            </a:r>
          </a:p>
          <a:p>
            <a:pPr marL="914400" lvl="1" indent="-317500" algn="l" rtl="0">
              <a:lnSpc>
                <a:spcPct val="115000"/>
              </a:lnSpc>
              <a:spcBef>
                <a:spcPts val="0"/>
              </a:spcBef>
              <a:spcAft>
                <a:spcPts val="0"/>
              </a:spcAft>
              <a:buSzPts val="1400"/>
              <a:buChar cha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Resource development and advocacy go hand in hand. Similar to service coordination where the case manager is helping a client engage in services within the community, resource development is an opportunity to help the client develop skills they will need to be successful in housing. This will look different in shelter versus permanent housing settings, but the ultimate goal of helping someone remain stably housed needs to be supported by skill development and service coordination and support. Advocacy can take many forms, whether it’s advocating for a client at a case conferencing meeting or helping the client negotiate relationships with different people, advocacy is a big part of case management. Part of our role as case managers is to empower our clients to strive for the best sense of wellbeing they can have - and that means managing life and relationships. Assisting our clients with being their own advocates once our helping relationship is complete will lead to long term success.</a:t>
            </a:r>
          </a:p>
          <a:p>
            <a:pPr marL="914400" lvl="1" indent="-317500" algn="l" rtl="0">
              <a:lnSpc>
                <a:spcPct val="115000"/>
              </a:lnSpc>
              <a:spcBef>
                <a:spcPts val="0"/>
              </a:spcBef>
              <a:spcAft>
                <a:spcPts val="0"/>
              </a:spcAft>
              <a:buSzPts val="1400"/>
              <a:buChar char="●"/>
            </a:pPr>
            <a:endParaRPr dirty="0"/>
          </a:p>
          <a:p>
            <a:pPr marL="457200" lvl="0" indent="-317500" algn="l" rtl="0">
              <a:lnSpc>
                <a:spcPct val="115000"/>
              </a:lnSpc>
              <a:spcBef>
                <a:spcPts val="0"/>
              </a:spcBef>
              <a:spcAft>
                <a:spcPts val="0"/>
              </a:spcAft>
              <a:buSzPts val="1400"/>
              <a:buChar char="●"/>
            </a:pPr>
            <a:r>
              <a:rPr lang="en-US" dirty="0"/>
              <a:t>And finally, Case Closure and providing transitional supports begins at enrollment….and focuses on regular review of progress toward housing stability and other critical needs to inform when to transition participants from housing crisis intervention services and any needed/desired transitional or ongoing supports </a:t>
            </a:r>
            <a:endParaRPr dirty="0"/>
          </a:p>
          <a:p>
            <a:pPr marL="0" lvl="0" indent="0" algn="l" rtl="0">
              <a:spcBef>
                <a:spcPts val="0"/>
              </a:spcBef>
              <a:spcAft>
                <a:spcPts val="0"/>
              </a:spcAft>
              <a:buNone/>
            </a:pPr>
            <a:endParaRPr dirty="0"/>
          </a:p>
          <a:p>
            <a:pPr marL="0" lvl="0" indent="0" algn="l" rtl="0">
              <a:lnSpc>
                <a:spcPct val="115000"/>
              </a:lnSpc>
              <a:spcBef>
                <a:spcPts val="0"/>
              </a:spcBef>
              <a:spcAft>
                <a:spcPts val="0"/>
              </a:spcAft>
              <a:buNone/>
            </a:pPr>
            <a:r>
              <a:rPr lang="en-US" dirty="0"/>
              <a:t>Termination is not always a bad thing - individuals self-resolve, they may complete a program, or they may be asked to leave a program. It should go without saying that terminating a client from a program before its completion should only be done in the most extreme circumstances, and if it happens it needs to follow a standard protocol that is posted and that the client knows and understands. Termination must be consistent across all clients and there needs to be an avenue for the client to appeal the decision.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189" name="Google Shape;189;g139a6b3b41a_0_55: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bcf55078_0_10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39bcf55078_0_10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Tom</a:t>
            </a:r>
            <a:endParaRPr dirty="0"/>
          </a:p>
        </p:txBody>
      </p:sp>
      <p:sp>
        <p:nvSpPr>
          <p:cNvPr id="218" name="Google Shape;218;g139bcf55078_0_10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62781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39a6b3b41a_0_1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139a6b3b41a_0_101: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p:txBody>
      </p:sp>
      <p:sp>
        <p:nvSpPr>
          <p:cNvPr id="226" name="Google Shape;226;g139a6b3b41a_0_101: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bcf55078_0_10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39bcf55078_0_10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Tom</a:t>
            </a:r>
            <a:endParaRPr dirty="0"/>
          </a:p>
        </p:txBody>
      </p:sp>
      <p:sp>
        <p:nvSpPr>
          <p:cNvPr id="218" name="Google Shape;218;g139bcf55078_0_10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710898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9bcf55078_0_10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39bcf55078_0_107:notes"/>
          <p:cNvSpPr txBox="1">
            <a:spLocks noGrp="1"/>
          </p:cNvSpPr>
          <p:nvPr>
            <p:ph type="body" idx="1"/>
          </p:nvPr>
        </p:nvSpPr>
        <p:spPr>
          <a:xfrm>
            <a:off x="731521" y="4620578"/>
            <a:ext cx="5852100" cy="3780600"/>
          </a:xfrm>
          <a:prstGeom prst="rect">
            <a:avLst/>
          </a:prstGeom>
        </p:spPr>
        <p:txBody>
          <a:bodyPr spcFirstLastPara="1" wrap="square" lIns="96625" tIns="48300" rIns="96625" bIns="48300" anchor="t" anchorCtr="0">
            <a:noAutofit/>
          </a:bodyPr>
          <a:lstStyle/>
          <a:p>
            <a:pPr marL="0" lvl="0" indent="0" algn="l" rtl="0">
              <a:spcBef>
                <a:spcPts val="0"/>
              </a:spcBef>
              <a:spcAft>
                <a:spcPts val="0"/>
              </a:spcAft>
              <a:buClr>
                <a:schemeClr val="dk1"/>
              </a:buClr>
              <a:buSzPts val="1100"/>
              <a:buFont typeface="Arial"/>
              <a:buNone/>
            </a:pPr>
            <a:r>
              <a:rPr lang="en-US" dirty="0"/>
              <a:t>Tom</a:t>
            </a:r>
            <a:endParaRPr dirty="0"/>
          </a:p>
        </p:txBody>
      </p:sp>
      <p:sp>
        <p:nvSpPr>
          <p:cNvPr id="302" name="Google Shape;302;g139bcf55078_0_107:notes"/>
          <p:cNvSpPr txBox="1">
            <a:spLocks noGrp="1"/>
          </p:cNvSpPr>
          <p:nvPr>
            <p:ph type="sldNum" idx="12"/>
          </p:nvPr>
        </p:nvSpPr>
        <p:spPr>
          <a:xfrm>
            <a:off x="4143588" y="9119475"/>
            <a:ext cx="3169800" cy="4818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6: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t>Teo</a:t>
            </a:r>
            <a:endParaRPr dirty="0"/>
          </a:p>
          <a:p>
            <a:pPr marL="0" lvl="0" indent="0" algn="l" rtl="0">
              <a:lnSpc>
                <a:spcPct val="100000"/>
              </a:lnSpc>
              <a:spcBef>
                <a:spcPts val="360"/>
              </a:spcBef>
              <a:spcAft>
                <a:spcPts val="0"/>
              </a:spcAft>
              <a:buSzPts val="1400"/>
              <a:buNone/>
            </a:pPr>
            <a:endParaRPr dirty="0">
              <a:latin typeface="Calibri"/>
              <a:ea typeface="Calibri"/>
              <a:cs typeface="Calibri"/>
              <a:sym typeface="Calibri"/>
            </a:endParaRPr>
          </a:p>
          <a:p>
            <a:pPr marL="0" lvl="0" indent="0" algn="l" rtl="0">
              <a:lnSpc>
                <a:spcPct val="100000"/>
              </a:lnSpc>
              <a:spcBef>
                <a:spcPts val="360"/>
              </a:spcBef>
              <a:spcAft>
                <a:spcPts val="0"/>
              </a:spcAft>
              <a:buSzPts val="1400"/>
              <a:buNone/>
            </a:pPr>
            <a:r>
              <a:rPr lang="en-US" dirty="0">
                <a:latin typeface="Calibri"/>
                <a:ea typeface="Calibri"/>
                <a:cs typeface="Calibri"/>
                <a:sym typeface="Calibri"/>
              </a:rPr>
              <a:t>Let’s start by considering what it is we’re trying to achieve when we engage in screening and assessment with someone known to be experiencing a housing crisis, that is: someone who is currently literally homeless or imminently at-risk of literal homelessness. </a:t>
            </a:r>
            <a:endParaRPr dirty="0"/>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Our basic goal is to understand a person’s housing-related history, needs, barriers, resources, and preferences </a:t>
            </a:r>
            <a:r>
              <a:rPr lang="en-US" b="1" i="1" dirty="0">
                <a:latin typeface="Calibri"/>
                <a:ea typeface="Calibri"/>
                <a:cs typeface="Calibri"/>
                <a:sym typeface="Calibri"/>
              </a:rPr>
              <a:t>in order to inform a plan that resolves the housing crisis successfully and as quickly as possible</a:t>
            </a:r>
            <a:r>
              <a:rPr lang="en-US" dirty="0">
                <a:latin typeface="Calibri"/>
                <a:ea typeface="Calibri"/>
                <a:cs typeface="Calibri"/>
                <a:sym typeface="Calibri"/>
              </a:rPr>
              <a:t>. And, through screening and assessment, we also seek to further understand other critical needs requiring urgent attention.</a:t>
            </a:r>
            <a:endParaRPr dirty="0"/>
          </a:p>
          <a:p>
            <a:pPr marL="457200" marR="0" lvl="0" indent="-228600" algn="l" rtl="0">
              <a:lnSpc>
                <a:spcPct val="100000"/>
              </a:lnSpc>
              <a:spcBef>
                <a:spcPts val="0"/>
              </a:spcBef>
              <a:spcAft>
                <a:spcPts val="0"/>
              </a:spcAft>
              <a:buSzPts val="1400"/>
              <a:buNone/>
            </a:pPr>
            <a:endParaRPr dirty="0">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dirty="0">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sz="2100" dirty="0">
              <a:latin typeface="Calibri"/>
              <a:ea typeface="Calibri"/>
              <a:cs typeface="Calibri"/>
              <a:sym typeface="Calibri"/>
            </a:endParaRPr>
          </a:p>
        </p:txBody>
      </p:sp>
      <p:sp>
        <p:nvSpPr>
          <p:cNvPr id="261" name="Google Shape;261;p16: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48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7: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latin typeface="Calibri"/>
                <a:ea typeface="Calibri"/>
                <a:cs typeface="Calibri"/>
                <a:sym typeface="Calibri"/>
              </a:rPr>
              <a:t>Teo</a:t>
            </a:r>
          </a:p>
          <a:p>
            <a:pPr marL="0" lvl="0" indent="0" algn="l" rtl="0">
              <a:lnSpc>
                <a:spcPct val="100000"/>
              </a:lnSpc>
              <a:spcBef>
                <a:spcPts val="360"/>
              </a:spcBef>
              <a:spcAft>
                <a:spcPts val="0"/>
              </a:spcAft>
              <a:buSzPts val="14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Focus areas – screening to identify if critical and urgent needs require attention or support. </a:t>
            </a:r>
          </a:p>
          <a:p>
            <a:pPr marL="0" lvl="0" indent="0" algn="l" rtl="0">
              <a:lnSpc>
                <a:spcPct val="100000"/>
              </a:lnSpc>
              <a:spcBef>
                <a:spcPts val="0"/>
              </a:spcBef>
              <a:spcAft>
                <a:spcPts val="0"/>
              </a:spcAft>
              <a:buSzPts val="14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With regard to the </a:t>
            </a:r>
            <a:r>
              <a:rPr lang="en-US" u="sng" dirty="0">
                <a:latin typeface="Calibri"/>
                <a:ea typeface="Calibri"/>
                <a:cs typeface="Calibri"/>
                <a:sym typeface="Calibri"/>
              </a:rPr>
              <a:t>housing assessment</a:t>
            </a:r>
            <a:r>
              <a:rPr lang="en-US" dirty="0">
                <a:latin typeface="Calibri"/>
                <a:ea typeface="Calibri"/>
                <a:cs typeface="Calibri"/>
                <a:sym typeface="Calibri"/>
              </a:rPr>
              <a:t>, we want to understand:  </a:t>
            </a:r>
            <a:endParaRPr lang="en-US" dirty="0"/>
          </a:p>
          <a:p>
            <a:pPr marL="171450" lvl="0" indent="-171450" algn="l" rtl="0">
              <a:lnSpc>
                <a:spcPct val="100000"/>
              </a:lnSpc>
              <a:spcBef>
                <a:spcPts val="0"/>
              </a:spcBef>
              <a:spcAft>
                <a:spcPts val="0"/>
              </a:spcAft>
              <a:buSzPts val="1400"/>
              <a:buFont typeface="Arial"/>
              <a:buChar char="•"/>
            </a:pPr>
            <a:r>
              <a:rPr lang="en-US" b="1" dirty="0">
                <a:latin typeface="Calibri"/>
                <a:ea typeface="Calibri"/>
                <a:cs typeface="Calibri"/>
                <a:sym typeface="Calibri"/>
              </a:rPr>
              <a:t>How much income, resources and expenses a </a:t>
            </a:r>
            <a:r>
              <a:rPr lang="en-US" b="1" dirty="0"/>
              <a:t>participant </a:t>
            </a:r>
            <a:r>
              <a:rPr lang="en-US" b="1" dirty="0">
                <a:latin typeface="Calibri"/>
                <a:ea typeface="Calibri"/>
                <a:cs typeface="Calibri"/>
                <a:sym typeface="Calibri"/>
              </a:rPr>
              <a:t>currently has</a:t>
            </a:r>
            <a:r>
              <a:rPr lang="en-US" dirty="0">
                <a:latin typeface="Calibri"/>
                <a:ea typeface="Calibri"/>
                <a:cs typeface="Calibri"/>
                <a:sym typeface="Calibri"/>
              </a:rPr>
              <a:t>, especially taking a look at those that are key to finding/securing housing, like childcare, and transportation.</a:t>
            </a:r>
            <a:endParaRPr lang="en-US" dirty="0"/>
          </a:p>
          <a:p>
            <a:pPr marL="171450" lvl="0" indent="-171450" algn="l" rtl="0">
              <a:lnSpc>
                <a:spcPct val="100000"/>
              </a:lnSpc>
              <a:spcBef>
                <a:spcPts val="0"/>
              </a:spcBef>
              <a:spcAft>
                <a:spcPts val="0"/>
              </a:spcAft>
              <a:buSzPts val="1400"/>
              <a:buFont typeface="Arial"/>
              <a:buChar char="•"/>
            </a:pPr>
            <a:r>
              <a:rPr lang="en-US" b="1" dirty="0">
                <a:latin typeface="Calibri"/>
                <a:ea typeface="Calibri"/>
                <a:cs typeface="Calibri"/>
                <a:sym typeface="Calibri"/>
              </a:rPr>
              <a:t>Housing requirements, or “must haves” such as how many</a:t>
            </a:r>
            <a:r>
              <a:rPr lang="en-US" dirty="0">
                <a:latin typeface="Calibri"/>
                <a:ea typeface="Calibri"/>
                <a:cs typeface="Calibri"/>
                <a:sym typeface="Calibri"/>
              </a:rPr>
              <a:t> bedrooms will be needed, accessibility features, or proximity to public transportation. </a:t>
            </a:r>
            <a:endParaRPr lang="en-US" dirty="0"/>
          </a:p>
          <a:p>
            <a:pPr marL="171450" lvl="0" indent="-171450" algn="l" rtl="0">
              <a:lnSpc>
                <a:spcPct val="100000"/>
              </a:lnSpc>
              <a:spcBef>
                <a:spcPts val="0"/>
              </a:spcBef>
              <a:spcAft>
                <a:spcPts val="0"/>
              </a:spcAft>
              <a:buSzPts val="1400"/>
              <a:buFont typeface="Arial"/>
              <a:buChar char="•"/>
            </a:pPr>
            <a:r>
              <a:rPr lang="en-US" b="1" dirty="0">
                <a:latin typeface="Calibri"/>
                <a:ea typeface="Calibri"/>
                <a:cs typeface="Calibri"/>
                <a:sym typeface="Calibri"/>
              </a:rPr>
              <a:t>Housing preferences, like important</a:t>
            </a:r>
            <a:r>
              <a:rPr lang="en-US" dirty="0">
                <a:latin typeface="Calibri"/>
                <a:ea typeface="Calibri"/>
                <a:cs typeface="Calibri"/>
                <a:sym typeface="Calibri"/>
              </a:rPr>
              <a:t> amenities such as an extra half bath, proximity to shopping, employment)</a:t>
            </a:r>
            <a:endParaRPr lang="en-US" dirty="0"/>
          </a:p>
          <a:p>
            <a:pPr marL="171450" lvl="0" indent="-171450" algn="l" rtl="0">
              <a:lnSpc>
                <a:spcPct val="100000"/>
              </a:lnSpc>
              <a:spcBef>
                <a:spcPts val="0"/>
              </a:spcBef>
              <a:spcAft>
                <a:spcPts val="0"/>
              </a:spcAft>
              <a:buSzPts val="1400"/>
              <a:buFont typeface="Arial"/>
              <a:buChar char="•"/>
            </a:pPr>
            <a:r>
              <a:rPr lang="en-US" b="1" dirty="0">
                <a:latin typeface="Calibri"/>
                <a:ea typeface="Calibri"/>
                <a:cs typeface="Calibri"/>
                <a:sym typeface="Calibri"/>
              </a:rPr>
              <a:t>Housing barriers </a:t>
            </a:r>
            <a:r>
              <a:rPr lang="en-US" dirty="0">
                <a:latin typeface="Calibri"/>
                <a:ea typeface="Calibri"/>
                <a:cs typeface="Calibri"/>
                <a:sym typeface="Calibri"/>
              </a:rPr>
              <a:t>related to both tenant screening and housing retention – much more on this later, these are the issue or characteristics that a landlord is going to care about and is a significant focus of the housing plan we develop with </a:t>
            </a:r>
            <a:r>
              <a:rPr lang="en-US" dirty="0"/>
              <a:t>participants</a:t>
            </a:r>
          </a:p>
          <a:p>
            <a:pPr marL="0" lvl="0" indent="0" algn="l" rtl="0">
              <a:lnSpc>
                <a:spcPct val="100000"/>
              </a:lnSpc>
              <a:spcBef>
                <a:spcPts val="0"/>
              </a:spcBef>
              <a:spcAft>
                <a:spcPts val="0"/>
              </a:spcAft>
              <a:buSzPts val="14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Let’s talk about each area further…</a:t>
            </a:r>
          </a:p>
          <a:p>
            <a:pPr marL="0" lvl="0" indent="0" algn="l" rtl="0">
              <a:lnSpc>
                <a:spcPct val="100000"/>
              </a:lnSpc>
              <a:spcBef>
                <a:spcPts val="360"/>
              </a:spcBef>
              <a:spcAft>
                <a:spcPts val="0"/>
              </a:spcAft>
              <a:buSzPts val="1400"/>
              <a:buNone/>
            </a:pPr>
            <a:endParaRPr dirty="0"/>
          </a:p>
        </p:txBody>
      </p:sp>
      <p:sp>
        <p:nvSpPr>
          <p:cNvPr id="270" name="Google Shape;270;p17: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49</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8: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latin typeface="Calibri"/>
                <a:ea typeface="Calibri"/>
                <a:cs typeface="Calibri"/>
                <a:sym typeface="Calibri"/>
              </a:rPr>
              <a:t>Teo</a:t>
            </a:r>
          </a:p>
          <a:p>
            <a:pPr marL="0" lvl="0" indent="0" algn="l" rtl="0">
              <a:lnSpc>
                <a:spcPct val="100000"/>
              </a:lnSpc>
              <a:spcBef>
                <a:spcPts val="0"/>
              </a:spcBef>
              <a:spcAft>
                <a:spcPts val="0"/>
              </a:spcAft>
              <a:buSzPts val="1400"/>
              <a:buNone/>
            </a:pPr>
            <a:r>
              <a:rPr lang="en-US" dirty="0">
                <a:latin typeface="Calibri"/>
                <a:ea typeface="Calibri"/>
                <a:cs typeface="Calibri"/>
                <a:sym typeface="Calibri"/>
              </a:rPr>
              <a:t>You can ask them</a:t>
            </a:r>
            <a:r>
              <a:rPr lang="en-US" dirty="0"/>
              <a:t> to reflect on what they have found helpful when assessing critical needs, for example- what kind of open-ended questions do they use that elicit the most information? How do they assess and screen in a trauma-informed way? </a:t>
            </a:r>
            <a:endParaRPr dirty="0"/>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We use screening to identify other critical needs that might require urgent attention. We already know housing does! When we screen for other critical and urgent needs, we’re taking care to make sure we’re not missing other flashing red lights – among any household member. This is what a good case manager does no matter their specific focus. In our case, even though we’re first responder case managers focus on housing, we have to be on alert for critical needs and be ready to connect people to other assistance – urgently, if need be! </a:t>
            </a:r>
            <a:endParaRPr dirty="0"/>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We use screening as a means to stay focused on things happening with people that are immediately affecting their safety and wellbeing, beyond housing, so we don’t over-assess or over-intrude into areas not relevant to immediate, critical needs. </a:t>
            </a:r>
            <a:endParaRPr dirty="0"/>
          </a:p>
          <a:p>
            <a:pPr marL="0" lvl="0" indent="0" algn="l" rtl="0">
              <a:lnSpc>
                <a:spcPct val="100000"/>
              </a:lnSpc>
              <a:spcBef>
                <a:spcPts val="0"/>
              </a:spcBef>
              <a:spcAft>
                <a:spcPts val="0"/>
              </a:spcAft>
              <a:buSzPts val="1400"/>
              <a:buNone/>
            </a:pPr>
            <a:r>
              <a:rPr lang="en-US" b="1" i="1" dirty="0">
                <a:solidFill>
                  <a:srgbClr val="3F3F3F"/>
                </a:solidFill>
              </a:rPr>
              <a:t> </a:t>
            </a:r>
            <a:endParaRPr dirty="0"/>
          </a:p>
          <a:p>
            <a:pPr marL="0" lvl="0" indent="0" algn="l" rtl="0">
              <a:lnSpc>
                <a:spcPct val="100000"/>
              </a:lnSpc>
              <a:spcBef>
                <a:spcPts val="0"/>
              </a:spcBef>
              <a:spcAft>
                <a:spcPts val="0"/>
              </a:spcAft>
              <a:buSzPts val="1400"/>
              <a:buNone/>
            </a:pPr>
            <a:r>
              <a:rPr lang="en-US" b="1" i="1" dirty="0">
                <a:solidFill>
                  <a:srgbClr val="3F3F3F"/>
                </a:solidFill>
              </a:rPr>
              <a:t>Some examples of issues we might find while screening someone for other critical and urgent needs including</a:t>
            </a:r>
            <a:r>
              <a:rPr lang="en-US" dirty="0">
                <a:solidFill>
                  <a:srgbClr val="3F3F3F"/>
                </a:solidFill>
              </a:rPr>
              <a:t>:</a:t>
            </a:r>
            <a:endParaRPr dirty="0"/>
          </a:p>
          <a:p>
            <a:pPr marL="171450" lvl="1" indent="-171450" algn="l" rtl="0">
              <a:lnSpc>
                <a:spcPct val="100000"/>
              </a:lnSpc>
              <a:spcBef>
                <a:spcPts val="0"/>
              </a:spcBef>
              <a:spcAft>
                <a:spcPts val="0"/>
              </a:spcAft>
              <a:buSzPts val="1400"/>
              <a:buFont typeface="Arial"/>
              <a:buChar char="•"/>
            </a:pPr>
            <a:r>
              <a:rPr lang="en-US" dirty="0">
                <a:solidFill>
                  <a:srgbClr val="3F3F3F"/>
                </a:solidFill>
              </a:rPr>
              <a:t>Finding that someone has lapsed in prescribed medication they need for a mental health condition</a:t>
            </a:r>
            <a:endParaRPr dirty="0"/>
          </a:p>
          <a:p>
            <a:pPr marL="171450" lvl="1" indent="-171450" algn="l" rtl="0">
              <a:lnSpc>
                <a:spcPct val="100000"/>
              </a:lnSpc>
              <a:spcBef>
                <a:spcPts val="0"/>
              </a:spcBef>
              <a:spcAft>
                <a:spcPts val="0"/>
              </a:spcAft>
              <a:buSzPts val="1400"/>
              <a:buFont typeface="Arial"/>
              <a:buChar char="•"/>
            </a:pPr>
            <a:r>
              <a:rPr lang="en-US" dirty="0">
                <a:solidFill>
                  <a:srgbClr val="3F3F3F"/>
                </a:solidFill>
              </a:rPr>
              <a:t>Discovering that someone has a broken-down car and is at risk of losing their job without a repair</a:t>
            </a:r>
            <a:endParaRPr dirty="0"/>
          </a:p>
          <a:p>
            <a:pPr marL="171450" lvl="1" indent="-171450" algn="l" rtl="0">
              <a:lnSpc>
                <a:spcPct val="100000"/>
              </a:lnSpc>
              <a:spcBef>
                <a:spcPts val="0"/>
              </a:spcBef>
              <a:spcAft>
                <a:spcPts val="0"/>
              </a:spcAft>
              <a:buSzPts val="1400"/>
              <a:buFont typeface="Arial"/>
              <a:buChar char="•"/>
            </a:pPr>
            <a:r>
              <a:rPr lang="en-US" dirty="0">
                <a:solidFill>
                  <a:srgbClr val="3F3F3F"/>
                </a:solidFill>
              </a:rPr>
              <a:t>Finding that someone doesn’t have enough to eat or enough money or SNAP benefits to pay for food</a:t>
            </a:r>
            <a:endParaRPr dirty="0"/>
          </a:p>
          <a:p>
            <a:pPr marL="171450" lvl="1" indent="-171450" algn="l" rtl="0">
              <a:lnSpc>
                <a:spcPct val="100000"/>
              </a:lnSpc>
              <a:spcBef>
                <a:spcPts val="0"/>
              </a:spcBef>
              <a:spcAft>
                <a:spcPts val="0"/>
              </a:spcAft>
              <a:buSzPts val="1400"/>
              <a:buFont typeface="Arial"/>
              <a:buChar char="•"/>
            </a:pPr>
            <a:r>
              <a:rPr lang="en-US" dirty="0">
                <a:solidFill>
                  <a:srgbClr val="3F3F3F"/>
                </a:solidFill>
              </a:rPr>
              <a:t>We might also screen for any debt and debt collectors a person is facing,</a:t>
            </a:r>
            <a:endParaRPr dirty="0"/>
          </a:p>
          <a:p>
            <a:pPr marL="171450" lvl="1" indent="-171450" algn="l" rtl="0">
              <a:lnSpc>
                <a:spcPct val="100000"/>
              </a:lnSpc>
              <a:spcBef>
                <a:spcPts val="0"/>
              </a:spcBef>
              <a:spcAft>
                <a:spcPts val="0"/>
              </a:spcAft>
              <a:buSzPts val="1400"/>
              <a:buFont typeface="Arial"/>
              <a:buChar char="•"/>
            </a:pPr>
            <a:r>
              <a:rPr lang="en-US" dirty="0">
                <a:solidFill>
                  <a:srgbClr val="3F3F3F"/>
                </a:solidFill>
              </a:rPr>
              <a:t>And, for families, we should be screening for child wellbeing, making sure their educational, physical and emotional needs are being met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solidFill>
                  <a:srgbClr val="3F3F3F"/>
                </a:solidFill>
              </a:rPr>
              <a:t>Key considerations when screening for other, non-housing related needs: </a:t>
            </a:r>
            <a:endParaRPr dirty="0"/>
          </a:p>
          <a:p>
            <a:pPr marL="0" lvl="0" indent="0" algn="l" rtl="0">
              <a:lnSpc>
                <a:spcPct val="100000"/>
              </a:lnSpc>
              <a:spcBef>
                <a:spcPts val="0"/>
              </a:spcBef>
              <a:spcAft>
                <a:spcPts val="0"/>
              </a:spcAft>
              <a:buSzPts val="1400"/>
              <a:buNone/>
            </a:pPr>
            <a:r>
              <a:rPr lang="en-US" dirty="0">
                <a:solidFill>
                  <a:srgbClr val="3F3F3F"/>
                </a:solidFill>
              </a:rPr>
              <a:t>Use high level screening and open-ended questions, wherever possible. For example, you might start by asking whether daily needs like food, clothing, toiletries, and other basic needs are met, and then explore if the person has any daily living needs they struggle with, or any of their family members. Of course you can use data you collected for intake as a clue or indicator for further screening and possible assessment. The point is to ask for information with a purpose and ask for more only when needed, and agreed to, to better understand a critical need or issue that may require immediate support. Avoid over-assessing, intrusion and asking someone in crisis for personal information you may not need or do anything with.</a:t>
            </a:r>
            <a:endParaRPr dirty="0"/>
          </a:p>
          <a:p>
            <a:pPr marL="457200" marR="0" lvl="0" indent="-228600" algn="l" rtl="0">
              <a:lnSpc>
                <a:spcPct val="100000"/>
              </a:lnSpc>
              <a:spcBef>
                <a:spcPts val="0"/>
              </a:spcBef>
              <a:spcAft>
                <a:spcPts val="0"/>
              </a:spcAft>
              <a:buSzPts val="1400"/>
              <a:buNone/>
            </a:pPr>
            <a:endParaRPr dirty="0"/>
          </a:p>
        </p:txBody>
      </p:sp>
      <p:sp>
        <p:nvSpPr>
          <p:cNvPr id="279" name="Google Shape;279;p18: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50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19: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Teo</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Now let’s focus on assessing issues and conditions that directly affect housing:</a:t>
            </a:r>
            <a:endParaRPr dirty="0"/>
          </a:p>
          <a:p>
            <a:pPr marL="171450" lvl="0" indent="-171450" algn="l" rtl="0">
              <a:lnSpc>
                <a:spcPct val="100000"/>
              </a:lnSpc>
              <a:spcBef>
                <a:spcPts val="0"/>
              </a:spcBef>
              <a:spcAft>
                <a:spcPts val="0"/>
              </a:spcAft>
              <a:buSzPts val="1400"/>
              <a:buFont typeface="Arial"/>
              <a:buChar char="•"/>
            </a:pPr>
            <a:r>
              <a:rPr lang="en-US" dirty="0"/>
              <a:t>Income, resources and expenses, especially those key to finding/securing housing (e.g., childcare, transportation)</a:t>
            </a:r>
            <a:endParaRPr dirty="0"/>
          </a:p>
          <a:p>
            <a:pPr marL="171450" lvl="0" indent="-171450" algn="l" rtl="0">
              <a:lnSpc>
                <a:spcPct val="100000"/>
              </a:lnSpc>
              <a:spcBef>
                <a:spcPts val="0"/>
              </a:spcBef>
              <a:spcAft>
                <a:spcPts val="0"/>
              </a:spcAft>
              <a:buSzPts val="1400"/>
              <a:buFont typeface="Arial"/>
              <a:buChar char="•"/>
            </a:pPr>
            <a:r>
              <a:rPr lang="en-US" dirty="0"/>
              <a:t>Housing requirements (e.g., # bedrooms, accessibility) and preferences (e.g., amenities, location)</a:t>
            </a:r>
            <a:endParaRPr dirty="0"/>
          </a:p>
          <a:p>
            <a:pPr marL="171450" lvl="0" indent="-171450" algn="l" rtl="0">
              <a:lnSpc>
                <a:spcPct val="100000"/>
              </a:lnSpc>
              <a:spcBef>
                <a:spcPts val="0"/>
              </a:spcBef>
              <a:spcAft>
                <a:spcPts val="0"/>
              </a:spcAft>
              <a:buSzPts val="1400"/>
              <a:buFont typeface="Arial"/>
              <a:buChar char="•"/>
            </a:pPr>
            <a:r>
              <a:rPr lang="en-US" dirty="0"/>
              <a:t>Housing barriers related to both tenant screening and housing retention</a:t>
            </a:r>
            <a:endParaRPr dirty="0"/>
          </a:p>
          <a:p>
            <a:pPr marL="457200" marR="0" lvl="0" indent="-22860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We’ll start with income, resources and expenses. As you can see here, when we look at income we’re looking both employment income, whether earned and above board or under-the-table income like cash payment for babysitting someone might receive. This of course also includes regular employment income and periodic employment, like seasonal employment, someone might engage in to earn money periodically.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Look also at cash benefits like TANF cash assistance, disability benefits like Social Security Insurance or SSI, and child support. Both what an individual or family is currently receiving AND what they may be potentially eligible for. When looking at what benefits a person is receiving, you’ll want to start with the list you likely have to complete for basic intake and data collection. As you collect that data or review it with a new participant, you should ask for each whether they receive or might qualify.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same is true for non-cash benefits, like housing assistance such as “Section 8”, health insurance, childcare, and SNAP benefits or food stamps. Look at each type of benefit to see if they’re receiving or if potentially eligible and an opportunity to connect your participant immediately to a helpful resource. For example, a young mom with a two-year-old child may not know about a TANF funded emergency childcare program she might qualify for and need so she can spend more time and focus on finding a part-time job and starting her apartment search.</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Consider also other resources, like whether they have a car or other transportation, what family and friends are available able to provide support, like watching children. These are all resources that are important to account for as you start to help someone think through their housing plan.</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And then, after income, assessment also should look at expenses – those that are both necessary, like rent, food, and gas, and those that are more discretionary, like eating out.</a:t>
            </a:r>
            <a:endParaRPr dirty="0"/>
          </a:p>
          <a:p>
            <a:pPr marL="0" lvl="0" indent="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1: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Teo</a:t>
            </a:r>
          </a:p>
          <a:p>
            <a:pPr marL="0" lvl="0" indent="0" algn="l" rtl="0">
              <a:lnSpc>
                <a:spcPct val="100000"/>
              </a:lnSpc>
              <a:spcBef>
                <a:spcPts val="0"/>
              </a:spcBef>
              <a:spcAft>
                <a:spcPts val="0"/>
              </a:spcAft>
              <a:buSzPts val="1400"/>
              <a:buNone/>
            </a:pPr>
            <a:r>
              <a:rPr lang="en-US" dirty="0"/>
              <a:t> (Another possible reflection: how do they help a participant determine “must-haves” versus “wants”- that’s not always an easy conversation- so how do they do it?)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Another area to consider in a housing assessment are the housing requirements and preferences of the person you’re assisting, and anyone who will be living with them. When looking at someone’s housing needs and preferences, you may find it helpful to distinguish between “must-have” features that are needed for a potential housing unit to be functional, safe, decent and stable, versus other features that may be less necessary, personal preferences or “nice-to-have”. Sometimes, there may not be a clear distinction here, and that’s ok. The point is to be realistic. We all likely want to live somewhere we can’t afford or practically live, and sometimes we need to have those harder conversations with folx we work with about the limited housing options they </a:t>
            </a:r>
            <a:r>
              <a:rPr lang="en-US" dirty="0" err="1"/>
              <a:t>realitically</a:t>
            </a:r>
            <a:r>
              <a:rPr lang="en-US" dirty="0"/>
              <a:t> have. But remember, our job is to turn over every housing stone, build every possible landlord relationship, so we’re maximizing housing choice and opportunity for people we assist. Let’s be sure we’re checking ourselves if we’re telling someone they only have limited choices. Have we done our job fully? Have we helped them explore ANY and ALL options to make sure they can consider the full variety of choices available to them, with your support, in the areas they want to live?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Regardless of what we may be aware of, in terms of available housing, we need to be sure we’re asking and listening to participants to understand what they need and prefer when it comes to:</a:t>
            </a:r>
            <a:endParaRPr dirty="0"/>
          </a:p>
          <a:p>
            <a:pPr marL="0" lvl="0" indent="0" algn="l" rtl="0">
              <a:lnSpc>
                <a:spcPct val="100000"/>
              </a:lnSpc>
              <a:spcBef>
                <a:spcPts val="0"/>
              </a:spcBef>
              <a:spcAft>
                <a:spcPts val="0"/>
              </a:spcAft>
              <a:buSzPts val="1400"/>
              <a:buNone/>
            </a:pPr>
            <a:r>
              <a:rPr lang="en-US" b="1" dirty="0"/>
              <a:t> </a:t>
            </a:r>
            <a:endParaRPr dirty="0"/>
          </a:p>
          <a:p>
            <a:pPr marL="0" lvl="0" indent="0" algn="l" rtl="0">
              <a:lnSpc>
                <a:spcPct val="100000"/>
              </a:lnSpc>
              <a:spcBef>
                <a:spcPts val="0"/>
              </a:spcBef>
              <a:spcAft>
                <a:spcPts val="0"/>
              </a:spcAft>
              <a:buSzPts val="1400"/>
              <a:buFont typeface="Noto Sans Symbols"/>
              <a:buChar char="✔"/>
            </a:pPr>
            <a:r>
              <a:rPr lang="en-US" b="1" dirty="0"/>
              <a:t>Accessibility and safety: do they need </a:t>
            </a:r>
            <a:r>
              <a:rPr lang="en-US" dirty="0"/>
              <a:t>universal design features, like accessible doorways, counters, and bathrooms? Do they require other safety features or do they have concerns?</a:t>
            </a:r>
            <a:endParaRPr dirty="0"/>
          </a:p>
          <a:p>
            <a:pPr marL="0" lvl="0" indent="0" algn="l" rtl="0">
              <a:lnSpc>
                <a:spcPct val="100000"/>
              </a:lnSpc>
              <a:spcBef>
                <a:spcPts val="0"/>
              </a:spcBef>
              <a:spcAft>
                <a:spcPts val="0"/>
              </a:spcAft>
              <a:buSzPts val="1400"/>
              <a:buFont typeface="Noto Sans Symbols"/>
              <a:buChar char="✔"/>
            </a:pPr>
            <a:r>
              <a:rPr lang="en-US" b="1" dirty="0"/>
              <a:t>What apartment size and features </a:t>
            </a:r>
            <a:r>
              <a:rPr lang="en-US" dirty="0"/>
              <a:t>do they need, such as minimum bedrooms, bathrooms, cooking and kitchen facilities, storage, and parking?</a:t>
            </a:r>
            <a:endParaRPr dirty="0"/>
          </a:p>
          <a:p>
            <a:pPr marL="0" lvl="0" indent="0" algn="l" rtl="0">
              <a:lnSpc>
                <a:spcPct val="100000"/>
              </a:lnSpc>
              <a:spcBef>
                <a:spcPts val="0"/>
              </a:spcBef>
              <a:spcAft>
                <a:spcPts val="0"/>
              </a:spcAft>
              <a:buSzPts val="1400"/>
              <a:buFont typeface="Noto Sans Symbols"/>
              <a:buChar char="✔"/>
            </a:pPr>
            <a:r>
              <a:rPr lang="en-US" b="1" dirty="0"/>
              <a:t>Are they neighborhoods or areas where they desire to live, or perhaps need to, in order to be close to </a:t>
            </a:r>
            <a:r>
              <a:rPr lang="en-US" dirty="0"/>
              <a:t>family, friends, other supports, school, or work? </a:t>
            </a:r>
            <a:endParaRPr dirty="0"/>
          </a:p>
          <a:p>
            <a:pPr marL="0" lvl="0" indent="0" algn="l" rtl="0">
              <a:lnSpc>
                <a:spcPct val="100000"/>
              </a:lnSpc>
              <a:spcBef>
                <a:spcPts val="0"/>
              </a:spcBef>
              <a:spcAft>
                <a:spcPts val="0"/>
              </a:spcAft>
              <a:buSzPts val="1400"/>
              <a:buFont typeface="Noto Sans Symbols"/>
              <a:buChar char="✔"/>
            </a:pPr>
            <a:r>
              <a:rPr lang="en-US" b="1" dirty="0"/>
              <a:t>What nearby amenities will be important, if not essential, like access to a grocery store, </a:t>
            </a:r>
            <a:r>
              <a:rPr lang="en-US" dirty="0"/>
              <a:t>laundromat, childcare, and public transportation?</a:t>
            </a:r>
            <a:endParaRPr dirty="0"/>
          </a:p>
          <a:p>
            <a:pPr marL="0" lvl="0" indent="0" algn="l" rtl="0">
              <a:lnSpc>
                <a:spcPct val="100000"/>
              </a:lnSpc>
              <a:spcBef>
                <a:spcPts val="0"/>
              </a:spcBef>
              <a:spcAft>
                <a:spcPts val="0"/>
              </a:spcAft>
              <a:buSzPts val="1400"/>
              <a:buFont typeface="Noto Sans Symbols"/>
              <a:buChar char="✔"/>
            </a:pPr>
            <a:r>
              <a:rPr lang="en-US" b="1" dirty="0"/>
              <a:t>What other supportive services, if any will they need access to, and what services will they need or continue to use in the community that they’ll have to access? </a:t>
            </a:r>
            <a:r>
              <a:rPr lang="en-US" dirty="0"/>
              <a:t> </a:t>
            </a:r>
            <a:endParaRPr dirty="0"/>
          </a:p>
          <a:p>
            <a:pPr marL="0" lvl="0" indent="0" algn="l" rtl="0">
              <a:lnSpc>
                <a:spcPct val="100000"/>
              </a:lnSpc>
              <a:spcBef>
                <a:spcPts val="0"/>
              </a:spcBef>
              <a:spcAft>
                <a:spcPts val="0"/>
              </a:spcAft>
              <a:buSzPts val="1400"/>
              <a:buFont typeface="Noto Sans Symbols"/>
              <a:buChar char="✔"/>
            </a:pPr>
            <a:r>
              <a:rPr lang="en-US" b="1" dirty="0"/>
              <a:t>What utilities will they have an issue turning on, if any, due to arrears or previous concerns?</a:t>
            </a:r>
            <a:endParaRPr dirty="0"/>
          </a:p>
          <a:p>
            <a:pPr marL="0" lvl="0" indent="0" algn="l" rtl="0">
              <a:lnSpc>
                <a:spcPct val="100000"/>
              </a:lnSpc>
              <a:spcBef>
                <a:spcPts val="0"/>
              </a:spcBef>
              <a:spcAft>
                <a:spcPts val="0"/>
              </a:spcAft>
              <a:buSzPts val="1400"/>
              <a:buFont typeface="Noto Sans Symbols"/>
              <a:buChar char="✔"/>
            </a:pPr>
            <a:r>
              <a:rPr lang="en-US" b="1" dirty="0"/>
              <a:t>Finally, make sure to look at what furnishing, and household items the person </a:t>
            </a:r>
            <a:r>
              <a:rPr lang="en-US" dirty="0"/>
              <a:t>currently possess and what may be needed once in housing, possibly right away – like mattresses, bedding, etc.</a:t>
            </a:r>
            <a:endParaRPr sz="1100" dirty="0"/>
          </a:p>
        </p:txBody>
      </p:sp>
      <p:sp>
        <p:nvSpPr>
          <p:cNvPr id="293" name="Google Shape;293;p21: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52</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Teo/Tom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80460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24: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Teo</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Let’s take a step back for a moment and consider why landlords care about certain things and screen people.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Understandably, LLs care about whether their tenant’s pay the rent on time, treat their property with respect and not damage it, treat other tenants with respect, and not cause issues with the police. So screening is used as a way to minimize risk and avoid loss of rent, property damage, conflict with other tenants and trouble with the police.  Landlords understand that prior bad behavior or lease compliance issues are likely to repeat.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BUT, landlords also know that someone with a clean record can still be a huge problem.  That’s why they will work with you!  They believe you will be their advocate along with being the tenant’s advocate.  You’re the go-to person, the problem-solver.  They often will overlook tenant screening barriers because you are a better guarantee.</a:t>
            </a:r>
            <a:endParaRPr dirty="0"/>
          </a:p>
        </p:txBody>
      </p:sp>
      <p:sp>
        <p:nvSpPr>
          <p:cNvPr id="330" name="Google Shape;330;p24: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54</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23: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Teo</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Now let’s turn to assessing tenant screening and housing retention barriers, which are really the primary focus of our work.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There are two categories of housing barriers that are important for THP and RRH.  These are 1) obstacles to </a:t>
            </a:r>
            <a:r>
              <a:rPr lang="en-US" b="1" u="sng" dirty="0"/>
              <a:t>getting</a:t>
            </a:r>
            <a:r>
              <a:rPr lang="en-US" dirty="0"/>
              <a:t> and 2) obstacles to </a:t>
            </a:r>
            <a:r>
              <a:rPr lang="en-US" b="1" u="sng" dirty="0"/>
              <a:t>keeping</a:t>
            </a:r>
            <a:r>
              <a:rPr lang="en-US" dirty="0"/>
              <a:t> housing. We call these Tenant Screening Barriers and Housing Retention Barriers, respectively.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Tenant Screening Barriers (TSB) r</a:t>
            </a:r>
            <a:r>
              <a:rPr lang="en-US" dirty="0"/>
              <a:t>educe a person’s ability to </a:t>
            </a:r>
            <a:r>
              <a:rPr lang="en-US" i="1" u="sng" dirty="0"/>
              <a:t>obtain</a:t>
            </a:r>
            <a:r>
              <a:rPr lang="en-US" dirty="0"/>
              <a:t> housing because of landlord criteria and screening. These types of barriers correspond to the criteria many landlords use to decide whom to select as a tenant, like how much income they have and how good their rental history is. These days it’s very easy to access public data on a person and there are a number of businesses who will do this for landlords, online, for a fee. Even smaller, “mom and pop” landlords will use tenant screening data from an online source, or could if they wanted to verify what an applicant states in an application. A survey conducted of landlords of all sizes in Columbus, Ohio, found that most use online sources to verify credit history and criminal history, and the vast majority ask for prior landlord and other references. So…this is where people you assist are going to get stuck.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Remember, our work is a little like musical chairs. You know, that’s the game where learn about scarcity and what it’s like when there’s more demand than supply. Our job is to help people who keep missing the empty seats get into one as quickly as possible. Of course, the real problem is, there just aren’t enough seats! But until there are we have to help people in crisis who need to find new housing find a landlord willing to accept them as they are, which may require us advocating and providing whatever support we’re able to in order to reassure a landlord who may feel like they’re taking a risk or when they’re otherwise being flexible with their usual criteria. And this is where the real tension or challenge lies for us as HFCMs and programs that are charged with helping secure safe, stable housing as quickly as possible. What can we do to “unstick”, get around, resolve, or otherwise mitigate the barrier to getting into the best housing possible that meets minimal housing requirements we’ve also identified in our assessment conversation with a participant? We’ll come talk about what we can do in the next module, but for now I wanted to call this out to stress the point that our effective lies in our ability to help people resolve barriers. If we don’t fully identify and assess or understand those barriers, then we can’t really do our job.</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 addition to tenant screening barriers, there are </a:t>
            </a:r>
            <a:r>
              <a:rPr lang="en-US" b="1" dirty="0"/>
              <a:t>Housing Retention Barriers (HRB), which r</a:t>
            </a:r>
            <a:r>
              <a:rPr lang="en-US" dirty="0"/>
              <a:t>educe a person’s ability to </a:t>
            </a:r>
            <a:r>
              <a:rPr lang="en-US" i="1" u="sng" dirty="0"/>
              <a:t>retain</a:t>
            </a:r>
            <a:r>
              <a:rPr lang="en-US" dirty="0"/>
              <a:t> housing. We have to make sure we have a clear understanding of those conditions or issues that could lead to possible eviction and housing loss in the future. That is, issues or conditions that may directly jeopardize a participant’s ability to pay the rent in full, on time, care for the unit, follow the lease, or interact constructively with the landlord or other tenants.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These are different from situational or other events in the past that might have affected housing, but are not likely to re-occur. For example, if someone who is extremely low-income is evicted for non-payment of the rent  because they had been hospitalized for surgery, had no paid sick leave, and couldn’t make the payment, that’s not a housing retention barrier or something likely to re-occur – it’s bad luck. BUT, if the person had been evicted three times and each was because they loaned the rent money to their sister, who promised to pay it back and didn’t, that’s a housing retention barrier – or an issue that might re-occur. </a:t>
            </a:r>
            <a:endParaRPr dirty="0"/>
          </a:p>
        </p:txBody>
      </p:sp>
      <p:sp>
        <p:nvSpPr>
          <p:cNvPr id="308" name="Google Shape;308;p23: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Calibri"/>
              <a:buNone/>
            </a:pPr>
            <a:fld id="{00000000-1234-1234-1234-123412341234}" type="slidenum">
              <a:rPr lang="en-US" sz="1800" b="0" i="0" u="none" strike="noStrike" cap="none">
                <a:solidFill>
                  <a:srgbClr val="000000"/>
                </a:solidFill>
                <a:latin typeface="Calibri"/>
                <a:ea typeface="Calibri"/>
                <a:cs typeface="Calibri"/>
                <a:sym typeface="Calibri"/>
              </a:rPr>
              <a:t>55</a:t>
            </a:fld>
            <a:endParaRPr sz="1800" b="0" i="0" u="none" strike="noStrike" cap="none">
              <a:solidFill>
                <a:srgbClr val="000000"/>
              </a:solidFill>
              <a:latin typeface="Calibri"/>
              <a:ea typeface="Calibri"/>
              <a:cs typeface="Calibri"/>
              <a:sym typeface="Calibri"/>
            </a:endParaRPr>
          </a:p>
        </p:txBody>
      </p:sp>
      <p:sp>
        <p:nvSpPr>
          <p:cNvPr id="309" name="Google Shape;309;p23:notes"/>
          <p:cNvSpPr txBox="1">
            <a:spLocks noGrp="1"/>
          </p:cNvSpPr>
          <p:nvPr>
            <p:ph type="dt" idx="10"/>
          </p:nvPr>
        </p:nvSpPr>
        <p:spPr>
          <a:xfrm>
            <a:off x="4143588" y="0"/>
            <a:ext cx="3169920" cy="481727"/>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9/17/2019</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25: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Gina</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Here are some </a:t>
            </a:r>
            <a:r>
              <a:rPr lang="en-US" i="1" dirty="0"/>
              <a:t>specific</a:t>
            </a:r>
            <a:r>
              <a:rPr lang="en-US" dirty="0"/>
              <a:t> areas to look at with participants when exploring their housing history and working to identify relevant housing screening and retention barriers.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For tenant screening barriers, key areas to look at include:</a:t>
            </a:r>
            <a:endParaRPr dirty="0"/>
          </a:p>
          <a:p>
            <a:pPr marL="171450" lvl="0" indent="-171450" algn="l" rtl="0">
              <a:lnSpc>
                <a:spcPct val="100000"/>
              </a:lnSpc>
              <a:spcBef>
                <a:spcPts val="0"/>
              </a:spcBef>
              <a:spcAft>
                <a:spcPts val="0"/>
              </a:spcAft>
              <a:buSzPts val="1400"/>
              <a:buFont typeface="Arial"/>
              <a:buChar char="•"/>
            </a:pPr>
            <a:r>
              <a:rPr lang="en-US" dirty="0"/>
              <a:t>Criminal History – remember, any criminal offense, whether or not a person is convicted, that may appear on public record may turn out to be barrier, something a landlord may use to screen someone out. This is especially the case for arrests and/or convictions related to violence, drug use, manufacture or selling, and any violence against property. </a:t>
            </a:r>
            <a:endParaRPr dirty="0"/>
          </a:p>
          <a:p>
            <a:pPr marL="171450" lvl="0" indent="-171450" algn="l" rtl="0">
              <a:lnSpc>
                <a:spcPct val="100000"/>
              </a:lnSpc>
              <a:spcBef>
                <a:spcPts val="0"/>
              </a:spcBef>
              <a:spcAft>
                <a:spcPts val="0"/>
              </a:spcAft>
              <a:buSzPts val="1400"/>
              <a:buFont typeface="Arial"/>
              <a:buChar char="•"/>
            </a:pPr>
            <a:r>
              <a:rPr lang="en-US" dirty="0"/>
              <a:t>Credit History – though looking at debt and credit scores is less common among landlords, some do look at this and consider it when looking at applicants.</a:t>
            </a:r>
            <a:endParaRPr dirty="0"/>
          </a:p>
          <a:p>
            <a:pPr marL="171450" lvl="0" indent="-171450" algn="l" rtl="0">
              <a:lnSpc>
                <a:spcPct val="100000"/>
              </a:lnSpc>
              <a:spcBef>
                <a:spcPts val="0"/>
              </a:spcBef>
              <a:spcAft>
                <a:spcPts val="0"/>
              </a:spcAft>
              <a:buSzPts val="1400"/>
              <a:buFont typeface="Arial"/>
              <a:buChar char="•"/>
            </a:pPr>
            <a:r>
              <a:rPr lang="en-US" dirty="0"/>
              <a:t>Housing History – this is perhaps most critical and is what landlords will look at to see whether the person was a good tenant in the past or if they had issues paying rent or with other lease compliance concerns. Sometimes, even if the landlord didn’t file an eviction in court, they may not provide a good reference and can torpedo your the individual’s chance of finding a decent landlord. Make sure you and the individual know what references are going to say.</a:t>
            </a:r>
            <a:endParaRPr dirty="0"/>
          </a:p>
          <a:p>
            <a:pPr marL="171450" lvl="0" indent="-171450" algn="l" rtl="0">
              <a:lnSpc>
                <a:spcPct val="100000"/>
              </a:lnSpc>
              <a:spcBef>
                <a:spcPts val="0"/>
              </a:spcBef>
              <a:spcAft>
                <a:spcPts val="0"/>
              </a:spcAft>
              <a:buSzPts val="1400"/>
              <a:buFont typeface="Arial"/>
              <a:buChar char="•"/>
            </a:pPr>
            <a:r>
              <a:rPr lang="en-US" dirty="0"/>
              <a:t>Financial Resources – of course, LLs will look at household income and, increasingly in higher cost communities or other tight housing markets, will look for household income to be 3x the rent, to assure a household can afford to pay them monthly. </a:t>
            </a:r>
            <a:endParaRPr dirty="0"/>
          </a:p>
          <a:p>
            <a:pPr marL="171450" lvl="0" indent="-171450" algn="l" rtl="0">
              <a:lnSpc>
                <a:spcPct val="100000"/>
              </a:lnSpc>
              <a:spcBef>
                <a:spcPts val="0"/>
              </a:spcBef>
              <a:spcAft>
                <a:spcPts val="0"/>
              </a:spcAft>
              <a:buSzPts val="1400"/>
              <a:buFont typeface="Arial"/>
              <a:buChar char="•"/>
            </a:pPr>
            <a:r>
              <a:rPr lang="en-US" dirty="0"/>
              <a:t>And finally, Housing Discrimination, can be a barrier. Federal, state and local laws prohibit discrimination by landlords based on certain protected classes, like race or disability. But landlords can and do still discriminate, or they may discriminate, but legally such as by not accepting someone who has a Section 8 housing subsidy. This is a form of income discrimination, but is legal in most places, at least for now. People with disabling conditions also frequently face discrimination – so be sure to keep an eye out for shady or illegal practices that stand in the way of housing.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Some tenant screening barriers are also </a:t>
            </a:r>
            <a:r>
              <a:rPr lang="en-US" b="1" dirty="0"/>
              <a:t>Housing Retention </a:t>
            </a:r>
            <a:r>
              <a:rPr lang="en-US" dirty="0"/>
              <a:t>barriers, like income and financial barriers, but also budgeting issues that get in the way of employment, better employment, and/or getting cash benefits, like accessing childcare or obtaining needed documentation for family members.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When looking at Housing Retention barriers, also consider </a:t>
            </a:r>
            <a:r>
              <a:rPr lang="en-US" b="1" dirty="0"/>
              <a:t>Physical and Behavioral Barriers that </a:t>
            </a:r>
            <a:r>
              <a:rPr lang="en-US" b="1" i="1" dirty="0"/>
              <a:t>directly impact housing. We’ll look at some specific examples on the next slide.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Finally, make sure to consider other barriers that might directly impact a participant’s ability to get or keep housing, such as: </a:t>
            </a:r>
            <a:endParaRPr dirty="0"/>
          </a:p>
          <a:p>
            <a:pPr marL="171450" lvl="1" indent="-171450" algn="l" rtl="0">
              <a:lnSpc>
                <a:spcPct val="100000"/>
              </a:lnSpc>
              <a:spcBef>
                <a:spcPts val="0"/>
              </a:spcBef>
              <a:spcAft>
                <a:spcPts val="0"/>
              </a:spcAft>
              <a:buSzPts val="1400"/>
              <a:buFont typeface="Arial"/>
              <a:buChar char="•"/>
            </a:pPr>
            <a:r>
              <a:rPr lang="en-US" dirty="0"/>
              <a:t>How much stress overload may be affecting them, as well as past trauma as we covered earlier. In what way could stress and trauma affect the housing search, getting to appointments, tracking down documentation, etc.</a:t>
            </a:r>
            <a:endParaRPr dirty="0"/>
          </a:p>
          <a:p>
            <a:pPr marL="171450" lvl="1" indent="-171450" algn="l" rtl="0">
              <a:lnSpc>
                <a:spcPct val="100000"/>
              </a:lnSpc>
              <a:spcBef>
                <a:spcPts val="0"/>
              </a:spcBef>
              <a:spcAft>
                <a:spcPts val="0"/>
              </a:spcAft>
              <a:buSzPts val="1400"/>
              <a:buFont typeface="Arial"/>
              <a:buChar char="•"/>
            </a:pPr>
            <a:r>
              <a:rPr lang="en-US" dirty="0"/>
              <a:t>Consider to what extent reliable childcare and transportation are available so there’s time and ability to look for housing, obtain benefits, or start a job</a:t>
            </a:r>
            <a:endParaRPr dirty="0"/>
          </a:p>
          <a:p>
            <a:pPr marL="171450" lvl="1" indent="-171450" algn="l" rtl="0">
              <a:lnSpc>
                <a:spcPct val="100000"/>
              </a:lnSpc>
              <a:spcBef>
                <a:spcPts val="0"/>
              </a:spcBef>
              <a:spcAft>
                <a:spcPts val="0"/>
              </a:spcAft>
              <a:buSzPts val="1400"/>
              <a:buFont typeface="Arial"/>
              <a:buChar char="•"/>
            </a:pPr>
            <a:r>
              <a:rPr lang="en-US" dirty="0"/>
              <a:t>Look to see if there are signs of family conflict that’s perhaps not violent or abusive, but that causes enough conflict or disfunction that it may affect whether rent gets paid or become an issue for a neighbor</a:t>
            </a:r>
            <a:endParaRPr dirty="0"/>
          </a:p>
          <a:p>
            <a:pPr marL="171450" lvl="1" indent="-171450" algn="l" rtl="0">
              <a:lnSpc>
                <a:spcPct val="100000"/>
              </a:lnSpc>
              <a:spcBef>
                <a:spcPts val="0"/>
              </a:spcBef>
              <a:spcAft>
                <a:spcPts val="0"/>
              </a:spcAft>
              <a:buSzPts val="1400"/>
              <a:buFont typeface="Arial"/>
              <a:buChar char="•"/>
            </a:pPr>
            <a:r>
              <a:rPr lang="en-US" dirty="0"/>
              <a:t>If someone is in shelter, see if there are any issues with shelter rules that don’t allow someone to store personal belongings, or sign up for a bed each night – or anything that might get in the way of focusing on housing. </a:t>
            </a:r>
            <a:endParaRPr dirty="0"/>
          </a:p>
          <a:p>
            <a:pPr marL="171450" lvl="1" indent="-171450" algn="l" rtl="0">
              <a:lnSpc>
                <a:spcPct val="100000"/>
              </a:lnSpc>
              <a:spcBef>
                <a:spcPts val="0"/>
              </a:spcBef>
              <a:spcAft>
                <a:spcPts val="0"/>
              </a:spcAft>
              <a:buSzPts val="1400"/>
              <a:buFont typeface="Arial"/>
              <a:buChar char="•"/>
            </a:pPr>
            <a:r>
              <a:rPr lang="en-US" dirty="0"/>
              <a:t>There may also be issues happening with children, at their school or within the family, as well as health and physical limitations, that could be creating challenges getting in the way of finding or keeping housing – or even basic barrier, like having money for gas or apartment application fees.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p:txBody>
      </p:sp>
      <p:sp>
        <p:nvSpPr>
          <p:cNvPr id="342" name="Google Shape;342;p25: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Calibri"/>
              <a:buNone/>
            </a:pPr>
            <a:fld id="{00000000-1234-1234-1234-123412341234}" type="slidenum">
              <a:rPr lang="en-US" sz="1300" b="0" i="0" u="none" strike="noStrike" cap="none">
                <a:solidFill>
                  <a:srgbClr val="000000"/>
                </a:solidFill>
                <a:latin typeface="Calibri"/>
                <a:ea typeface="Calibri"/>
                <a:cs typeface="Calibri"/>
                <a:sym typeface="Calibri"/>
              </a:rPr>
              <a:t>56</a:t>
            </a:fld>
            <a:endParaRPr sz="13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7: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t>Gina</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Here are some specific examples of prior housing retention issues that might be a screening barrier or could occur again and jeopardize housing. </a:t>
            </a:r>
            <a:r>
              <a:rPr lang="en-US" dirty="0">
                <a:solidFill>
                  <a:schemeClr val="accent1"/>
                </a:solidFill>
              </a:rPr>
              <a:t>None of these alone will always cause instability, but any </a:t>
            </a:r>
            <a:r>
              <a:rPr lang="en-US" i="1" dirty="0">
                <a:solidFill>
                  <a:schemeClr val="accent1"/>
                </a:solidFill>
              </a:rPr>
              <a:t>one</a:t>
            </a:r>
            <a:r>
              <a:rPr lang="en-US" dirty="0">
                <a:solidFill>
                  <a:schemeClr val="accent1"/>
                </a:solidFill>
              </a:rPr>
              <a:t> could.</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Remember, landlords care about whether their tenants:</a:t>
            </a:r>
            <a:endParaRPr dirty="0"/>
          </a:p>
          <a:p>
            <a:pPr marL="0" lvl="0" indent="0" algn="l" rtl="0">
              <a:lnSpc>
                <a:spcPct val="100000"/>
              </a:lnSpc>
              <a:spcBef>
                <a:spcPts val="0"/>
              </a:spcBef>
              <a:spcAft>
                <a:spcPts val="0"/>
              </a:spcAft>
              <a:buSzPts val="1400"/>
              <a:buFont typeface="Noto Sans Symbols"/>
              <a:buChar char="✔"/>
            </a:pPr>
            <a:r>
              <a:rPr lang="en-US" dirty="0"/>
              <a:t>Pay the rent on time</a:t>
            </a:r>
            <a:endParaRPr dirty="0"/>
          </a:p>
          <a:p>
            <a:pPr marL="0" lvl="0" indent="0" algn="l" rtl="0">
              <a:lnSpc>
                <a:spcPct val="100000"/>
              </a:lnSpc>
              <a:spcBef>
                <a:spcPts val="0"/>
              </a:spcBef>
              <a:spcAft>
                <a:spcPts val="0"/>
              </a:spcAft>
              <a:buSzPts val="1400"/>
              <a:buFont typeface="Noto Sans Symbols"/>
              <a:buChar char="✔"/>
            </a:pPr>
            <a:r>
              <a:rPr lang="en-US" dirty="0"/>
              <a:t>Treat the building with respect</a:t>
            </a:r>
            <a:endParaRPr dirty="0"/>
          </a:p>
          <a:p>
            <a:pPr marL="0" lvl="0" indent="0" algn="l" rtl="0">
              <a:lnSpc>
                <a:spcPct val="100000"/>
              </a:lnSpc>
              <a:spcBef>
                <a:spcPts val="0"/>
              </a:spcBef>
              <a:spcAft>
                <a:spcPts val="0"/>
              </a:spcAft>
              <a:buSzPts val="1400"/>
              <a:buFont typeface="Noto Sans Symbols"/>
              <a:buChar char="✔"/>
            </a:pPr>
            <a:r>
              <a:rPr lang="en-US" dirty="0"/>
              <a:t>Treat other people with respect</a:t>
            </a:r>
            <a:endParaRPr dirty="0"/>
          </a:p>
          <a:p>
            <a:pPr marL="0" lvl="0" indent="0" algn="l" rtl="0">
              <a:lnSpc>
                <a:spcPct val="100000"/>
              </a:lnSpc>
              <a:spcBef>
                <a:spcPts val="0"/>
              </a:spcBef>
              <a:spcAft>
                <a:spcPts val="0"/>
              </a:spcAft>
              <a:buSzPts val="1400"/>
              <a:buFont typeface="Noto Sans Symbols"/>
              <a:buChar char="✔"/>
            </a:pPr>
            <a:r>
              <a:rPr lang="en-US" dirty="0"/>
              <a:t>Follow the lease and avoid issues, like with the police</a:t>
            </a:r>
            <a:endParaRPr dirty="0"/>
          </a:p>
          <a:p>
            <a:pPr marL="0" lvl="0" indent="0" algn="l" rtl="0">
              <a:lnSpc>
                <a:spcPct val="100000"/>
              </a:lnSpc>
              <a:spcBef>
                <a:spcPts val="0"/>
              </a:spcBef>
              <a:spcAft>
                <a:spcPts val="0"/>
              </a:spcAft>
              <a:buSzPts val="1400"/>
              <a:buFont typeface="Noto Sans Symbols"/>
              <a:buNone/>
            </a:pPr>
            <a:endParaRPr dirty="0">
              <a:solidFill>
                <a:schemeClr val="accent1"/>
              </a:solidFill>
            </a:endParaRPr>
          </a:p>
          <a:p>
            <a:pPr marL="0" lvl="0" indent="0" algn="l" rtl="0">
              <a:lnSpc>
                <a:spcPct val="100000"/>
              </a:lnSpc>
              <a:spcBef>
                <a:spcPts val="360"/>
              </a:spcBef>
              <a:spcAft>
                <a:spcPts val="0"/>
              </a:spcAft>
              <a:buSzPts val="1400"/>
              <a:buNone/>
            </a:pPr>
            <a:r>
              <a:rPr lang="en-US" dirty="0"/>
              <a:t>Lots of times, we might not see any pattern per se, but can see issues that have a good chance of repeating, but that the participant could address and we’ll want to discuss with them. It may be, however, that the issues were not within a participant’s control – like an unanticipated expense took the rent money. Or a sister or a bad boyfriend borrowed/stole the rent money. But it can also be that the person escalates conflict because she doesn’t know how to communicate.  Or he doesn’t understand his obligations under his lease – which he has never read or couldn’t understand. These are things you can work on so they don’t happen again.</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There are a lot of examples on this page of behavior and conditions that might contribute to housing instability, relative to typical leaseholder requirements and expectations. Take a moment later and reflect on these examples. Have you worked with a family or individual who has experienced these challenges? What other challenges to housing stability have you seen?</a:t>
            </a:r>
            <a:endParaRPr dirty="0"/>
          </a:p>
          <a:p>
            <a:pPr marL="0" lvl="0" indent="0" algn="l" rtl="0">
              <a:lnSpc>
                <a:spcPct val="100000"/>
              </a:lnSpc>
              <a:spcBef>
                <a:spcPts val="0"/>
              </a:spcBef>
              <a:spcAft>
                <a:spcPts val="0"/>
              </a:spcAft>
              <a:buSzPts val="1400"/>
              <a:buFont typeface="Noto Sans Symbols"/>
              <a:buNone/>
            </a:pPr>
            <a:endParaRPr dirty="0"/>
          </a:p>
          <a:p>
            <a:pPr marL="0" lvl="0" indent="0" algn="l" rtl="0">
              <a:lnSpc>
                <a:spcPct val="100000"/>
              </a:lnSpc>
              <a:spcBef>
                <a:spcPts val="0"/>
              </a:spcBef>
              <a:spcAft>
                <a:spcPts val="0"/>
              </a:spcAft>
              <a:buSzPts val="1400"/>
              <a:buFont typeface="Noto Sans Symbols"/>
              <a:buNone/>
            </a:pPr>
            <a:r>
              <a:rPr lang="en-US" dirty="0"/>
              <a:t>Ashley turns the presentation over to Erica.</a:t>
            </a:r>
            <a:endParaRPr dirty="0"/>
          </a:p>
          <a:p>
            <a:pPr marL="457200" marR="0" lvl="0" indent="-228600" algn="l" rtl="0">
              <a:lnSpc>
                <a:spcPct val="100000"/>
              </a:lnSpc>
              <a:spcBef>
                <a:spcPts val="0"/>
              </a:spcBef>
              <a:spcAft>
                <a:spcPts val="0"/>
              </a:spcAft>
              <a:buSzPts val="1400"/>
              <a:buNone/>
            </a:pPr>
            <a:endParaRPr dirty="0"/>
          </a:p>
        </p:txBody>
      </p:sp>
      <p:sp>
        <p:nvSpPr>
          <p:cNvPr id="356" name="Google Shape;356;p27: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57</a:t>
            </a:fld>
            <a:endParaRPr sz="1800" b="0" i="0" u="none" strike="noStrike" cap="none">
              <a:solidFill>
                <a:srgbClr val="000000"/>
              </a:solidFill>
              <a:latin typeface="Arial"/>
              <a:ea typeface="Arial"/>
              <a:cs typeface="Arial"/>
              <a:sym typeface="Arial"/>
            </a:endParaRPr>
          </a:p>
        </p:txBody>
      </p:sp>
      <p:sp>
        <p:nvSpPr>
          <p:cNvPr id="357" name="Google Shape;357;p27:notes"/>
          <p:cNvSpPr txBox="1">
            <a:spLocks noGrp="1"/>
          </p:cNvSpPr>
          <p:nvPr>
            <p:ph type="dt" idx="10"/>
          </p:nvPr>
        </p:nvSpPr>
        <p:spPr>
          <a:xfrm>
            <a:off x="4143588" y="0"/>
            <a:ext cx="3169920" cy="481727"/>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9/17/2019</a:t>
            </a:r>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6: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Gina</a:t>
            </a:r>
            <a:endParaRPr dirty="0"/>
          </a:p>
          <a:p>
            <a:pPr marL="0" lvl="0" indent="0" algn="l" rtl="0">
              <a:lnSpc>
                <a:spcPct val="100000"/>
              </a:lnSpc>
              <a:spcBef>
                <a:spcPts val="0"/>
              </a:spcBef>
              <a:spcAft>
                <a:spcPts val="0"/>
              </a:spcAft>
              <a:buSzPts val="1400"/>
              <a:buNone/>
            </a:pPr>
            <a:endParaRPr b="1" dirty="0"/>
          </a:p>
          <a:p>
            <a:pPr marL="0" lvl="0" indent="0" algn="l" rtl="0">
              <a:lnSpc>
                <a:spcPct val="100000"/>
              </a:lnSpc>
              <a:spcBef>
                <a:spcPts val="0"/>
              </a:spcBef>
              <a:spcAft>
                <a:spcPts val="0"/>
              </a:spcAft>
              <a:buSzPts val="1400"/>
              <a:buNone/>
            </a:pPr>
            <a:r>
              <a:rPr lang="en-US" b="1" dirty="0"/>
              <a:t>The best place to start to identify potential housing retention barriers </a:t>
            </a:r>
            <a:r>
              <a:rPr lang="en-US" dirty="0"/>
              <a:t>is by discussing a participant’s past housing experience, whether they had to involuntarily or perhaps quickly move from anywhere, and what may have led to those housing crises in the past that could potentially re-occur and prevent a person from being able to fulfill their responsibilities as a tenant.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Completing a thorough, but focused assessment to identify screening and retention barriers with someone is really about the art of conversation, being clear about what it is you’re trying to understand with participants, and treating assessment as more of an art than a science. It’s a bit like being a detective where you have to generally know what you’re looking for while being open to any number of scenarios and looking for those obvious or perhaps not-so-obvious clues leading up to the most recent and prior housing crises. So, before you dive into what can be a fairly personal conversation with someone, clarify what it is you’re doing, what you’re trying to understand by completing the assessment (remember housing barriers and other critical/urgent needs or issues so you can best help them) and be sure to use open-ended questions versus picklist or yes/no questions.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When assessing retention barriers based on patterns or other household characteristics be sure to keep the following in mind:</a:t>
            </a:r>
            <a:endParaRPr dirty="0"/>
          </a:p>
          <a:p>
            <a:pPr marL="0" lvl="0" indent="0" algn="l" rtl="0">
              <a:lnSpc>
                <a:spcPct val="100000"/>
              </a:lnSpc>
              <a:spcBef>
                <a:spcPts val="0"/>
              </a:spcBef>
              <a:spcAft>
                <a:spcPts val="0"/>
              </a:spcAft>
              <a:buSzPts val="1400"/>
              <a:buFont typeface="Arial"/>
              <a:buChar char="•"/>
            </a:pPr>
            <a:r>
              <a:rPr lang="en-US" dirty="0"/>
              <a:t>You’re not looking for a few screw-ups.  You’re looking at </a:t>
            </a:r>
            <a:r>
              <a:rPr lang="en-US" b="1" i="1" dirty="0"/>
              <a:t>patterns of behavior </a:t>
            </a:r>
            <a:r>
              <a:rPr lang="en-US" dirty="0">
                <a:latin typeface="Quattrocento Sans"/>
                <a:ea typeface="Quattrocento Sans"/>
                <a:cs typeface="Quattrocento Sans"/>
                <a:sym typeface="Quattrocento Sans"/>
              </a:rPr>
              <a:t>that have led THIS PERSON to lose housing in the past- not something you fear could cause them to lose their housing or things they do that have caused other people to lose their housing...</a:t>
            </a:r>
            <a:endParaRPr dirty="0"/>
          </a:p>
          <a:p>
            <a:pPr marL="0" lvl="0" indent="0" algn="l" rtl="0">
              <a:lnSpc>
                <a:spcPct val="100000"/>
              </a:lnSpc>
              <a:spcBef>
                <a:spcPts val="0"/>
              </a:spcBef>
              <a:spcAft>
                <a:spcPts val="0"/>
              </a:spcAft>
              <a:buSzPts val="1400"/>
              <a:buFont typeface="Arial"/>
              <a:buChar char="•"/>
            </a:pPr>
            <a:r>
              <a:rPr lang="en-US" dirty="0"/>
              <a:t>Some people just genuinely and sometimes repeatedly have bad luck—bad luck that couldn’t have been foreseen or prevented.  Remember, though, that’s not a HRB.  </a:t>
            </a:r>
            <a:endParaRPr dirty="0"/>
          </a:p>
          <a:p>
            <a:pPr marL="0" lvl="0" indent="0" algn="l" rtl="0">
              <a:lnSpc>
                <a:spcPct val="100000"/>
              </a:lnSpc>
              <a:spcBef>
                <a:spcPts val="0"/>
              </a:spcBef>
              <a:spcAft>
                <a:spcPts val="0"/>
              </a:spcAft>
              <a:buSzPts val="1400"/>
              <a:buFont typeface="Arial"/>
              <a:buChar char="•"/>
            </a:pPr>
            <a:r>
              <a:rPr lang="en-US" dirty="0"/>
              <a:t>But perhaps those loud parties are due to the fact that the individual actually did not know that there is a “quiet enjoyment clause” in most leases that allow a landlord to evict a person who is disturbing the peace. Or maybe the parties are a pattern because the person has friends who are using their apartment for selling drugs. These might require different responses and support, but both </a:t>
            </a:r>
            <a:r>
              <a:rPr lang="en-US" u="sng" dirty="0"/>
              <a:t>are</a:t>
            </a:r>
            <a:r>
              <a:rPr lang="en-US" dirty="0"/>
              <a:t> HRBs.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Remember</a:t>
            </a:r>
            <a:r>
              <a:rPr lang="en-US" b="0" dirty="0"/>
              <a:t>, get the story behind the eviction. But </a:t>
            </a:r>
            <a:r>
              <a:rPr lang="en-US" dirty="0"/>
              <a:t>also </a:t>
            </a:r>
            <a:r>
              <a:rPr lang="en-US" b="1" dirty="0"/>
              <a:t>be careful to</a:t>
            </a:r>
            <a:r>
              <a:rPr lang="en-US" b="1" i="1" dirty="0"/>
              <a:t> NOT make assumptions about certain behaviors or disabilities being retention barriers.  </a:t>
            </a:r>
            <a:r>
              <a:rPr lang="en-US" dirty="0"/>
              <a:t>If there is clear indication that a behavior caused by a disability directly caused a housing crisis, then it is definitely a HRB. For example, if someone who has severe schizophrenia and hears voices at night turned up the TV in the past to drown out the voices, but that disturbed the neighbors who complained, causing that person to be in violation of their lease and ultimately evicted – that would be a behavior, a HRB, to look out for in the future. If, on the other hand, they put headphones on and didn’t disturb their neighbor, but instead were evicted because they let their trash get out of control, that’s also a HRB to look out for. Perhaps behaviors are driven by someone not taking the medications they’ve been prescribed, for whatever reason, or they don’t have access to treatment, and so there could be an underlying cause and effect relationship there driving behaviors that then lead to lease violations.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But’s that the real question and, frankly, the real challenge in our work. How can we help people address behaviors that could immediately jeopardize their housing, providing whatever support and guidance may be needed, while not conditioning our help or access to safe, stable housing on treatment compliance and other service requirements that are not effective when someone is homeless and struggling to meet basic needs…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Ok, going back to screening and assessment, beyond conducting an interview, w</a:t>
            </a:r>
            <a:r>
              <a:rPr lang="en-US" b="1" dirty="0"/>
              <a:t>ith participant consent, and whenever possible we should and whenever possible we should also look beyond the interview to see what landlords may see in public records, like court records on eviction hearings. You should also consider purchasing, usually for a fee of less than $20, a credit report from a major online provider, like Equifax, or whatever landlords commonly use in your area. </a:t>
            </a:r>
            <a:endParaRPr dirty="0"/>
          </a:p>
          <a:p>
            <a:pPr marL="0" lvl="0" indent="0" algn="l" rtl="0">
              <a:lnSpc>
                <a:spcPct val="100000"/>
              </a:lnSpc>
              <a:spcBef>
                <a:spcPts val="0"/>
              </a:spcBef>
              <a:spcAft>
                <a:spcPts val="0"/>
              </a:spcAft>
              <a:buSzPts val="1400"/>
              <a:buNone/>
            </a:pPr>
            <a:endParaRPr b="1" dirty="0"/>
          </a:p>
          <a:p>
            <a:pPr marL="0" lvl="0" indent="0" algn="l" rtl="0">
              <a:lnSpc>
                <a:spcPct val="100000"/>
              </a:lnSpc>
              <a:spcBef>
                <a:spcPts val="0"/>
              </a:spcBef>
              <a:spcAft>
                <a:spcPts val="0"/>
              </a:spcAft>
              <a:buSzPts val="1400"/>
              <a:buNone/>
            </a:pPr>
            <a:r>
              <a:rPr lang="en-US" dirty="0"/>
              <a:t>Apart from public records, you may also want to ask for and check with past landlord references to see what past landlords recall occurring, whether or not they would recommend or provide a bad reference for the participant, what if anything could be done to change a bad reference – like paying off arrears – and, finally, you may want to see if the landlord would rent to the individual again.</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Doing this extra legwork is important because people may not know or understand their criminal record or housing evictions (e.g., is an arrest a criminal record if there was no conviction?), they might not fully share information with you because they need assistance and are afraid you won’t give it or don’t need to know certain details, and finally remember on a crisis, a person’s memories may be fuzzy due to the effects of stress overload, as we learned in the foundations training.</a:t>
            </a:r>
            <a:endParaRPr dirty="0"/>
          </a:p>
          <a:p>
            <a:pPr marL="0" lvl="0" indent="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p:txBody>
      </p:sp>
      <p:sp>
        <p:nvSpPr>
          <p:cNvPr id="349" name="Google Shape;349;p26: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58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9315480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29: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latin typeface="Calibri"/>
                <a:ea typeface="Calibri"/>
                <a:cs typeface="Calibri"/>
                <a:sym typeface="Calibri"/>
              </a:rPr>
              <a:t>Tom</a:t>
            </a:r>
            <a:endParaRPr dirty="0">
              <a:latin typeface="Calibri"/>
              <a:ea typeface="Calibri"/>
              <a:cs typeface="Calibri"/>
              <a:sym typeface="Calibri"/>
            </a:endParaRPr>
          </a:p>
          <a:p>
            <a:pPr marL="0" lvl="0" indent="0" algn="l" rtl="0">
              <a:lnSpc>
                <a:spcPct val="100000"/>
              </a:lnSpc>
              <a:spcBef>
                <a:spcPts val="360"/>
              </a:spcBef>
              <a:spcAft>
                <a:spcPts val="0"/>
              </a:spcAft>
              <a:buSzPts val="1400"/>
              <a:buNone/>
            </a:pPr>
            <a:endParaRPr dirty="0">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sz="2100" dirty="0">
              <a:latin typeface="Calibri"/>
              <a:ea typeface="Calibri"/>
              <a:cs typeface="Calibri"/>
              <a:sym typeface="Calibri"/>
            </a:endParaRPr>
          </a:p>
        </p:txBody>
      </p:sp>
      <p:sp>
        <p:nvSpPr>
          <p:cNvPr id="372" name="Google Shape;372;p29: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60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0" name="Google Shape;380;p30: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a:p>
            <a:pPr marL="0" lvl="0" indent="0" algn="l" rtl="0">
              <a:lnSpc>
                <a:spcPct val="100000"/>
              </a:lnSpc>
              <a:spcBef>
                <a:spcPts val="0"/>
              </a:spcBef>
              <a:spcAft>
                <a:spcPts val="0"/>
              </a:spcAft>
              <a:buSzPts val="1400"/>
              <a:buNone/>
            </a:pPr>
            <a:endParaRPr sz="1200" dirty="0"/>
          </a:p>
          <a:p>
            <a:pPr marL="0" lvl="0" indent="0" algn="l" rtl="0">
              <a:lnSpc>
                <a:spcPct val="100000"/>
              </a:lnSpc>
              <a:spcBef>
                <a:spcPts val="0"/>
              </a:spcBef>
              <a:spcAft>
                <a:spcPts val="0"/>
              </a:spcAft>
              <a:buSzPts val="1400"/>
              <a:buNone/>
            </a:pPr>
            <a:r>
              <a:rPr lang="en-US" sz="1200" dirty="0"/>
              <a:t>Participant Plans should be updated at each stage of HFCM…</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There are some things we should bear in mind as we create a plan to address immediate needs and start the housing search.</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First, we have to be careful not to make assumptions. Don’t assume households will substantially increase their incomes (unless they have zero income – and even then they might increase their income significantly by obtaining disability benefits or an entry level job, but may still have no where near the means to pay for initial move-in costs or sustain housing with further increasing their income and/or accessing ongoing housing supports). Point being is we should help people look for housing based on a realistic projection of their income and expenses, understanding that sustaining housing can still happen even when people are stretched to the max and paying a high percent of their income for housing – as almost every very low-income household does everyday.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Sometimes we need to help households think through what housing situation they can stabilize in now with the understanding that they can and should keep pursuing better options as they’re able to and with what ever support you’re able to offer or can connect them to. So, for example, you might talk with a participant about living with family or friends or finding a roommate, obtaining a smaller, cheaper unit, and/or one in a less desirable area – so long as it’s still safe, decent and meets other housing requirements. As we talked about earlier in this series, this is where you might need to help people differentiate the must-have vs the nice to have features or qualities of the housing they’re now going to start looking for if they’re currently homeless or relocating from a current unsustainable housing situation.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bottom line is we should seek to help people consider the smallest unit they can tolerate in the least expensive area where they can find safe housing. At the same time, and wherever possible, we can and should also assist participants to apply for any type of subsidy for which they qualify, even if there’s long waiting list, so we can help people do what’s needed now to get to where they want to go and with the help they might need later. It’s similar to the notion that “you can’t win the lottery if you don’t buy a lottery ticket”.</a:t>
            </a:r>
            <a:endParaRPr dirty="0"/>
          </a:p>
          <a:p>
            <a:pPr marL="0" lvl="0" indent="0" algn="l" rtl="0">
              <a:lnSpc>
                <a:spcPct val="100000"/>
              </a:lnSpc>
              <a:spcBef>
                <a:spcPts val="0"/>
              </a:spcBef>
              <a:spcAft>
                <a:spcPts val="0"/>
              </a:spcAft>
              <a:buSzPts val="1400"/>
              <a:buNone/>
            </a:pPr>
            <a:endParaRPr dirty="0"/>
          </a:p>
          <a:p>
            <a:pPr marL="0" lvl="1" indent="0" algn="l" rtl="0">
              <a:lnSpc>
                <a:spcPct val="100000"/>
              </a:lnSpc>
              <a:spcBef>
                <a:spcPts val="0"/>
              </a:spcBef>
              <a:spcAft>
                <a:spcPts val="0"/>
              </a:spcAft>
              <a:buSzPts val="1400"/>
              <a:buNone/>
            </a:pPr>
            <a:r>
              <a:rPr lang="en-US" dirty="0"/>
              <a:t>In some situations with singles and in some cases families, you may need to help participants consider shared housing as an option. There are many great resources out there on shared housing, including from NAEH and the VA SSVF university I’d encourage you to explore so you can be sure to have this tool in your toolbelt. But suffice to say, for some participant sharing housing will provide a cheaper option to get into stable housing and perhaps a stepping stone to other housing once they’re ready to move-on.</a:t>
            </a:r>
            <a:endParaRPr dirty="0"/>
          </a:p>
          <a:p>
            <a:pPr marL="0" lvl="1"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Finally, a big part of our job is match-making, whether we’re connecting participants with landlords we know and have worked with or we’re relying on a housing specialist or other partner to make those connections, as a HFCM we need to use what we learned through assessment and ongoing conversation to help participants identify rental options that fit their requirements and that they will likely qualify for, perhaps with your support and advocacy.</a:t>
            </a:r>
            <a:endParaRPr dirty="0"/>
          </a:p>
          <a:p>
            <a:pPr marL="457200" marR="0" lvl="0" indent="-228600" algn="l" rtl="0">
              <a:lnSpc>
                <a:spcPct val="100000"/>
              </a:lnSpc>
              <a:spcBef>
                <a:spcPts val="0"/>
              </a:spcBef>
              <a:spcAft>
                <a:spcPts val="0"/>
              </a:spcAft>
              <a:buSzPts val="1400"/>
              <a:buNone/>
            </a:pPr>
            <a:endParaRPr dirty="0"/>
          </a:p>
        </p:txBody>
      </p:sp>
      <p:sp>
        <p:nvSpPr>
          <p:cNvPr id="381" name="Google Shape;381;p30:notes"/>
          <p:cNvSpPr txBox="1">
            <a:spLocks noGrp="1"/>
          </p:cNvSpPr>
          <p:nvPr>
            <p:ph type="dt" idx="10"/>
          </p:nvPr>
        </p:nvSpPr>
        <p:spPr>
          <a:xfrm>
            <a:off x="4143588" y="0"/>
            <a:ext cx="3169920" cy="48172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sz="1800">
                <a:solidFill>
                  <a:srgbClr val="000000"/>
                </a:solidFill>
                <a:latin typeface="Arial"/>
                <a:ea typeface="Arial"/>
                <a:cs typeface="Arial"/>
                <a:sym typeface="Arial"/>
              </a:rPr>
              <a:t>9/17/2019</a:t>
            </a:r>
            <a:endParaRPr sz="1800">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31: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“SMART” is a phrase to help remember the basic components of clear, achievable goal. This includes making sure the goal is:</a:t>
            </a:r>
            <a:endParaRPr dirty="0"/>
          </a:p>
          <a:p>
            <a:pPr marL="171450" lvl="0" indent="-171450" algn="l" rtl="0">
              <a:lnSpc>
                <a:spcPct val="115000"/>
              </a:lnSpc>
              <a:spcBef>
                <a:spcPts val="0"/>
              </a:spcBef>
              <a:spcAft>
                <a:spcPts val="0"/>
              </a:spcAft>
              <a:buSzPts val="1400"/>
              <a:buFont typeface="Arial"/>
              <a:buChar char="•"/>
            </a:pPr>
            <a:r>
              <a:rPr lang="en-US" b="1" i="1" u="sng" dirty="0"/>
              <a:t>S</a:t>
            </a:r>
            <a:r>
              <a:rPr lang="en-US" b="1" i="1" dirty="0"/>
              <a:t>pecific</a:t>
            </a:r>
            <a:r>
              <a:rPr lang="en-US" dirty="0"/>
              <a:t>: Identifies who will do what, where, when </a:t>
            </a:r>
            <a:endParaRPr dirty="0"/>
          </a:p>
          <a:p>
            <a:pPr marL="171450" lvl="0" indent="-171450" algn="l" rtl="0">
              <a:lnSpc>
                <a:spcPct val="115000"/>
              </a:lnSpc>
              <a:spcBef>
                <a:spcPts val="0"/>
              </a:spcBef>
              <a:spcAft>
                <a:spcPts val="0"/>
              </a:spcAft>
              <a:buSzPts val="1400"/>
              <a:buFont typeface="Arial"/>
              <a:buChar char="•"/>
            </a:pPr>
            <a:r>
              <a:rPr lang="en-US" b="1" i="1" u="sng" dirty="0"/>
              <a:t>M</a:t>
            </a:r>
            <a:r>
              <a:rPr lang="en-US" b="1" i="1" dirty="0"/>
              <a:t>easurable</a:t>
            </a:r>
            <a:r>
              <a:rPr lang="en-US" dirty="0"/>
              <a:t>: Indicates what meeting the goal looks like in concrete terms</a:t>
            </a:r>
            <a:endParaRPr dirty="0"/>
          </a:p>
          <a:p>
            <a:pPr marL="171450" lvl="0" indent="-171450" algn="l" rtl="0">
              <a:lnSpc>
                <a:spcPct val="115000"/>
              </a:lnSpc>
              <a:spcBef>
                <a:spcPts val="0"/>
              </a:spcBef>
              <a:spcAft>
                <a:spcPts val="0"/>
              </a:spcAft>
              <a:buSzPts val="1400"/>
              <a:buFont typeface="Arial"/>
              <a:buChar char="•"/>
            </a:pPr>
            <a:r>
              <a:rPr lang="en-US" b="1" i="1" u="sng" dirty="0"/>
              <a:t>A</a:t>
            </a:r>
            <a:r>
              <a:rPr lang="en-US" b="1" i="1" dirty="0"/>
              <a:t>ttainable</a:t>
            </a:r>
            <a:r>
              <a:rPr lang="en-US" dirty="0"/>
              <a:t>: Is reasonable and something a person in crisis and you as their support can reasonably do in the timeframe you set</a:t>
            </a:r>
            <a:endParaRPr dirty="0"/>
          </a:p>
          <a:p>
            <a:pPr marL="171450" lvl="0" indent="-171450" algn="l" rtl="0">
              <a:lnSpc>
                <a:spcPct val="115000"/>
              </a:lnSpc>
              <a:spcBef>
                <a:spcPts val="0"/>
              </a:spcBef>
              <a:spcAft>
                <a:spcPts val="0"/>
              </a:spcAft>
              <a:buSzPts val="1400"/>
              <a:buFont typeface="Arial"/>
              <a:buChar char="•"/>
            </a:pPr>
            <a:r>
              <a:rPr lang="en-US" b="1" i="1" u="sng" dirty="0"/>
              <a:t>R</a:t>
            </a:r>
            <a:r>
              <a:rPr lang="en-US" b="1" i="1" dirty="0"/>
              <a:t>elevant</a:t>
            </a:r>
            <a:r>
              <a:rPr lang="en-US" dirty="0"/>
              <a:t>: Activities support housing crisis resolution and other critical/urgent goals</a:t>
            </a:r>
            <a:endParaRPr dirty="0"/>
          </a:p>
          <a:p>
            <a:pPr marL="171450" lvl="0" indent="-171450" algn="l" rtl="0">
              <a:lnSpc>
                <a:spcPct val="115000"/>
              </a:lnSpc>
              <a:spcBef>
                <a:spcPts val="0"/>
              </a:spcBef>
              <a:spcAft>
                <a:spcPts val="0"/>
              </a:spcAft>
              <a:buSzPts val="1400"/>
              <a:buFont typeface="Arial"/>
              <a:buChar char="•"/>
            </a:pPr>
            <a:r>
              <a:rPr lang="en-US" b="1" i="1" u="sng" dirty="0"/>
              <a:t>T</a:t>
            </a:r>
            <a:r>
              <a:rPr lang="en-US" b="1" i="1" dirty="0"/>
              <a:t>ime-limited</a:t>
            </a:r>
            <a:r>
              <a:rPr lang="en-US" dirty="0"/>
              <a:t>: Time-lines are clear, appropriate given urgency, resources, abilities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Here are two example goals to demonstrate what we mean by SMART goals. In the first, you can see that the goal statement is vague, as well as the action steps, and the timeframes aren’t specific either.</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 the SMART goal example, however, you can see that the goal is clearly stated and includes a timeframe: “Identify a landlord willing to rent to me who has a vacant unit that meets the needs of me and my children by end of December or sooner.” Steps then include specific actions both the participant, Jane, and Angie, her case manager will take and by when. Of course, some goals may be ongoing, but you can see there’s a major difference between these examples. </a:t>
            </a:r>
            <a:endParaRPr dirty="0"/>
          </a:p>
          <a:p>
            <a:pPr marL="457200" marR="0" lvl="0" indent="-228600" algn="l" rtl="0">
              <a:lnSpc>
                <a:spcPct val="100000"/>
              </a:lnSpc>
              <a:spcBef>
                <a:spcPts val="0"/>
              </a:spcBef>
              <a:spcAft>
                <a:spcPts val="0"/>
              </a:spcAft>
              <a:buSzPts val="1400"/>
              <a:buNone/>
            </a:pPr>
            <a:endParaRPr dirty="0"/>
          </a:p>
        </p:txBody>
      </p:sp>
      <p:sp>
        <p:nvSpPr>
          <p:cNvPr id="408" name="Google Shape;408;p31: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62</a:t>
            </a:fld>
            <a:endParaRPr sz="1800">
              <a:solidFill>
                <a:srgbClr val="000000"/>
              </a:solidFill>
              <a:latin typeface="Arial"/>
              <a:ea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3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p32: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20000"/>
              </a:lnSpc>
              <a:spcBef>
                <a:spcPts val="0"/>
              </a:spcBef>
              <a:spcAft>
                <a:spcPts val="0"/>
              </a:spcAft>
              <a:buSzPts val="1400"/>
              <a:buNone/>
            </a:pPr>
            <a:r>
              <a:rPr lang="en-US" dirty="0"/>
              <a:t>Gina</a:t>
            </a:r>
            <a:endParaRPr dirty="0"/>
          </a:p>
          <a:p>
            <a:pPr marL="0" lvl="0" indent="0" algn="l" rtl="0">
              <a:lnSpc>
                <a:spcPct val="120000"/>
              </a:lnSpc>
              <a:spcBef>
                <a:spcPts val="0"/>
              </a:spcBef>
              <a:spcAft>
                <a:spcPts val="0"/>
              </a:spcAft>
              <a:buSzPts val="1400"/>
              <a:buNone/>
            </a:pPr>
            <a:endParaRPr dirty="0"/>
          </a:p>
          <a:p>
            <a:pPr marL="0" lvl="0" indent="0" algn="l" rtl="0">
              <a:lnSpc>
                <a:spcPct val="120000"/>
              </a:lnSpc>
              <a:spcBef>
                <a:spcPts val="0"/>
              </a:spcBef>
              <a:spcAft>
                <a:spcPts val="0"/>
              </a:spcAft>
              <a:buSzPts val="1400"/>
              <a:buNone/>
            </a:pPr>
            <a:r>
              <a:rPr lang="en-US" dirty="0"/>
              <a:t>Sometimes, though, despite our best efforts, we will have participants who simply are not a good potential tenant candidate for landlords, at least those with units that are decent and safe, not just because they have limited or no income, but also due to prior evictions, a criminal record, or bad reference. </a:t>
            </a:r>
            <a:endParaRPr dirty="0"/>
          </a:p>
          <a:p>
            <a:pPr marL="0" lvl="0" indent="0" algn="l" rtl="0">
              <a:lnSpc>
                <a:spcPct val="120000"/>
              </a:lnSpc>
              <a:spcBef>
                <a:spcPts val="0"/>
              </a:spcBef>
              <a:spcAft>
                <a:spcPts val="0"/>
              </a:spcAft>
              <a:buSzPts val="1400"/>
              <a:buNone/>
            </a:pPr>
            <a:endParaRPr dirty="0"/>
          </a:p>
          <a:p>
            <a:pPr marL="0" lvl="0" indent="0" algn="l" rtl="0">
              <a:lnSpc>
                <a:spcPct val="120000"/>
              </a:lnSpc>
              <a:spcBef>
                <a:spcPts val="0"/>
              </a:spcBef>
              <a:spcAft>
                <a:spcPts val="0"/>
              </a:spcAft>
              <a:buSzPts val="1400"/>
              <a:buNone/>
            </a:pPr>
            <a:r>
              <a:rPr lang="en-US" dirty="0"/>
              <a:t>In those cases we have to be careful not to throw up our hands, or expect a participant to suddenly have significantly more income or somehow find a landlord that doesn’t care about prior housing or criminal history. There are a few things we can do change that and lower barriers.</a:t>
            </a:r>
            <a:endParaRPr dirty="0"/>
          </a:p>
          <a:p>
            <a:pPr marL="0" lvl="0" indent="0" algn="l" rtl="0">
              <a:lnSpc>
                <a:spcPct val="120000"/>
              </a:lnSpc>
              <a:spcBef>
                <a:spcPts val="0"/>
              </a:spcBef>
              <a:spcAft>
                <a:spcPts val="0"/>
              </a:spcAft>
              <a:buSzPts val="1400"/>
              <a:buNone/>
            </a:pPr>
            <a:endParaRPr dirty="0"/>
          </a:p>
          <a:p>
            <a:pPr marL="0" lvl="0" indent="0" algn="l" rtl="0">
              <a:lnSpc>
                <a:spcPct val="120000"/>
              </a:lnSpc>
              <a:spcBef>
                <a:spcPts val="0"/>
              </a:spcBef>
              <a:spcAft>
                <a:spcPts val="0"/>
              </a:spcAft>
              <a:buSzPts val="1400"/>
              <a:buNone/>
            </a:pPr>
            <a:r>
              <a:rPr lang="en-US" dirty="0"/>
              <a:t>First, programs are increasingly offering to pay for landlord incentives (e.g., bonuses, support for repairs) and risk mitigation (e.g., double security deposit, last month’s rent, access to risk mitigation fund). Incentives can be used as a negotiating tool both for individual participants on a case-by-case basis, and also as a means of creating a partnership with landlord where you might use incentives to negotiate reduced screening requirements. Some examples include:</a:t>
            </a:r>
            <a:endParaRPr dirty="0"/>
          </a:p>
          <a:p>
            <a:pPr marL="171450" lvl="0" indent="-171450" algn="l" rtl="0">
              <a:lnSpc>
                <a:spcPct val="100000"/>
              </a:lnSpc>
              <a:spcBef>
                <a:spcPts val="0"/>
              </a:spcBef>
              <a:spcAft>
                <a:spcPts val="0"/>
              </a:spcAft>
              <a:buSzPts val="1400"/>
              <a:buFont typeface="Arial"/>
              <a:buChar char="•"/>
            </a:pPr>
            <a:r>
              <a:rPr lang="en-US" dirty="0"/>
              <a:t>Acceptance of -0- income or 1x income over rent versus 3x income over rent, knowing your program will help bridge the financial gap</a:t>
            </a:r>
            <a:endParaRPr dirty="0"/>
          </a:p>
          <a:p>
            <a:pPr marL="171450" lvl="0" indent="-171450" algn="l" rtl="0">
              <a:lnSpc>
                <a:spcPct val="100000"/>
              </a:lnSpc>
              <a:spcBef>
                <a:spcPts val="0"/>
              </a:spcBef>
              <a:spcAft>
                <a:spcPts val="0"/>
              </a:spcAft>
              <a:buSzPts val="1400"/>
              <a:buFont typeface="Arial"/>
              <a:buChar char="•"/>
            </a:pPr>
            <a:r>
              <a:rPr lang="en-US" dirty="0"/>
              <a:t>Acceptance of 3 prior evictions versus 1 max prior eviction</a:t>
            </a:r>
            <a:endParaRPr dirty="0"/>
          </a:p>
          <a:p>
            <a:pPr marL="171450" lvl="0" indent="-171450" algn="l" rtl="0">
              <a:lnSpc>
                <a:spcPct val="100000"/>
              </a:lnSpc>
              <a:spcBef>
                <a:spcPts val="0"/>
              </a:spcBef>
              <a:spcAft>
                <a:spcPts val="0"/>
              </a:spcAft>
              <a:buSzPts val="1400"/>
              <a:buFont typeface="Arial"/>
              <a:buChar char="•"/>
            </a:pPr>
            <a:r>
              <a:rPr lang="en-US" dirty="0"/>
              <a:t>Being open to considering program participant referrals who have a prior felony versus not allowing any prior felonies</a:t>
            </a:r>
            <a:endParaRPr dirty="0"/>
          </a:p>
          <a:p>
            <a:pPr marL="0" lvl="0" indent="0" algn="l" rtl="0">
              <a:lnSpc>
                <a:spcPct val="120000"/>
              </a:lnSpc>
              <a:spcBef>
                <a:spcPts val="0"/>
              </a:spcBef>
              <a:spcAft>
                <a:spcPts val="0"/>
              </a:spcAft>
              <a:buSzPts val="1400"/>
              <a:buNone/>
            </a:pPr>
            <a:endParaRPr dirty="0"/>
          </a:p>
          <a:p>
            <a:pPr marL="0" lvl="0" indent="0" algn="l" rtl="0">
              <a:lnSpc>
                <a:spcPct val="120000"/>
              </a:lnSpc>
              <a:spcBef>
                <a:spcPts val="0"/>
              </a:spcBef>
              <a:spcAft>
                <a:spcPts val="0"/>
              </a:spcAft>
              <a:buSzPts val="1400"/>
              <a:buNone/>
            </a:pPr>
            <a:r>
              <a:rPr lang="en-US" dirty="0"/>
              <a:t>Of course, we also want landlords to understand the services and financial supports we’re going to provide while the participant is actively enrolled in services, including regular check-ins, assistance with rent as needed, etc. These can mean a lot to landlord who’s concerned about how rent will be paid, whether the participant will take care of the unit or cause other problems for the landlord. Landlords might be willing to consider someone they wouldn’t ordinarily if your level of involvement and support gives them the reassurance they need. </a:t>
            </a:r>
            <a:endParaRPr dirty="0"/>
          </a:p>
          <a:p>
            <a:pPr marL="0" lvl="0" indent="0" algn="l" rtl="0">
              <a:lnSpc>
                <a:spcPct val="120000"/>
              </a:lnSpc>
              <a:spcBef>
                <a:spcPts val="0"/>
              </a:spcBef>
              <a:spcAft>
                <a:spcPts val="0"/>
              </a:spcAft>
              <a:buSzPts val="1400"/>
              <a:buNone/>
            </a:pPr>
            <a:endParaRPr dirty="0"/>
          </a:p>
          <a:p>
            <a:pPr marL="0" lvl="0" indent="0" algn="l" rtl="0">
              <a:lnSpc>
                <a:spcPct val="120000"/>
              </a:lnSpc>
              <a:spcBef>
                <a:spcPts val="0"/>
              </a:spcBef>
              <a:spcAft>
                <a:spcPts val="0"/>
              </a:spcAft>
              <a:buSzPts val="1400"/>
              <a:buNone/>
            </a:pPr>
            <a:r>
              <a:rPr lang="en-US" dirty="0"/>
              <a:t>For this to really work, though, we as HFCMs have to make sure landlords know how to contact us, and we have to follow-through and respond when there are concerns and be proactive in resolving. This includes offering to troubleshoot issues even after participants are exited, so you can help participants problem-solve issues with housing stability if they arise again and you can demonstrate to the landlord that you’re a good partner will to help tenants you assisted in the past, at least within a reasonable period after program exit.</a:t>
            </a:r>
            <a:endParaRPr dirty="0"/>
          </a:p>
          <a:p>
            <a:pPr marL="457200" marR="0" lvl="0" indent="-228600" algn="l" rtl="0">
              <a:lnSpc>
                <a:spcPct val="100000"/>
              </a:lnSpc>
              <a:spcBef>
                <a:spcPts val="0"/>
              </a:spcBef>
              <a:spcAft>
                <a:spcPts val="0"/>
              </a:spcAft>
              <a:buSzPts val="1400"/>
              <a:buNone/>
            </a:pPr>
            <a:endParaRPr b="1" i="1" dirty="0"/>
          </a:p>
        </p:txBody>
      </p:sp>
      <p:sp>
        <p:nvSpPr>
          <p:cNvPr id="418" name="Google Shape;418;p32: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63</a:t>
            </a:fld>
            <a:endParaRPr sz="1800">
              <a:solidFill>
                <a:srgbClr val="000000"/>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33: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t>Gina</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Another key thing we need to do as HFCMs, as mentioned earlier, is to build our knowledge of different types of housing options and developing landlord relationships and partnerships. It’s important that we’re comprehensive in trying to understand what housing is available in the community or service area where we work, but also realistic. Decent, safe, affordable housing is in short supply everywhere in the U.S. and your work will often involve creative research and use of existing relationships to help individuals secure housing. You basically will need every housing friend you can get to be successful and you have to know their world, from private landlords to all forms of subsidized housing, including different types of housing subsidies, eligibility requirements and application processes, and where there are vacancies in your community. It’s a lot! But don’t be overwhelmed or daunted – you will grow your knowledge over time.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 the meantime, let’s keep going a little deeper here to look at housing types and places you can find housing information.</a:t>
            </a:r>
            <a:endParaRPr dirty="0"/>
          </a:p>
        </p:txBody>
      </p:sp>
      <p:sp>
        <p:nvSpPr>
          <p:cNvPr id="425" name="Google Shape;425;p33: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64</a:t>
            </a:fld>
            <a:endParaRPr sz="1800">
              <a:solidFill>
                <a:srgbClr val="000000"/>
              </a:solidFill>
              <a:latin typeface="Arial"/>
              <a:ea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35: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sz="1200" dirty="0"/>
              <a:t>Gina</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You likely know from your own experience that people experiencing homelessness or who are imminently at-risk rarely have any cash reserves to obtain housing, which can be thousands of dollars and can include costs for first month rent, security deposit, last month rent, utility deposits. </a:t>
            </a:r>
            <a:endParaRPr dirty="0"/>
          </a:p>
          <a:p>
            <a:pPr marL="0" lvl="0" indent="0" algn="l" rtl="0">
              <a:lnSpc>
                <a:spcPct val="100000"/>
              </a:lnSpc>
              <a:spcBef>
                <a:spcPts val="1849"/>
              </a:spcBef>
              <a:spcAft>
                <a:spcPts val="0"/>
              </a:spcAft>
              <a:buSzPts val="1400"/>
              <a:buNone/>
            </a:pPr>
            <a:r>
              <a:rPr lang="en-US" dirty="0"/>
              <a:t>Given what we’ve assessed regarding a participant’s current and expected income, as well as their necessary and honest expenses, we then need to determine what the participant can reasonably be expected to contribute for application costs, move-in expenses, and rent/utilities in the first few months. As we work with individuals to make those determinations, we should consider what’s manageable or sustainable for the participant and be realistic about likely housing costs and their ability to make ends meet, even if there’s very little room beyond necessary expenses. To the extent a participant falls short, this is where HFCM and different program financial assistance comes into play and should be used in an individualized way to help someone quickly obtain and stabilize in housing, while paying what they can toward housing costs. </a:t>
            </a:r>
            <a:endParaRPr dirty="0"/>
          </a:p>
          <a:p>
            <a:pPr marL="0" lvl="0" indent="0" algn="l" rtl="0">
              <a:lnSpc>
                <a:spcPct val="100000"/>
              </a:lnSpc>
              <a:spcBef>
                <a:spcPts val="1849"/>
              </a:spcBef>
              <a:spcAft>
                <a:spcPts val="0"/>
              </a:spcAft>
              <a:buSzPts val="1400"/>
              <a:buNone/>
            </a:pPr>
            <a:r>
              <a:rPr lang="en-US" dirty="0"/>
              <a:t>Almost all households we assist would quality for and would greatly benefit from a housing subsidy, and surely that would be the best way to avoid future housing instability. Unfortunately, there simply is not enough available decent subsidized or otherwise low-cost housing to meet demand. That’s important to keep in mind as work on initial housing plans and help people identify their options, since neither they or we should expect that the</a:t>
            </a:r>
            <a:r>
              <a:rPr lang="en-US" b="1" i="1" dirty="0"/>
              <a:t> goal of our assistance is to eliminate rent burden and high housing costs. It isn’t – so we need to watch that we don’t overpromise, over-support or under-support and, ultimately stay focused on just enough assistance to end the crisis and get people on stable footing.</a:t>
            </a:r>
            <a:endParaRPr dirty="0"/>
          </a:p>
          <a:p>
            <a:pPr marL="0" lvl="0" indent="0" algn="l" rtl="0">
              <a:lnSpc>
                <a:spcPct val="100000"/>
              </a:lnSpc>
              <a:spcBef>
                <a:spcPts val="1849"/>
              </a:spcBef>
              <a:spcAft>
                <a:spcPts val="0"/>
              </a:spcAft>
              <a:buSzPts val="1400"/>
              <a:buNone/>
            </a:pPr>
            <a:r>
              <a:rPr lang="en-US" dirty="0"/>
              <a:t>After initial move-in, we want to make sure there’s not a sudden cliff effect, where our assistance stops and suddenly the participant has to pay full rent and utilities that they perhaps are not ready to fully cover. This is where individualized, flexible financial assistance for move-in and initial rent costs helps us provide </a:t>
            </a:r>
            <a:r>
              <a:rPr lang="en-US" b="1" i="1" dirty="0"/>
              <a:t>just enough </a:t>
            </a:r>
            <a:r>
              <a:rPr lang="en-US" dirty="0"/>
              <a:t>financial assistance, </a:t>
            </a:r>
            <a:r>
              <a:rPr lang="en-US" b="1" i="1" dirty="0"/>
              <a:t>just in time</a:t>
            </a:r>
            <a:r>
              <a:rPr lang="en-US" dirty="0"/>
              <a:t>, and for </a:t>
            </a:r>
            <a:r>
              <a:rPr lang="en-US" b="1" i="1" dirty="0"/>
              <a:t>only as long </a:t>
            </a:r>
            <a:r>
              <a:rPr lang="en-US" i="1" dirty="0"/>
              <a:t>as necessary </a:t>
            </a:r>
            <a:r>
              <a:rPr lang="en-US" dirty="0"/>
              <a:t>to obtain and stabilize in housing. Apart from avoiding the “cliff effect”, as we touched on in an earlier module, this also allows us to assist more people in crisis.</a:t>
            </a:r>
            <a:endParaRPr dirty="0"/>
          </a:p>
          <a:p>
            <a:pPr marL="457200" marR="0" lvl="0" indent="-228600" algn="l" rtl="0">
              <a:lnSpc>
                <a:spcPct val="100000"/>
              </a:lnSpc>
              <a:spcBef>
                <a:spcPts val="0"/>
              </a:spcBef>
              <a:spcAft>
                <a:spcPts val="0"/>
              </a:spcAft>
              <a:buSzPts val="1400"/>
              <a:buNone/>
            </a:pPr>
            <a:endParaRPr dirty="0"/>
          </a:p>
        </p:txBody>
      </p:sp>
      <p:sp>
        <p:nvSpPr>
          <p:cNvPr id="448" name="Google Shape;448;p35: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65</a:t>
            </a:fld>
            <a:endParaRPr sz="1800">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3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36: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a:t>Teo</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To minimize and stretch what we provide requires that we do everything possible to help participants increase their income and resources. Increasing income can be done simultaneously with the housing search, so long as what’s expected is reasonable relative to a person’s stress and other barriers. To the extent we can help people maximize their income, we’re also going to open up additional housing options to the participant. Helping people increase their income, benefits and access to resources of course will continue throughout your engagement, starting in the initial crisis stabilization and housing search phase and into the stabilization and retention phases. </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Some key employment resources you’ll want to learn about and know how to access in your community include:</a:t>
            </a:r>
            <a:endParaRPr dirty="0"/>
          </a:p>
          <a:p>
            <a:pPr marL="0" lvl="0" indent="0" algn="l" rtl="0">
              <a:lnSpc>
                <a:spcPct val="100000"/>
              </a:lnSpc>
              <a:spcBef>
                <a:spcPts val="360"/>
              </a:spcBef>
              <a:spcAft>
                <a:spcPts val="0"/>
              </a:spcAft>
              <a:buSzPts val="1400"/>
              <a:buNone/>
            </a:pPr>
            <a:endParaRPr dirty="0"/>
          </a:p>
          <a:p>
            <a:pPr marL="0" lvl="0" indent="0" algn="just" rtl="0">
              <a:lnSpc>
                <a:spcPct val="100000"/>
              </a:lnSpc>
              <a:spcBef>
                <a:spcPts val="205"/>
              </a:spcBef>
              <a:spcAft>
                <a:spcPts val="0"/>
              </a:spcAft>
              <a:buSzPts val="1400"/>
              <a:buNone/>
            </a:pPr>
            <a:r>
              <a:rPr lang="en-US" b="1" i="1" dirty="0">
                <a:solidFill>
                  <a:srgbClr val="05566F"/>
                </a:solidFill>
              </a:rPr>
              <a:t>Workforce Innovation and Opportunity Act (WIOA) funded services.</a:t>
            </a:r>
            <a:endParaRPr dirty="0"/>
          </a:p>
          <a:p>
            <a:pPr marL="0" lvl="0" indent="0" algn="just" rtl="0">
              <a:lnSpc>
                <a:spcPct val="100000"/>
              </a:lnSpc>
              <a:spcBef>
                <a:spcPts val="205"/>
              </a:spcBef>
              <a:spcAft>
                <a:spcPts val="0"/>
              </a:spcAft>
              <a:buSzPts val="1400"/>
              <a:buNone/>
            </a:pPr>
            <a:r>
              <a:rPr lang="en-US" dirty="0"/>
              <a:t>WIOA Workforce Development Boards plan community-wide efforts to provide households most in need with employment services. WIOA works with people experiencing homelessness and others with barriers to employment through WIOA-funded American Job Centers. </a:t>
            </a:r>
            <a:endParaRPr dirty="0"/>
          </a:p>
          <a:p>
            <a:pPr marL="0" lvl="0" indent="0" algn="just" rtl="0">
              <a:lnSpc>
                <a:spcPct val="107000"/>
              </a:lnSpc>
              <a:spcBef>
                <a:spcPts val="0"/>
              </a:spcBef>
              <a:spcAft>
                <a:spcPts val="0"/>
              </a:spcAft>
              <a:buSzPts val="1400"/>
              <a:buFont typeface="Noto Sans Symbols"/>
              <a:buChar char="∙"/>
            </a:pPr>
            <a:r>
              <a:rPr lang="en-US" u="sng" dirty="0">
                <a:solidFill>
                  <a:srgbClr val="0000FF"/>
                </a:solidFill>
              </a:rPr>
              <a:t>WIOA and Homelessness Factsheet: </a:t>
            </a:r>
            <a:r>
              <a:rPr lang="en-US" u="sng" dirty="0">
                <a:solidFill>
                  <a:srgbClr val="0000FF"/>
                </a:solidFill>
                <a:hlinkClick r:id="rId3">
                  <a:extLst>
                    <a:ext uri="{A12FA001-AC4F-418D-AE19-62706E023703}">
                      <ahyp:hlinkClr xmlns:ahyp="http://schemas.microsoft.com/office/drawing/2018/hyperlinkcolor" val="tx"/>
                    </a:ext>
                  </a:extLst>
                </a:hlinkClick>
              </a:rPr>
              <a:t>http://nationalinitiatives.issuelab.org/resources/27128/27128.pdf</a:t>
            </a:r>
            <a:r>
              <a:rPr lang="en-US" dirty="0"/>
              <a:t> </a:t>
            </a:r>
            <a:endParaRPr dirty="0"/>
          </a:p>
          <a:p>
            <a:pPr marL="0" lvl="0" indent="0" algn="just" rtl="0">
              <a:lnSpc>
                <a:spcPct val="100000"/>
              </a:lnSpc>
              <a:spcBef>
                <a:spcPts val="1027"/>
              </a:spcBef>
              <a:spcAft>
                <a:spcPts val="0"/>
              </a:spcAft>
              <a:buSzPts val="1400"/>
              <a:buNone/>
            </a:pPr>
            <a:endParaRPr b="1" i="1" dirty="0">
              <a:solidFill>
                <a:srgbClr val="05566F"/>
              </a:solidFill>
            </a:endParaRPr>
          </a:p>
          <a:p>
            <a:pPr marL="0" lvl="0" indent="0" algn="just" rtl="0">
              <a:lnSpc>
                <a:spcPct val="100000"/>
              </a:lnSpc>
              <a:spcBef>
                <a:spcPts val="205"/>
              </a:spcBef>
              <a:spcAft>
                <a:spcPts val="0"/>
              </a:spcAft>
              <a:buSzPts val="1400"/>
              <a:buNone/>
            </a:pPr>
            <a:r>
              <a:rPr lang="en-US" b="1" i="1" dirty="0">
                <a:solidFill>
                  <a:srgbClr val="05566F"/>
                </a:solidFill>
              </a:rPr>
              <a:t>US Department of Labor’s </a:t>
            </a:r>
            <a:r>
              <a:rPr lang="en-US" b="1" i="1" dirty="0" err="1">
                <a:solidFill>
                  <a:srgbClr val="05566F"/>
                </a:solidFill>
              </a:rPr>
              <a:t>CareerOneStop</a:t>
            </a:r>
            <a:r>
              <a:rPr lang="en-US" b="1" i="1" dirty="0">
                <a:solidFill>
                  <a:srgbClr val="05566F"/>
                </a:solidFill>
              </a:rPr>
              <a:t>: </a:t>
            </a:r>
            <a:r>
              <a:rPr lang="en-US" dirty="0">
                <a:solidFill>
                  <a:srgbClr val="000000"/>
                </a:solidFill>
              </a:rPr>
              <a:t>The US Department of Labor’s Career One Stop website is an excellent resource for exploring careers, training, and jobs, finding local American Job Centers and Workforce Development Board contacts, as well as  resources for Veterans, workers with criminal convictions, workers with disabilities, entry-level workers, young adults, older workers and more!</a:t>
            </a:r>
            <a:endParaRPr dirty="0"/>
          </a:p>
          <a:p>
            <a:pPr marL="0" lvl="0" indent="0" algn="l" rtl="0">
              <a:lnSpc>
                <a:spcPct val="107000"/>
              </a:lnSpc>
              <a:spcBef>
                <a:spcPts val="0"/>
              </a:spcBef>
              <a:spcAft>
                <a:spcPts val="0"/>
              </a:spcAft>
              <a:buSzPts val="1400"/>
              <a:buFont typeface="Noto Sans Symbols"/>
              <a:buChar char="∙"/>
            </a:pPr>
            <a:r>
              <a:rPr lang="en-US" dirty="0"/>
              <a:t>U.S. Department of Labor </a:t>
            </a:r>
            <a:r>
              <a:rPr lang="en-US" dirty="0" err="1"/>
              <a:t>CareerOneStop</a:t>
            </a:r>
            <a:r>
              <a:rPr lang="en-US" dirty="0"/>
              <a:t>: </a:t>
            </a:r>
            <a:r>
              <a:rPr lang="en-US" u="sng" dirty="0">
                <a:solidFill>
                  <a:srgbClr val="0000FF"/>
                </a:solidFill>
                <a:hlinkClick r:id="rId4">
                  <a:extLst>
                    <a:ext uri="{A12FA001-AC4F-418D-AE19-62706E023703}">
                      <ahyp:hlinkClr xmlns:ahyp="http://schemas.microsoft.com/office/drawing/2018/hyperlinkcolor" val="tx"/>
                    </a:ext>
                  </a:extLst>
                </a:hlinkClick>
              </a:rPr>
              <a:t>https://www.careeronestop.org/LocalHelp/local-help.aspx</a:t>
            </a:r>
            <a:endParaRPr dirty="0"/>
          </a:p>
          <a:p>
            <a:pPr marL="0" lvl="0" indent="0" algn="just" rtl="0">
              <a:lnSpc>
                <a:spcPct val="100000"/>
              </a:lnSpc>
              <a:spcBef>
                <a:spcPts val="1027"/>
              </a:spcBef>
              <a:spcAft>
                <a:spcPts val="0"/>
              </a:spcAft>
              <a:buSzPts val="1400"/>
              <a:buNone/>
            </a:pPr>
            <a:endParaRPr b="1" i="1" dirty="0">
              <a:solidFill>
                <a:srgbClr val="05566F"/>
              </a:solidFill>
            </a:endParaRPr>
          </a:p>
          <a:p>
            <a:pPr marL="0" lvl="0" indent="0" algn="just" rtl="0">
              <a:lnSpc>
                <a:spcPct val="100000"/>
              </a:lnSpc>
              <a:spcBef>
                <a:spcPts val="205"/>
              </a:spcBef>
              <a:spcAft>
                <a:spcPts val="0"/>
              </a:spcAft>
              <a:buSzPts val="1400"/>
              <a:buNone/>
            </a:pPr>
            <a:r>
              <a:rPr lang="en-US" dirty="0">
                <a:solidFill>
                  <a:srgbClr val="05566F"/>
                </a:solidFill>
              </a:rPr>
              <a:t>Local welfare offices also provide job-training and employment support programs for families on public assistance, those receiving food stamps, and others who may qualify. Getting to know your local workforce and welfare partners is essential. </a:t>
            </a:r>
            <a:endParaRPr dirty="0"/>
          </a:p>
          <a:p>
            <a:pPr marL="0" lvl="0" indent="0" algn="just" rtl="0">
              <a:lnSpc>
                <a:spcPct val="100000"/>
              </a:lnSpc>
              <a:spcBef>
                <a:spcPts val="205"/>
              </a:spcBef>
              <a:spcAft>
                <a:spcPts val="0"/>
              </a:spcAft>
              <a:buSzPts val="1400"/>
              <a:buNone/>
            </a:pPr>
            <a:endParaRPr b="1" i="1" dirty="0">
              <a:solidFill>
                <a:srgbClr val="05566F"/>
              </a:solidFill>
            </a:endParaRPr>
          </a:p>
          <a:p>
            <a:pPr marL="0" lvl="0" indent="0" algn="just" rtl="0">
              <a:lnSpc>
                <a:spcPct val="100000"/>
              </a:lnSpc>
              <a:spcBef>
                <a:spcPts val="205"/>
              </a:spcBef>
              <a:spcAft>
                <a:spcPts val="0"/>
              </a:spcAft>
              <a:buSzPts val="1400"/>
              <a:buNone/>
            </a:pPr>
            <a:r>
              <a:rPr lang="en-US" b="1" i="1" dirty="0">
                <a:solidFill>
                  <a:srgbClr val="05566F"/>
                </a:solidFill>
              </a:rPr>
              <a:t>For people who are disabled, employment opportunities may also be possible. Some example resources include</a:t>
            </a:r>
            <a:endParaRPr dirty="0"/>
          </a:p>
          <a:p>
            <a:pPr marL="0" lvl="0" indent="0" algn="just" rtl="0">
              <a:lnSpc>
                <a:spcPct val="100000"/>
              </a:lnSpc>
              <a:spcBef>
                <a:spcPts val="205"/>
              </a:spcBef>
              <a:spcAft>
                <a:spcPts val="0"/>
              </a:spcAft>
              <a:buSzPts val="1400"/>
              <a:buNone/>
            </a:pPr>
            <a:r>
              <a:rPr lang="en-US" b="1" i="1" dirty="0">
                <a:solidFill>
                  <a:srgbClr val="05566F"/>
                </a:solidFill>
              </a:rPr>
              <a:t>Social Security’s Ticket to Work Program: </a:t>
            </a:r>
            <a:r>
              <a:rPr lang="en-US" dirty="0"/>
              <a:t>which is a free program available to all SSI/SSDI beneficiaries. SSA has specialists that can connect individuals to employment supports in their area, such as career counseling, training, and job placement. Also, they can explain in detail how going back to work will impact a person’s benefits. </a:t>
            </a:r>
            <a:endParaRPr dirty="0"/>
          </a:p>
          <a:p>
            <a:pPr marL="0" lvl="0" indent="0" algn="just" rtl="0">
              <a:lnSpc>
                <a:spcPct val="100000"/>
              </a:lnSpc>
              <a:spcBef>
                <a:spcPts val="205"/>
              </a:spcBef>
              <a:spcAft>
                <a:spcPts val="0"/>
              </a:spcAft>
              <a:buSzPts val="1400"/>
              <a:buNone/>
            </a:pPr>
            <a:endParaRPr u="sng" dirty="0">
              <a:solidFill>
                <a:srgbClr val="2E3192"/>
              </a:solidFill>
            </a:endParaRPr>
          </a:p>
          <a:p>
            <a:pPr marL="171450" lvl="0" indent="-171450" algn="just" rtl="0">
              <a:lnSpc>
                <a:spcPct val="100000"/>
              </a:lnSpc>
              <a:spcBef>
                <a:spcPts val="205"/>
              </a:spcBef>
              <a:spcAft>
                <a:spcPts val="0"/>
              </a:spcAft>
              <a:buSzPts val="1400"/>
              <a:buFont typeface="Arial"/>
              <a:buChar char="•"/>
            </a:pPr>
            <a:r>
              <a:rPr lang="en-US" u="sng" dirty="0">
                <a:solidFill>
                  <a:srgbClr val="2E3192"/>
                </a:solidFill>
              </a:rPr>
              <a:t>The Choose Work! Website</a:t>
            </a:r>
            <a:r>
              <a:rPr lang="en-US" dirty="0">
                <a:solidFill>
                  <a:srgbClr val="000000"/>
                </a:solidFill>
              </a:rPr>
              <a:t> has links to local employment resources and offers free training webinars for beneficiaries and service providers.</a:t>
            </a:r>
            <a:endParaRPr dirty="0"/>
          </a:p>
          <a:p>
            <a:pPr marL="171450" lvl="0" indent="-171450" algn="just" rtl="0">
              <a:lnSpc>
                <a:spcPct val="107000"/>
              </a:lnSpc>
              <a:spcBef>
                <a:spcPts val="0"/>
              </a:spcBef>
              <a:spcAft>
                <a:spcPts val="0"/>
              </a:spcAft>
              <a:buSzPts val="1400"/>
              <a:buFont typeface="Arial"/>
              <a:buChar char="•"/>
            </a:pPr>
            <a:r>
              <a:rPr lang="en-US" dirty="0">
                <a:solidFill>
                  <a:srgbClr val="000000"/>
                </a:solidFill>
              </a:rPr>
              <a:t>Search for local providers: </a:t>
            </a:r>
            <a:r>
              <a:rPr lang="en-US" u="sng" dirty="0">
                <a:solidFill>
                  <a:srgbClr val="0000FF"/>
                </a:solidFill>
                <a:hlinkClick r:id="rId5">
                  <a:extLst>
                    <a:ext uri="{A12FA001-AC4F-418D-AE19-62706E023703}">
                      <ahyp:hlinkClr xmlns:ahyp="http://schemas.microsoft.com/office/drawing/2018/hyperlinkcolor" val="tx"/>
                    </a:ext>
                  </a:extLst>
                </a:hlinkClick>
              </a:rPr>
              <a:t>https://choosework.ssa.gov/findhelp/</a:t>
            </a:r>
            <a:endParaRPr dirty="0"/>
          </a:p>
          <a:p>
            <a:pPr marL="0" lvl="0" indent="0" algn="just" rtl="0">
              <a:lnSpc>
                <a:spcPct val="100000"/>
              </a:lnSpc>
              <a:spcBef>
                <a:spcPts val="1027"/>
              </a:spcBef>
              <a:spcAft>
                <a:spcPts val="0"/>
              </a:spcAft>
              <a:buSzPts val="1400"/>
              <a:buNone/>
            </a:pPr>
            <a:endParaRPr b="1" i="1" dirty="0">
              <a:solidFill>
                <a:srgbClr val="05566F"/>
              </a:solidFill>
            </a:endParaRPr>
          </a:p>
          <a:p>
            <a:pPr marL="0" lvl="0" indent="0" algn="just" rtl="0">
              <a:lnSpc>
                <a:spcPct val="100000"/>
              </a:lnSpc>
              <a:spcBef>
                <a:spcPts val="205"/>
              </a:spcBef>
              <a:spcAft>
                <a:spcPts val="0"/>
              </a:spcAft>
              <a:buSzPts val="1400"/>
              <a:buNone/>
            </a:pPr>
            <a:r>
              <a:rPr lang="en-US" b="1" i="1" dirty="0">
                <a:solidFill>
                  <a:srgbClr val="05566F"/>
                </a:solidFill>
              </a:rPr>
              <a:t>Administration for Children and Families, Office of Child Care</a:t>
            </a:r>
            <a:endParaRPr dirty="0"/>
          </a:p>
          <a:p>
            <a:pPr marL="0" lvl="0" indent="0" algn="just" rtl="0">
              <a:lnSpc>
                <a:spcPct val="107000"/>
              </a:lnSpc>
              <a:spcBef>
                <a:spcPts val="0"/>
              </a:spcBef>
              <a:spcAft>
                <a:spcPts val="0"/>
              </a:spcAft>
              <a:buSzPts val="1400"/>
              <a:buNone/>
            </a:pPr>
            <a:r>
              <a:rPr lang="en-US" dirty="0">
                <a:solidFill>
                  <a:srgbClr val="000000"/>
                </a:solidFill>
              </a:rPr>
              <a:t>The ChildCare.gov website has local resources on childcare, health and social services, financial assistance, support for children with special needs, and more. And your local welfare office will also have information on childcare subsidies for eligible families.</a:t>
            </a:r>
            <a:endParaRPr dirty="0"/>
          </a:p>
          <a:p>
            <a:pPr marL="171450" lvl="0" indent="-171450" algn="just" rtl="0">
              <a:lnSpc>
                <a:spcPct val="107000"/>
              </a:lnSpc>
              <a:spcBef>
                <a:spcPts val="822"/>
              </a:spcBef>
              <a:spcAft>
                <a:spcPts val="0"/>
              </a:spcAft>
              <a:buSzPts val="1400"/>
              <a:buFont typeface="Arial"/>
              <a:buChar char="•"/>
            </a:pPr>
            <a:r>
              <a:rPr lang="en-US" dirty="0">
                <a:solidFill>
                  <a:srgbClr val="000000"/>
                </a:solidFill>
              </a:rPr>
              <a:t>Search for your state’s child care resources: </a:t>
            </a:r>
            <a:r>
              <a:rPr lang="en-US" u="sng" dirty="0">
                <a:solidFill>
                  <a:srgbClr val="0000FF"/>
                </a:solidFill>
                <a:hlinkClick r:id="rId6">
                  <a:extLst>
                    <a:ext uri="{A12FA001-AC4F-418D-AE19-62706E023703}">
                      <ahyp:hlinkClr xmlns:ahyp="http://schemas.microsoft.com/office/drawing/2018/hyperlinkcolor" val="tx"/>
                    </a:ext>
                  </a:extLst>
                </a:hlinkClick>
              </a:rPr>
              <a:t>https://childcare.gov/state-resources-home</a:t>
            </a:r>
            <a:endParaRPr u="sng" dirty="0">
              <a:solidFill>
                <a:srgbClr val="0000FF"/>
              </a:solidFill>
            </a:endParaRPr>
          </a:p>
          <a:p>
            <a:pPr marL="0" lvl="0" indent="0" algn="just" rtl="0">
              <a:lnSpc>
                <a:spcPct val="107000"/>
              </a:lnSpc>
              <a:spcBef>
                <a:spcPts val="822"/>
              </a:spcBef>
              <a:spcAft>
                <a:spcPts val="0"/>
              </a:spcAft>
              <a:buSzPts val="1400"/>
              <a:buNone/>
            </a:pPr>
            <a:endParaRPr u="sng" dirty="0">
              <a:solidFill>
                <a:srgbClr val="0000FF"/>
              </a:solidFill>
            </a:endParaRPr>
          </a:p>
          <a:p>
            <a:pPr marL="0" lvl="0" indent="0" algn="just" rtl="0">
              <a:lnSpc>
                <a:spcPct val="107000"/>
              </a:lnSpc>
              <a:spcBef>
                <a:spcPts val="822"/>
              </a:spcBef>
              <a:spcAft>
                <a:spcPts val="0"/>
              </a:spcAft>
              <a:buSzPts val="1400"/>
              <a:buNone/>
            </a:pPr>
            <a:r>
              <a:rPr lang="en-US" dirty="0">
                <a:solidFill>
                  <a:srgbClr val="0000FF"/>
                </a:solidFill>
              </a:rPr>
              <a:t>All of these resources and others can be found in the companion resource guide.</a:t>
            </a:r>
            <a:endParaRPr dirty="0"/>
          </a:p>
          <a:p>
            <a:pPr marL="0" lvl="0" indent="0" algn="l" rtl="0">
              <a:lnSpc>
                <a:spcPct val="100000"/>
              </a:lnSpc>
              <a:spcBef>
                <a:spcPts val="1182"/>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37: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1849"/>
              </a:spcBef>
              <a:spcAft>
                <a:spcPts val="0"/>
              </a:spcAft>
              <a:buSzPts val="1400"/>
              <a:buNone/>
            </a:pPr>
            <a:r>
              <a:rPr lang="en-US" dirty="0"/>
              <a:t>Teo</a:t>
            </a:r>
            <a:endParaRPr dirty="0"/>
          </a:p>
          <a:p>
            <a:pPr marL="0" lvl="0" indent="0" algn="l" rtl="0">
              <a:lnSpc>
                <a:spcPct val="100000"/>
              </a:lnSpc>
              <a:spcBef>
                <a:spcPts val="1849"/>
              </a:spcBef>
              <a:spcAft>
                <a:spcPts val="0"/>
              </a:spcAft>
              <a:buSzPts val="1400"/>
              <a:buNone/>
            </a:pPr>
            <a:r>
              <a:rPr lang="en-US" dirty="0"/>
              <a:t>As much as we may want to help participants focus on employment and increase their income so they can immediately pay for housing on their own and can meet landlord screening criteria around income, we also need to be realistic around whether it’s likely that the individual can improve their income quickly </a:t>
            </a:r>
            <a:r>
              <a:rPr lang="en-US" b="1" u="sng" dirty="0"/>
              <a:t>before</a:t>
            </a:r>
            <a:r>
              <a:rPr lang="en-US" dirty="0"/>
              <a:t> stabilizing in housing.</a:t>
            </a:r>
            <a:endParaRPr dirty="0"/>
          </a:p>
          <a:p>
            <a:pPr marL="0" lvl="0" indent="0" algn="l" rtl="0">
              <a:lnSpc>
                <a:spcPct val="100000"/>
              </a:lnSpc>
              <a:spcBef>
                <a:spcPts val="1849"/>
              </a:spcBef>
              <a:spcAft>
                <a:spcPts val="0"/>
              </a:spcAft>
              <a:buSzPts val="1400"/>
              <a:buNone/>
            </a:pPr>
            <a:r>
              <a:rPr lang="en-US" dirty="0"/>
              <a:t>So we should consider a few things as we set and work on the initial housing plan with the participant, like… </a:t>
            </a:r>
            <a:endParaRPr dirty="0"/>
          </a:p>
          <a:p>
            <a:pPr marL="171450" lvl="0" indent="-171450" algn="l" rtl="0">
              <a:lnSpc>
                <a:spcPct val="100000"/>
              </a:lnSpc>
              <a:spcBef>
                <a:spcPts val="1849"/>
              </a:spcBef>
              <a:spcAft>
                <a:spcPts val="0"/>
              </a:spcAft>
              <a:buSzPts val="1400"/>
              <a:buFont typeface="Arial"/>
              <a:buChar char="•"/>
            </a:pPr>
            <a:r>
              <a:rPr lang="en-US" dirty="0"/>
              <a:t>If they’re currently working or able to work now, what does their job history look like, if they have one? Given their history and where they might currently work, what options are there locally to change jobs, get better pay or more hours? Are there significant employment barriers like a physical disability, that limit employment options and might require other supports? Are employment/workforce programs and supports readily available and accessible? How long does it take to get and complete assistance?</a:t>
            </a:r>
            <a:endParaRPr dirty="0"/>
          </a:p>
          <a:p>
            <a:pPr marL="171450" lvl="0" indent="-171450" algn="l" rtl="0">
              <a:lnSpc>
                <a:spcPct val="100000"/>
              </a:lnSpc>
              <a:spcBef>
                <a:spcPts val="1849"/>
              </a:spcBef>
              <a:spcAft>
                <a:spcPts val="0"/>
              </a:spcAft>
              <a:buSzPts val="1400"/>
              <a:buFont typeface="Arial"/>
              <a:buChar char="•"/>
            </a:pPr>
            <a:r>
              <a:rPr lang="en-US" dirty="0"/>
              <a:t>And of course, is the person experiencing severe stress symptoms that might be affecting their ability to get or keep a job?</a:t>
            </a:r>
            <a:endParaRPr dirty="0"/>
          </a:p>
          <a:p>
            <a:pPr marL="0" lvl="0" indent="0" algn="l" rtl="0">
              <a:lnSpc>
                <a:spcPct val="100000"/>
              </a:lnSpc>
              <a:spcBef>
                <a:spcPts val="1849"/>
              </a:spcBef>
              <a:spcAft>
                <a:spcPts val="0"/>
              </a:spcAft>
              <a:buSzPts val="1400"/>
              <a:buNone/>
            </a:pPr>
            <a:r>
              <a:rPr lang="en-US" dirty="0"/>
              <a:t>The ultimate question is what can we do to help the individual get into stable housing with the financial assistance and housing-focused service supports necessary while they work through those steps, taking into account how long it might take to see more income.</a:t>
            </a:r>
            <a:br>
              <a:rPr lang="en-US" dirty="0"/>
            </a:br>
            <a:endParaRPr dirty="0"/>
          </a:p>
          <a:p>
            <a:pPr marL="0" lvl="0" indent="0" algn="l" rtl="0">
              <a:lnSpc>
                <a:spcPct val="100000"/>
              </a:lnSpc>
              <a:spcBef>
                <a:spcPts val="360"/>
              </a:spcBef>
              <a:spcAft>
                <a:spcPts val="0"/>
              </a:spcAft>
              <a:buSzPts val="1400"/>
              <a:buNone/>
            </a:pPr>
            <a:r>
              <a:rPr lang="en-US" dirty="0"/>
              <a:t>The tension here is waiting for someone to increase income while they remain homeless or perhaps have only a fixed amount of time before they become literally homeless. We need to help people move as quickly as possible to resolve their crisis and secure safe, stable housing. So how can we use our program assistance creatively, to “fill the gap” financially and help someone move into housing more quickly, even if there’s more work to do on income? Can we grow our base of landlord partners who are willing to be flexible, knowing that we’re a reliable partner? What does “just enough” assistance look like when the driving need is to resolve the housing crisis quickly since homelessness is inherently harmful?</a:t>
            </a:r>
            <a:endParaRPr dirty="0"/>
          </a:p>
          <a:p>
            <a:pPr marL="457200" marR="0" lvl="0" indent="-228600" algn="l" rtl="0">
              <a:lnSpc>
                <a:spcPct val="100000"/>
              </a:lnSpc>
              <a:spcBef>
                <a:spcPts val="0"/>
              </a:spcBef>
              <a:spcAft>
                <a:spcPts val="0"/>
              </a:spcAft>
              <a:buSzPts val="1400"/>
              <a:buNone/>
            </a:pPr>
            <a:endParaRPr dirty="0"/>
          </a:p>
        </p:txBody>
      </p:sp>
      <p:sp>
        <p:nvSpPr>
          <p:cNvPr id="462" name="Google Shape;462;p37: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67</a:t>
            </a:fld>
            <a:endParaRPr sz="1800">
              <a:solidFill>
                <a:srgbClr val="000000"/>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38: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latin typeface="Arial"/>
                <a:ea typeface="Arial"/>
                <a:cs typeface="Arial"/>
                <a:sym typeface="Arial"/>
              </a:rPr>
              <a:t>Teo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t>Beyond income, but certainly related, we should also consider other essential needs, financial and otherwise, that may need to be addressed immediately or in order to move into housing when someone is homeless or otherwise relocating to new housing, such as.</a:t>
            </a:r>
            <a:endParaRPr dirty="0"/>
          </a:p>
          <a:p>
            <a:pPr marL="0" lvl="0" indent="0" algn="l" rtl="0">
              <a:lnSpc>
                <a:spcPct val="100000"/>
              </a:lnSpc>
              <a:spcBef>
                <a:spcPts val="0"/>
              </a:spcBef>
              <a:spcAft>
                <a:spcPts val="0"/>
              </a:spcAft>
              <a:buSzPts val="1400"/>
              <a:buNone/>
            </a:pPr>
            <a:endParaRPr dirty="0"/>
          </a:p>
          <a:p>
            <a:pPr marL="171450" lvl="0" indent="-171450" algn="l" rtl="0">
              <a:lnSpc>
                <a:spcPct val="100000"/>
              </a:lnSpc>
              <a:spcBef>
                <a:spcPts val="0"/>
              </a:spcBef>
              <a:spcAft>
                <a:spcPts val="0"/>
              </a:spcAft>
              <a:buSzPts val="1400"/>
              <a:buFont typeface="Calibri"/>
              <a:buChar char="•"/>
            </a:pPr>
            <a:r>
              <a:rPr lang="en-US" dirty="0"/>
              <a:t>Figuring out needed furnishings, beds, towels, linens, crib, household supplies and a plan to obtain these items when a unit is found. This might also involve dealing with belongings in storage.</a:t>
            </a:r>
            <a:endParaRPr dirty="0"/>
          </a:p>
          <a:p>
            <a:pPr marL="171450" lvl="0" indent="-171450" algn="l" rtl="0">
              <a:lnSpc>
                <a:spcPct val="100000"/>
              </a:lnSpc>
              <a:spcBef>
                <a:spcPts val="0"/>
              </a:spcBef>
              <a:spcAft>
                <a:spcPts val="0"/>
              </a:spcAft>
              <a:buSzPts val="1400"/>
              <a:buFont typeface="Calibri"/>
              <a:buChar char="•"/>
            </a:pPr>
            <a:r>
              <a:rPr lang="en-US" dirty="0"/>
              <a:t>Required housing inspections – if there is any CoC Program or Emergency Solutions Grants (ESG) Program or other public funding your program, the whether you’re helping someone stabilize in their current housing or helping them secure new housing that housing will need to meet certain standards for habitability and may require a third party inspector to visit the unit. Make sure participants are aware of any requirements like this, and what they can expect once a unit is identified and before it can be approved for any rent or other assistance you might offer. Just as an aside, I want to note that I’m intentionally not diving into requirements around housing inspections, the housing inspection process, or fair market rent, rent reasonableness, etc. These are additional considerations you’ll have to account for in the housing search that are more fully covered in other NCCEH and HUD trainings.</a:t>
            </a:r>
            <a:endParaRPr dirty="0"/>
          </a:p>
          <a:p>
            <a:pPr marL="171450" lvl="0" indent="-171450" algn="l" rtl="0">
              <a:lnSpc>
                <a:spcPct val="100000"/>
              </a:lnSpc>
              <a:spcBef>
                <a:spcPts val="0"/>
              </a:spcBef>
              <a:spcAft>
                <a:spcPts val="0"/>
              </a:spcAft>
              <a:buSzPts val="1400"/>
              <a:buFont typeface="Calibri"/>
              <a:buChar char="•"/>
            </a:pPr>
            <a:r>
              <a:rPr lang="en-US" dirty="0"/>
              <a:t>You’ll also want to consider whether the individual is able to get utilities in their name or can someone else in the household? Do they owe money to one or more utilities and can this be paid off or do you need to focus on units with utilities included? Knowing this will directly affect your plan, whether someone will need assistance with utility arrears or getting utilities turned on.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When you’re helping someone to stay in place (their own or someone else’s where they’re staying) or if they’re moving to a doubled-up/shared situation, consider helping the participant:</a:t>
            </a:r>
            <a:endParaRPr dirty="0"/>
          </a:p>
          <a:p>
            <a:pPr marL="171450" lvl="0" indent="-171450" algn="l" rtl="0">
              <a:lnSpc>
                <a:spcPct val="100000"/>
              </a:lnSpc>
              <a:spcBef>
                <a:spcPts val="360"/>
              </a:spcBef>
              <a:spcAft>
                <a:spcPts val="0"/>
              </a:spcAft>
              <a:buSzPts val="1400"/>
              <a:buFont typeface="Calibri"/>
              <a:buChar char="•"/>
            </a:pPr>
            <a:r>
              <a:rPr lang="en-US" dirty="0"/>
              <a:t>Put a roommate or guest agreement in place to set expectations and boundaries.</a:t>
            </a:r>
            <a:endParaRPr dirty="0"/>
          </a:p>
          <a:p>
            <a:pPr marL="171450" lvl="0" indent="-171450" algn="l" rtl="0">
              <a:lnSpc>
                <a:spcPct val="100000"/>
              </a:lnSpc>
              <a:spcBef>
                <a:spcPts val="0"/>
              </a:spcBef>
              <a:spcAft>
                <a:spcPts val="0"/>
              </a:spcAft>
              <a:buSzPts val="1400"/>
              <a:buFont typeface="Calibri"/>
              <a:buChar char="•"/>
            </a:pPr>
            <a:r>
              <a:rPr lang="en-US" dirty="0"/>
              <a:t>The agreement could be used to outline an agreement to split or share utility costs, as well as other contributions to shared household costs and upkeep.</a:t>
            </a:r>
            <a:endParaRPr dirty="0"/>
          </a:p>
          <a:p>
            <a:pPr marL="171450" lvl="0" indent="-171450" algn="l" rtl="0">
              <a:lnSpc>
                <a:spcPct val="100000"/>
              </a:lnSpc>
              <a:spcBef>
                <a:spcPts val="0"/>
              </a:spcBef>
              <a:spcAft>
                <a:spcPts val="0"/>
              </a:spcAft>
              <a:buSzPts val="1400"/>
              <a:buFont typeface="Calibri"/>
              <a:buChar char="•"/>
            </a:pPr>
            <a:r>
              <a:rPr lang="en-US" dirty="0"/>
              <a:t>You should also see what other financial or material needs the host or roommate has, since that may affect the housing stability of the participant you are supporting and there may be assistance or resources you can connect their roommate or host with.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360"/>
              </a:spcBef>
              <a:spcAft>
                <a:spcPts val="0"/>
              </a:spcAft>
              <a:buSzPts val="1400"/>
              <a:buNone/>
            </a:pPr>
            <a:r>
              <a:rPr lang="en-US" dirty="0"/>
              <a:t>All of this, plus other factors we discussed, will determine what type, how much and how intensive the assistance you provide may need to be. </a:t>
            </a:r>
            <a:endParaRPr dirty="0"/>
          </a:p>
          <a:p>
            <a:pPr marL="457200" marR="0" lvl="0" indent="-228600" algn="l" rtl="0">
              <a:lnSpc>
                <a:spcPct val="100000"/>
              </a:lnSpc>
              <a:spcBef>
                <a:spcPts val="0"/>
              </a:spcBef>
              <a:spcAft>
                <a:spcPts val="0"/>
              </a:spcAft>
              <a:buSzPts val="1400"/>
              <a:buNone/>
            </a:pPr>
            <a:endParaRPr dirty="0"/>
          </a:p>
        </p:txBody>
      </p:sp>
      <p:sp>
        <p:nvSpPr>
          <p:cNvPr id="469" name="Google Shape;469;p38: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lvl="0" indent="0" algn="l" rtl="0">
              <a:lnSpc>
                <a:spcPct val="100000"/>
              </a:lnSpc>
              <a:spcBef>
                <a:spcPts val="0"/>
              </a:spcBef>
              <a:spcAft>
                <a:spcPts val="0"/>
              </a:spcAft>
              <a:buNone/>
            </a:pPr>
            <a:fld id="{00000000-1234-1234-1234-123412341234}" type="slidenum">
              <a:rPr lang="en-US" sz="1800">
                <a:solidFill>
                  <a:srgbClr val="000000"/>
                </a:solidFill>
                <a:latin typeface="Arial"/>
                <a:ea typeface="Arial"/>
                <a:cs typeface="Arial"/>
                <a:sym typeface="Arial"/>
              </a:rPr>
              <a:t>68</a:t>
            </a:fld>
            <a:endParaRPr sz="1800">
              <a:solidFill>
                <a:srgbClr val="000000"/>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504511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Angie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637668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39a6b3b41a_0_1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139a6b3b41a_0_101: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p:txBody>
      </p:sp>
      <p:sp>
        <p:nvSpPr>
          <p:cNvPr id="226" name="Google Shape;226;g139a6b3b41a_0_101: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71</a:t>
            </a:fld>
            <a:endParaRPr/>
          </a:p>
        </p:txBody>
      </p:sp>
    </p:spTree>
    <p:extLst>
      <p:ext uri="{BB962C8B-B14F-4D97-AF65-F5344CB8AC3E}">
        <p14:creationId xmlns:p14="http://schemas.microsoft.com/office/powerpoint/2010/main" val="17522292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bcf55078_0_10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39bcf55078_0_10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Tom</a:t>
            </a:r>
            <a:endParaRPr dirty="0"/>
          </a:p>
        </p:txBody>
      </p:sp>
      <p:sp>
        <p:nvSpPr>
          <p:cNvPr id="218" name="Google Shape;218;g139bcf55078_0_10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392613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4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p:txBody>
      </p:sp>
      <p:sp>
        <p:nvSpPr>
          <p:cNvPr id="484" name="Google Shape;484;p4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698374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4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sz="1200" dirty="0" err="1"/>
              <a:t>Zaqanah</a:t>
            </a:r>
            <a:endParaRPr lang="en-US" sz="1200" dirty="0"/>
          </a:p>
          <a:p>
            <a:pPr marL="0" lvl="0" indent="0" algn="l" rtl="0">
              <a:lnSpc>
                <a:spcPct val="100000"/>
              </a:lnSpc>
              <a:spcBef>
                <a:spcPts val="0"/>
              </a:spcBef>
              <a:spcAft>
                <a:spcPts val="0"/>
              </a:spcAft>
              <a:buSzPts val="1400"/>
              <a:buNone/>
            </a:pPr>
            <a:endParaRPr dirty="0"/>
          </a:p>
        </p:txBody>
      </p:sp>
      <p:sp>
        <p:nvSpPr>
          <p:cNvPr id="484" name="Google Shape;484;p4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660680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Tom</a:t>
            </a:r>
          </a:p>
          <a:p>
            <a:pPr marL="0"/>
            <a:r>
              <a:rPr lang="en-US" dirty="0"/>
              <a:t>So let’s turn back to housing stabilization plans and start by acknowledging that people who experience a housing crisis often experience frequent moves, disruption, and frustration. People typically lose personal belongings as housing is disrupted, either because they suddenly lost housing and had no way to keep all of their possessions with them, or they had to sell things, or had belongings stolen. Even for individuals and families who access emergency shelter face such loses, as most shelters simply don’t have the space or means to help people with everything they own. </a:t>
            </a:r>
          </a:p>
          <a:p>
            <a:pPr marL="0"/>
            <a:endParaRPr lang="en-US" dirty="0"/>
          </a:p>
          <a:p>
            <a:pPr marL="0"/>
            <a:r>
              <a:rPr lang="en-US" dirty="0"/>
              <a:t>People may also experience the loss of a family pet as housing is disrupted or have to make other accommodations for pets, as again most shelters simply can’t accommodate. In other words, homelessness results in personal and material loss that can be traumatizing and cause people to not have that more basic sense of stability that comes with stable housing (remember, this is what Maslow taught us so long ago!). That is a lot of stress, whether or not if seems obvious in what you observe or are privy to. </a:t>
            </a:r>
          </a:p>
          <a:p>
            <a:pPr marL="0"/>
            <a:endParaRPr lang="en-US" dirty="0"/>
          </a:p>
          <a:p>
            <a:pPr marL="0"/>
            <a:r>
              <a:rPr lang="en-US" dirty="0"/>
              <a:t>Given this, w</a:t>
            </a:r>
            <a:r>
              <a:rPr lang="en-US" dirty="0">
                <a:solidFill>
                  <a:schemeClr val="tx1">
                    <a:lumMod val="65000"/>
                    <a:lumOff val="35000"/>
                  </a:schemeClr>
                </a:solidFill>
              </a:rPr>
              <a:t>e should expect (and even encourage in some cases) that people will need a short period to settle in and just decompress after the housing crisis is over and housing is secure. A big part of this decompression and return to “normal” also involves helping the participant address immediate and ongoing needs. Let’s talk about this over the next few slides. </a:t>
            </a:r>
          </a:p>
          <a:p>
            <a:pPr marL="0"/>
            <a:endParaRPr lang="en-US" dirty="0">
              <a:solidFill>
                <a:schemeClr val="tx1">
                  <a:lumMod val="65000"/>
                  <a:lumOff val="35000"/>
                </a:schemeClr>
              </a:solidFill>
            </a:endParaRPr>
          </a:p>
          <a:p>
            <a:pPr marL="0"/>
            <a:r>
              <a:rPr lang="en-US" dirty="0">
                <a:solidFill>
                  <a:schemeClr val="tx1">
                    <a:lumMod val="65000"/>
                    <a:lumOff val="35000"/>
                  </a:schemeClr>
                </a:solidFill>
              </a:rPr>
              <a:t>So, as a participant begins to stabilize in housing, consider their immediate and ongoing needs. During this decompression time, you can begin to formulate some ideas to bring with you when you update the housing plan. As always, this is a collaborative plan that is led by the household, but you can support the plan’s revision with ideas and realistic, achievable goals.</a:t>
            </a:r>
          </a:p>
          <a:p>
            <a:pPr marL="0" lvl="1" indent="0" defTabSz="939363">
              <a:buFont typeface="Arial" panose="020B0604020202020204" pitchFamily="34" charset="0"/>
              <a:buNone/>
            </a:pPr>
            <a:endParaRPr lang="en-US" dirty="0">
              <a:solidFill>
                <a:schemeClr val="tx1">
                  <a:lumMod val="65000"/>
                  <a:lumOff val="35000"/>
                </a:schemeClr>
              </a:solidFill>
            </a:endParaRPr>
          </a:p>
          <a:p>
            <a:pPr marL="0" lvl="1" indent="-234841" defTabSz="939363"/>
            <a:endParaRPr lang="en-US" dirty="0">
              <a:solidFill>
                <a:schemeClr val="tx1">
                  <a:lumMod val="65000"/>
                  <a:lumOff val="35000"/>
                </a:schemeClr>
              </a:solidFill>
            </a:endParaRPr>
          </a:p>
          <a:p>
            <a:pPr marL="0" lvl="1" indent="-234841" defTabSz="939363"/>
            <a:endParaRPr lang="en-US" dirty="0">
              <a:solidFill>
                <a:schemeClr val="tx1">
                  <a:lumMod val="65000"/>
                  <a:lumOff val="35000"/>
                </a:schemeClr>
              </a:solidFill>
            </a:endParaRPr>
          </a:p>
        </p:txBody>
      </p:sp>
      <p:sp>
        <p:nvSpPr>
          <p:cNvPr id="4" name="Date Placeholder 3"/>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
        <p:nvSpPr>
          <p:cNvPr id="5" name="Slide Number Placeholder 4"/>
          <p:cNvSpPr>
            <a:spLocks noGrp="1"/>
          </p:cNvSpPr>
          <p:nvPr>
            <p:ph type="sldNum" sz="quarter" idx="5"/>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1E33E0B2-CD0F-430E-87E9-AAC46560BD9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75</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643229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4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sz="1200" dirty="0"/>
              <a:t>Teo</a:t>
            </a:r>
          </a:p>
          <a:p>
            <a:pPr marL="0" lvl="0" indent="0" algn="l" rtl="0">
              <a:lnSpc>
                <a:spcPct val="100000"/>
              </a:lnSpc>
              <a:spcBef>
                <a:spcPts val="0"/>
              </a:spcBef>
              <a:spcAft>
                <a:spcPts val="0"/>
              </a:spcAft>
              <a:buSzPts val="1400"/>
              <a:buNone/>
            </a:pPr>
            <a:endParaRPr lang="en-US" sz="1200" dirty="0"/>
          </a:p>
          <a:p>
            <a:pPr marL="0" lvl="0" indent="0" algn="l" rtl="0">
              <a:lnSpc>
                <a:spcPct val="100000"/>
              </a:lnSpc>
              <a:spcBef>
                <a:spcPts val="0"/>
              </a:spcBef>
              <a:spcAft>
                <a:spcPts val="0"/>
              </a:spcAft>
              <a:buSzPts val="1400"/>
              <a:buNone/>
            </a:pPr>
            <a:r>
              <a:rPr lang="en-US" sz="1200" dirty="0"/>
              <a:t>It makes sense to update the housing budget, including a discussion about ways to increase income and decrease expenses. The decrease in expenses may not be realistic, but it does need to be part of the conversation.</a:t>
            </a:r>
          </a:p>
          <a:p>
            <a:pPr marL="171450" lvl="1" indent="-171450" defTabSz="939363">
              <a:buFont typeface="Arial" panose="020B0604020202020204" pitchFamily="34" charset="0"/>
              <a:buChar char="•"/>
            </a:pPr>
            <a:r>
              <a:rPr lang="en-US" dirty="0">
                <a:solidFill>
                  <a:schemeClr val="tx1">
                    <a:lumMod val="65000"/>
                    <a:lumOff val="35000"/>
                  </a:schemeClr>
                </a:solidFill>
              </a:rPr>
              <a:t>Income – once someone has secured housing, and especially if they’re relying on your help to pay for housing costs in the near term, we need to continue to focus on increasing income and connecting households with other financial and cost-saving resources so they can sustain housing without financial assistance from your program or a partners as soon as possible.</a:t>
            </a:r>
          </a:p>
          <a:p>
            <a:pPr marL="0" lvl="1" indent="0" defTabSz="939363">
              <a:buFont typeface="Arial" panose="020B0604020202020204" pitchFamily="34" charset="0"/>
              <a:buNone/>
            </a:pPr>
            <a:endParaRPr lang="en-US" dirty="0">
              <a:solidFill>
                <a:schemeClr val="tx1">
                  <a:lumMod val="65000"/>
                  <a:lumOff val="35000"/>
                </a:schemeClr>
              </a:solidFill>
            </a:endParaRPr>
          </a:p>
          <a:p>
            <a:pPr marL="0" lvl="1" indent="0" defTabSz="939363">
              <a:buFont typeface="Arial" panose="020B0604020202020204" pitchFamily="34" charset="0"/>
              <a:buNone/>
            </a:pPr>
            <a:r>
              <a:rPr lang="en-US" dirty="0">
                <a:solidFill>
                  <a:schemeClr val="tx1">
                    <a:lumMod val="65000"/>
                    <a:lumOff val="35000"/>
                  </a:schemeClr>
                </a:solidFill>
              </a:rPr>
              <a:t>Tenancy skills – we also want to consider whether there are tenancy skills, like how to avoid bug infestations, or relationship management with the landlord and neighbors. We’ll come back to this in a minute.</a:t>
            </a:r>
          </a:p>
          <a:p>
            <a:pPr marL="171450" lvl="1" indent="-171450" defTabSz="939363">
              <a:buFont typeface="Arial" panose="020B0604020202020204" pitchFamily="34" charset="0"/>
              <a:buChar char="•"/>
            </a:pPr>
            <a:endParaRPr lang="en-US" dirty="0">
              <a:solidFill>
                <a:schemeClr val="tx1">
                  <a:lumMod val="65000"/>
                  <a:lumOff val="35000"/>
                </a:schemeClr>
              </a:solidFill>
            </a:endParaRPr>
          </a:p>
          <a:p>
            <a:pPr marL="0" marR="0" lvl="1" indent="0" algn="l" defTabSz="939363"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solidFill>
                  <a:schemeClr val="tx1">
                    <a:lumMod val="65000"/>
                    <a:lumOff val="35000"/>
                  </a:schemeClr>
                </a:solidFill>
              </a:rPr>
              <a:t>Of course, setting up a new home also means making sure we’re helping households obtain any needed furnishings and household items, like cleaning supplies, towels, hygiene products, toilet paper, food storage, etc., since again it’s unlikely people will have everything they need, including the very basics, following a housing crisis. You may want to consider, given the individual, whether you should spend time walking alongside them cleaning the unit.</a:t>
            </a:r>
          </a:p>
          <a:p>
            <a:pPr marL="0" marR="0" lvl="1" indent="0" algn="l" defTabSz="939363"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US" dirty="0">
              <a:solidFill>
                <a:schemeClr val="tx1">
                  <a:lumMod val="65000"/>
                  <a:lumOff val="35000"/>
                </a:schemeClr>
              </a:solidFill>
            </a:endParaRPr>
          </a:p>
          <a:p>
            <a:pPr marL="0" marR="0" lvl="1" indent="0" algn="l" defTabSz="939363"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solidFill>
                  <a:schemeClr val="tx1">
                    <a:lumMod val="65000"/>
                    <a:lumOff val="35000"/>
                  </a:schemeClr>
                </a:solidFill>
              </a:rPr>
              <a:t>We want to be sure to help participants orient to the neighborhood if it’s not familiar to them, including the nearest store, laundromat, or food pantry, and other essential amenities and services are that are near to there new home. </a:t>
            </a:r>
          </a:p>
          <a:p>
            <a:pPr marL="0" marR="0" lvl="1" indent="0" algn="l" defTabSz="939363"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US" dirty="0">
              <a:solidFill>
                <a:schemeClr val="tx1">
                  <a:lumMod val="65000"/>
                  <a:lumOff val="35000"/>
                </a:schemeClr>
              </a:solidFill>
            </a:endParaRPr>
          </a:p>
          <a:p>
            <a:pPr marL="0" marR="0" lvl="1" indent="0" algn="l" defTabSz="939363"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solidFill>
                  <a:schemeClr val="tx1">
                    <a:lumMod val="65000"/>
                    <a:lumOff val="35000"/>
                  </a:schemeClr>
                </a:solidFill>
              </a:rPr>
              <a:t>Also brainstorm meal planning (if applicable). How do you stretch a limited food budget? What are their must-haves versus wants? Are there free meals in the community that could help stretch the food budget? (Wednesday night church services, community centers)</a:t>
            </a:r>
          </a:p>
          <a:p>
            <a:pPr marL="0" lvl="1" indent="-234841" defTabSz="939363"/>
            <a:endParaRPr lang="en-US" dirty="0">
              <a:solidFill>
                <a:schemeClr val="tx1">
                  <a:lumMod val="65000"/>
                  <a:lumOff val="35000"/>
                </a:schemeClr>
              </a:solidFill>
            </a:endParaRPr>
          </a:p>
          <a:p>
            <a:pPr marL="0" lvl="1" indent="-234841" defTabSz="939363"/>
            <a:r>
              <a:rPr lang="en-US" dirty="0">
                <a:solidFill>
                  <a:schemeClr val="tx1">
                    <a:lumMod val="65000"/>
                    <a:lumOff val="35000"/>
                  </a:schemeClr>
                </a:solidFill>
              </a:rPr>
              <a:t>And, don’t forget: </a:t>
            </a:r>
          </a:p>
          <a:p>
            <a:pPr marL="0" lvl="1" indent="-234841" defTabSz="939363">
              <a:buFont typeface="Arial" panose="020B0604020202020204" pitchFamily="34" charset="0"/>
              <a:buChar char="•"/>
            </a:pPr>
            <a:r>
              <a:rPr lang="en-US" dirty="0">
                <a:solidFill>
                  <a:schemeClr val="tx1">
                    <a:lumMod val="65000"/>
                    <a:lumOff val="35000"/>
                  </a:schemeClr>
                </a:solidFill>
              </a:rPr>
              <a:t>Childcare</a:t>
            </a:r>
          </a:p>
          <a:p>
            <a:pPr marL="0" lvl="1" indent="-234841" defTabSz="939363">
              <a:buFont typeface="Arial" panose="020B0604020202020204" pitchFamily="34" charset="0"/>
              <a:buChar char="•"/>
            </a:pPr>
            <a:r>
              <a:rPr lang="en-US" dirty="0">
                <a:solidFill>
                  <a:schemeClr val="tx1">
                    <a:lumMod val="65000"/>
                    <a:lumOff val="35000"/>
                  </a:schemeClr>
                </a:solidFill>
              </a:rPr>
              <a:t>Transportation</a:t>
            </a:r>
          </a:p>
          <a:p>
            <a:pPr marL="0" lvl="1" indent="-234841" defTabSz="939363">
              <a:buFont typeface="Arial" panose="020B0604020202020204" pitchFamily="34" charset="0"/>
              <a:buChar char="•"/>
            </a:pPr>
            <a:r>
              <a:rPr lang="en-US" dirty="0">
                <a:solidFill>
                  <a:schemeClr val="tx1">
                    <a:lumMod val="65000"/>
                    <a:lumOff val="35000"/>
                  </a:schemeClr>
                </a:solidFill>
              </a:rPr>
              <a:t>Additional service connections</a:t>
            </a:r>
          </a:p>
          <a:p>
            <a:pPr marL="0" lvl="1" indent="-234841" defTabSz="939363">
              <a:buFont typeface="Arial" panose="020B0604020202020204" pitchFamily="34" charset="0"/>
              <a:buChar char="•"/>
            </a:pPr>
            <a:r>
              <a:rPr lang="en-US" dirty="0">
                <a:solidFill>
                  <a:schemeClr val="tx1">
                    <a:lumMod val="65000"/>
                    <a:lumOff val="35000"/>
                  </a:schemeClr>
                </a:solidFill>
              </a:rPr>
              <a:t>Pets</a:t>
            </a:r>
            <a:endParaRPr dirty="0"/>
          </a:p>
        </p:txBody>
      </p:sp>
      <p:sp>
        <p:nvSpPr>
          <p:cNvPr id="484" name="Google Shape;484;p4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97715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ea typeface="Verdana" panose="020B0604030504040204" pitchFamily="34" charset="0"/>
                <a:cs typeface="Verdana" panose="020B0604030504040204" pitchFamily="34" charset="0"/>
              </a:rPr>
              <a:t>Tom</a:t>
            </a:r>
          </a:p>
          <a:p>
            <a:pPr marL="0"/>
            <a:endParaRPr lang="en-US" dirty="0">
              <a:ea typeface="Verdana" panose="020B0604030504040204" pitchFamily="34" charset="0"/>
              <a:cs typeface="Verdana" panose="020B0604030504040204" pitchFamily="34" charset="0"/>
            </a:endParaRPr>
          </a:p>
          <a:p>
            <a:pPr marL="0"/>
            <a:r>
              <a:rPr lang="en-US" dirty="0">
                <a:ea typeface="Verdana" panose="020B0604030504040204" pitchFamily="34" charset="0"/>
                <a:cs typeface="Verdana" panose="020B0604030504040204" pitchFamily="34" charset="0"/>
              </a:rPr>
              <a:t>Remember, it’s important to have a clear understanding of what “housing stability” means. It does not mean the household will no longer be low income or have high housing costs relative to their income. A household might be considered stable and ready to exit your services if they’re compliant with their lease or host expectations, they can pay for housing on their own (or with other assistance) in the near term, they’ve addressed or are actively working to address longer-term issues that might impact housing, and they know where and how to seek help for any future housing crisis. </a:t>
            </a:r>
            <a:endParaRPr lang="en-US" dirty="0">
              <a:ea typeface="Calibri" panose="020F0502020204030204" pitchFamily="34" charset="0"/>
              <a:cs typeface="Times New Roman" panose="02020603050405020304" pitchFamily="18" charset="0"/>
            </a:endParaRPr>
          </a:p>
          <a:p>
            <a:pPr marL="0"/>
            <a:r>
              <a:rPr lang="en-US" dirty="0">
                <a:ea typeface="Verdana" panose="020B0604030504040204" pitchFamily="34" charset="0"/>
                <a:cs typeface="Verdana" panose="020B0604030504040204" pitchFamily="34" charset="0"/>
              </a:rPr>
              <a:t> </a:t>
            </a:r>
            <a:endParaRPr lang="en-US" dirty="0">
              <a:ea typeface="Calibri" panose="020F0502020204030204" pitchFamily="34" charset="0"/>
              <a:cs typeface="Times New Roman" panose="02020603050405020304" pitchFamily="18" charset="0"/>
            </a:endParaRPr>
          </a:p>
          <a:p>
            <a:pPr marL="0"/>
            <a:r>
              <a:rPr lang="en-US" dirty="0">
                <a:ea typeface="Verdana" panose="020B0604030504040204" pitchFamily="34" charset="0"/>
                <a:cs typeface="Verdana" panose="020B0604030504040204" pitchFamily="34" charset="0"/>
              </a:rPr>
              <a:t>Understanding this will guide the plans and supports we offer, as well as how much and for how long we assist households. Think of it as our goal line as it were, a way to know when our core purpose as crisis responders has been achieved and we can transition someone from our crisis-oriented assistance, even though they may have more steps to take to further stabilize and build their resiliency.</a:t>
            </a:r>
          </a:p>
        </p:txBody>
      </p:sp>
      <p:sp>
        <p:nvSpPr>
          <p:cNvPr id="4" name="Slide Number Placeholder 3"/>
          <p:cNvSpPr>
            <a:spLocks noGrp="1"/>
          </p:cNvSpPr>
          <p:nvPr>
            <p:ph type="sldNum" sz="quarter" idx="10"/>
          </p:nvPr>
        </p:nvSpPr>
        <p:spPr/>
        <p:txBody>
          <a:bodyPr/>
          <a:lstStyle/>
          <a:p>
            <a:pPr marL="0" marR="0" lvl="0" indent="0" algn="l" defTabSz="957211" rtl="0" eaLnBrk="0" fontAlgn="base" latinLnBrk="0" hangingPunct="0">
              <a:lnSpc>
                <a:spcPct val="100000"/>
              </a:lnSpc>
              <a:spcBef>
                <a:spcPct val="0"/>
              </a:spcBef>
              <a:spcAft>
                <a:spcPct val="0"/>
              </a:spcAft>
              <a:buClrTx/>
              <a:buSzTx/>
              <a:buFontTx/>
              <a:buNone/>
              <a:tabLst/>
              <a:defRPr/>
            </a:pPr>
            <a:fld id="{E6E49B88-C793-41F8-9EA0-1766465DAF74}"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57211" rtl="0" eaLnBrk="0" fontAlgn="base" latinLnBrk="0" hangingPunct="0">
                <a:lnSpc>
                  <a:spcPct val="100000"/>
                </a:lnSpc>
                <a:spcBef>
                  <a:spcPct val="0"/>
                </a:spcBef>
                <a:spcAft>
                  <a:spcPct val="0"/>
                </a:spcAft>
                <a:buClrTx/>
                <a:buSzTx/>
                <a:buFontTx/>
                <a:buNone/>
                <a:tabLst/>
                <a:defRPr/>
              </a:pPr>
              <a:t>77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2EAD0284-7EC4-44C6-9D08-1164098F76B6}"/>
              </a:ext>
            </a:extLst>
          </p:cNvPr>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Tree>
    <p:extLst>
      <p:ext uri="{BB962C8B-B14F-4D97-AF65-F5344CB8AC3E}">
        <p14:creationId xmlns:p14="http://schemas.microsoft.com/office/powerpoint/2010/main" val="2261656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mn-lt"/>
                <a:ea typeface="Verdana" panose="020B0604030504040204" pitchFamily="34" charset="0"/>
                <a:cs typeface="Verdana" panose="020B0604030504040204" pitchFamily="34" charset="0"/>
              </a:rPr>
              <a:t>Tom</a:t>
            </a:r>
          </a:p>
          <a:p>
            <a:pPr marL="0" marR="0">
              <a:spcBef>
                <a:spcPts val="0"/>
              </a:spcBef>
              <a:spcAft>
                <a:spcPts val="0"/>
              </a:spcAft>
            </a:pPr>
            <a:r>
              <a:rPr lang="en-US" sz="1200" dirty="0">
                <a:effectLst/>
                <a:latin typeface="+mn-lt"/>
                <a:ea typeface="Verdana" panose="020B0604030504040204" pitchFamily="34" charset="0"/>
                <a:cs typeface="Verdana" panose="020B0604030504040204" pitchFamily="34" charset="0"/>
              </a:rPr>
              <a:t>As we’ve stressed throughout the 101 series training, as HFCMs it’s essential we understand what “housing stability” means and that we use clear and consistent measures or indicators to determine when housing stability has been achieved. </a:t>
            </a:r>
          </a:p>
          <a:p>
            <a:pPr marL="0" marR="0">
              <a:spcBef>
                <a:spcPts val="0"/>
              </a:spcBef>
              <a:spcAft>
                <a:spcPts val="0"/>
              </a:spcAft>
            </a:pPr>
            <a:endParaRPr lang="en-US" sz="1200" dirty="0">
              <a:effectLst/>
              <a:latin typeface="+mn-lt"/>
              <a:ea typeface="Verdana" panose="020B0604030504040204" pitchFamily="34" charset="0"/>
              <a:cs typeface="Verdana" panose="020B0604030504040204" pitchFamily="34" charset="0"/>
            </a:endParaRPr>
          </a:p>
          <a:p>
            <a:pPr marL="0" marR="0">
              <a:spcBef>
                <a:spcPts val="0"/>
              </a:spcBef>
              <a:spcAft>
                <a:spcPts val="0"/>
              </a:spcAft>
            </a:pPr>
            <a:r>
              <a:rPr lang="en-US" sz="1200" dirty="0">
                <a:effectLst/>
                <a:latin typeface="+mn-lt"/>
                <a:ea typeface="Verdana" panose="020B0604030504040204" pitchFamily="34" charset="0"/>
                <a:cs typeface="Verdana" panose="020B0604030504040204" pitchFamily="34" charset="0"/>
              </a:rPr>
              <a:t>Remember, as much as we want to as good social workers and caring individuals, the help we provide won’t end poverty for people experiencing a housing crisis. But, we can help people resolve housing crises, regain housing stability and better avoid future housing crisis. Part of how we do this, is by helping people understand and keep an eye on indicators that, if not addressed might lead to housing loss. </a:t>
            </a:r>
          </a:p>
          <a:p>
            <a:pPr marL="0" marR="0">
              <a:spcBef>
                <a:spcPts val="0"/>
              </a:spcBef>
              <a:spcAft>
                <a:spcPts val="0"/>
              </a:spcAft>
            </a:pPr>
            <a:endParaRPr lang="en-US" sz="1200" dirty="0">
              <a:effectLst/>
              <a:latin typeface="+mn-lt"/>
              <a:ea typeface="Verdana" panose="020B0604030504040204" pitchFamily="34" charset="0"/>
              <a:cs typeface="Verdana" panose="020B0604030504040204" pitchFamily="34" charset="0"/>
            </a:endParaRPr>
          </a:p>
          <a:p>
            <a:pPr marL="0" marR="0">
              <a:spcBef>
                <a:spcPts val="0"/>
              </a:spcBef>
              <a:spcAft>
                <a:spcPts val="0"/>
              </a:spcAft>
            </a:pPr>
            <a:r>
              <a:rPr lang="en-US" sz="1200" dirty="0">
                <a:effectLst/>
                <a:latin typeface="+mn-lt"/>
                <a:ea typeface="Verdana" panose="020B0604030504040204" pitchFamily="34" charset="0"/>
                <a:cs typeface="Verdana" panose="020B0604030504040204" pitchFamily="34" charset="0"/>
              </a:rPr>
              <a:t>Conversely, we can use these same indicators with clients to understand when housing loss isn’t imminent – in other words, the crisis is over and housing is stable, at least currently and for the foreseeable future. Here again, let’s also be clear about what we can </a:t>
            </a:r>
            <a:r>
              <a:rPr lang="en-US" sz="1200" dirty="0" err="1">
                <a:effectLst/>
                <a:latin typeface="+mn-lt"/>
                <a:ea typeface="Verdana" panose="020B0604030504040204" pitchFamily="34" charset="0"/>
                <a:cs typeface="Verdana" panose="020B0604030504040204" pitchFamily="34" charset="0"/>
              </a:rPr>
              <a:t>forsee</a:t>
            </a:r>
            <a:r>
              <a:rPr lang="en-US" sz="1200" dirty="0">
                <a:effectLst/>
                <a:latin typeface="+mn-lt"/>
                <a:ea typeface="Verdana" panose="020B0604030504040204" pitchFamily="34" charset="0"/>
                <a:cs typeface="Verdana" panose="020B0604030504040204" pitchFamily="34" charset="0"/>
              </a:rPr>
              <a:t> and what we can’t. We might be able to see pretty clearly that, absent an unanticipated emergency, a client has the means and ability to pay for housing next month and in the near term so long as they maintain their current income. But as I mentioned before, I don’t own a crystal ball and don’t know anyone who does, so we have to be careful not to assume that a client who is now stable in housing will always be stable. It’s not very likely, in fact. Most clients will have financial difficulties and/or other housing retention issues in the future. So when we use a clear set of indicators to define what we’re aiming for at the start of an engagement in terms of housing stability and then use those same indicators as a gauge for whether the crisis is resolved – or whether more or less help is needed – this in turn also helps the client learn what to watch out for or avoid in the future.  </a:t>
            </a:r>
          </a:p>
          <a:p>
            <a:pPr marL="0" marR="0">
              <a:spcBef>
                <a:spcPts val="0"/>
              </a:spcBef>
              <a:spcAft>
                <a:spcPts val="0"/>
              </a:spcAft>
            </a:pPr>
            <a:endParaRPr lang="en-US" sz="1200" dirty="0">
              <a:effectLst/>
              <a:latin typeface="+mn-lt"/>
              <a:ea typeface="Verdana" panose="020B0604030504040204" pitchFamily="34" charset="0"/>
              <a:cs typeface="Verdana" panose="020B0604030504040204" pitchFamily="34" charset="0"/>
            </a:endParaRPr>
          </a:p>
          <a:p>
            <a:pPr marL="0" marR="0">
              <a:spcBef>
                <a:spcPts val="0"/>
              </a:spcBef>
              <a:spcAft>
                <a:spcPts val="0"/>
              </a:spcAft>
            </a:pPr>
            <a:r>
              <a:rPr lang="en-US" sz="1200" dirty="0">
                <a:effectLst/>
                <a:latin typeface="+mn-lt"/>
                <a:ea typeface="Verdana" panose="020B0604030504040204" pitchFamily="34" charset="0"/>
                <a:cs typeface="Verdana" panose="020B0604030504040204" pitchFamily="34" charset="0"/>
              </a:rPr>
              <a:t>With this in mind, be sure to start planning for case closure </a:t>
            </a:r>
            <a:r>
              <a:rPr lang="en-US" sz="1200" i="1" dirty="0">
                <a:effectLst/>
                <a:latin typeface="+mn-lt"/>
                <a:ea typeface="Verdana" panose="020B0604030504040204" pitchFamily="34" charset="0"/>
                <a:cs typeface="Verdana" panose="020B0604030504040204" pitchFamily="34" charset="0"/>
              </a:rPr>
              <a:t>at intake</a:t>
            </a:r>
            <a:r>
              <a:rPr lang="en-US" sz="1200" dirty="0">
                <a:effectLst/>
                <a:latin typeface="+mn-lt"/>
                <a:ea typeface="Verdana" panose="020B0604030504040204" pitchFamily="34" charset="0"/>
                <a:cs typeface="Verdana" panose="020B0604030504040204" pitchFamily="34" charset="0"/>
              </a:rPr>
              <a:t> and use these indicators throughout your engagement. Case managers and clients should periodically (e.g., monthly) review progress, service needs, and whether to conclude services based on these indicators, as well as any other critical service goals you’ve agreed to support. </a:t>
            </a:r>
          </a:p>
          <a:p>
            <a:pPr marL="0" marR="0">
              <a:spcBef>
                <a:spcPts val="0"/>
              </a:spcBef>
              <a:spcAft>
                <a:spcPts val="0"/>
              </a:spcAft>
            </a:pPr>
            <a:endParaRPr lang="en-US" sz="1200" dirty="0">
              <a:effectLst/>
              <a:latin typeface="+mn-lt"/>
              <a:ea typeface="Verdana" panose="020B0604030504040204" pitchFamily="34" charset="0"/>
              <a:cs typeface="Verdana" panose="020B0604030504040204" pitchFamily="34" charset="0"/>
            </a:endParaRPr>
          </a:p>
          <a:p>
            <a:r>
              <a:rPr lang="en-US" sz="1200" dirty="0">
                <a:latin typeface="+mn-lt"/>
                <a:ea typeface="Verdana" panose="020B0604030504040204" pitchFamily="34" charset="0"/>
                <a:cs typeface="Verdana" panose="020B0604030504040204" pitchFamily="34" charset="0"/>
              </a:rPr>
              <a:t>The key areas we look at to see if housing stable include:</a:t>
            </a:r>
          </a:p>
          <a:p>
            <a:pPr>
              <a:buFont typeface="Wingdings" panose="05000000000000000000" pitchFamily="2" charset="2"/>
              <a:buChar char="ü"/>
            </a:pPr>
            <a:r>
              <a:rPr lang="en-US" sz="1200" dirty="0">
                <a:latin typeface="+mn-lt"/>
              </a:rPr>
              <a:t>Is Housing is safe, habitable – meets housing quality/habitability standards, local code, and is otherwise safe</a:t>
            </a:r>
          </a:p>
          <a:p>
            <a:pPr>
              <a:buFont typeface="Wingdings" panose="05000000000000000000" pitchFamily="2" charset="2"/>
              <a:buChar char="ü"/>
            </a:pPr>
            <a:r>
              <a:rPr lang="en-US" sz="1200" dirty="0">
                <a:latin typeface="+mn-lt"/>
              </a:rPr>
              <a:t>Whether they have financial means to pay rent and utility costs at least for next few months, remember even if cost burdened. This may be with their own income and/or with other ongoing housing assistance they connect with.</a:t>
            </a:r>
          </a:p>
          <a:p>
            <a:pPr>
              <a:buFont typeface="Wingdings" panose="05000000000000000000" pitchFamily="2" charset="2"/>
              <a:buChar char="ü"/>
            </a:pPr>
            <a:r>
              <a:rPr lang="en-US" sz="1200" dirty="0">
                <a:latin typeface="+mn-lt"/>
              </a:rPr>
              <a:t>If they understand and are complying with lease, including looking at whether they’re current on rent and utilities, whether there are any major conflicts that could jeopardize housing, and whether their landlord or host has any concern that might pose a risk to housing stability</a:t>
            </a:r>
          </a:p>
          <a:p>
            <a:endParaRPr lang="en-US" dirty="0"/>
          </a:p>
        </p:txBody>
      </p:sp>
      <p:sp>
        <p:nvSpPr>
          <p:cNvPr id="4" name="Slide Number Placeholder 3"/>
          <p:cNvSpPr>
            <a:spLocks noGrp="1"/>
          </p:cNvSpPr>
          <p:nvPr>
            <p:ph type="sldNum" sz="quarter" idx="10"/>
          </p:nvPr>
        </p:nvSpPr>
        <p:spPr/>
        <p:txBody>
          <a:bodyPr/>
          <a:lstStyle/>
          <a:p>
            <a:pPr marL="0" marR="0" lvl="0" indent="0" algn="l" defTabSz="931774" rtl="0" eaLnBrk="0" fontAlgn="base" latinLnBrk="0" hangingPunct="0">
              <a:lnSpc>
                <a:spcPct val="100000"/>
              </a:lnSpc>
              <a:spcBef>
                <a:spcPct val="0"/>
              </a:spcBef>
              <a:spcAft>
                <a:spcPct val="0"/>
              </a:spcAft>
              <a:buClrTx/>
              <a:buSzTx/>
              <a:buFontTx/>
              <a:buNone/>
              <a:tabLst/>
              <a:defRPr/>
            </a:pPr>
            <a:fld id="{E6E49B88-C793-41F8-9EA0-1766465DAF74}"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31774" rtl="0" eaLnBrk="0" fontAlgn="base" latinLnBrk="0" hangingPunct="0">
                <a:lnSpc>
                  <a:spcPct val="100000"/>
                </a:lnSpc>
                <a:spcBef>
                  <a:spcPct val="0"/>
                </a:spcBef>
                <a:spcAft>
                  <a:spcPct val="0"/>
                </a:spcAft>
                <a:buClrTx/>
                <a:buSzTx/>
                <a:buFontTx/>
                <a:buNone/>
                <a:tabLst/>
                <a:defRPr/>
              </a:pPr>
              <a:t>78</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2EAD0284-7EC4-44C6-9D08-1164098F76B6}"/>
              </a:ext>
            </a:extLst>
          </p:cNvPr>
          <p:cNvSpPr>
            <a:spLocks noGrp="1"/>
          </p:cNvSpPr>
          <p:nvPr>
            <p:ph type="dt"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557856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Wingdings" panose="05000000000000000000" pitchFamily="2" charset="2"/>
              <a:buNone/>
            </a:pPr>
            <a:r>
              <a:rPr lang="en-US" dirty="0"/>
              <a:t>Tom</a:t>
            </a:r>
          </a:p>
          <a:p>
            <a:pPr>
              <a:buFont typeface="Wingdings" panose="05000000000000000000" pitchFamily="2" charset="2"/>
              <a:buChar char="ü"/>
            </a:pPr>
            <a:r>
              <a:rPr lang="en-US" dirty="0"/>
              <a:t>We also want to make sure clients are connected to needed/desired resources as we reviewed in earlier modules. Again, the point here is to help clients understand and access any and all services and resources they can to address needs now – or in the future.</a:t>
            </a:r>
          </a:p>
          <a:p>
            <a:pPr>
              <a:buFont typeface="Wingdings" panose="05000000000000000000" pitchFamily="2" charset="2"/>
              <a:buChar char="ü"/>
            </a:pPr>
            <a:r>
              <a:rPr lang="en-US" dirty="0"/>
              <a:t>Housing stability also means making sure clients have a contingency plan for future housing-related crisis, including understanding what pro-active steps they can take if lease or ‘house rules’ compliance issue, and knowing where to turn and how to access community and their personal network when and if needed.</a:t>
            </a:r>
          </a:p>
          <a:p>
            <a:pPr>
              <a:buFont typeface="Wingdings" panose="05000000000000000000" pitchFamily="2" charset="2"/>
              <a:buChar char="ü"/>
            </a:pPr>
            <a:r>
              <a:rPr lang="en-US" dirty="0"/>
              <a:t>Finally and perhaps most importantly, what does the client want? Do they still need AND want your help? It may be that they need housing-related assistance but just aren’t engaging or wanting to engage with you. </a:t>
            </a:r>
          </a:p>
          <a:p>
            <a:pPr>
              <a:buFont typeface="Wingdings" panose="05000000000000000000" pitchFamily="2" charset="2"/>
              <a:buNone/>
            </a:pPr>
            <a:endParaRPr lang="en-US" dirty="0"/>
          </a:p>
          <a:p>
            <a:pPr>
              <a:buFont typeface="Wingdings" panose="05000000000000000000" pitchFamily="2" charset="2"/>
              <a:buNone/>
            </a:pPr>
            <a:r>
              <a:rPr lang="en-US" dirty="0"/>
              <a:t>There will also be times where the client DOES want to continue getting your help. It’s not hard to appreciate why someone might want to continue getting your help especially if your program is providing rental assistance. But here again, this is where having clear indicators from the start will be most helpful to set and balance those expectations and needs by being clear about the signs and indicators you’ll use together to know when the crisis is over and our support will end or transition to other ongoing supports.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31774" rtl="0" eaLnBrk="0" fontAlgn="base" latinLnBrk="0" hangingPunct="0">
              <a:lnSpc>
                <a:spcPct val="100000"/>
              </a:lnSpc>
              <a:spcBef>
                <a:spcPct val="0"/>
              </a:spcBef>
              <a:spcAft>
                <a:spcPct val="0"/>
              </a:spcAft>
              <a:buClrTx/>
              <a:buSzTx/>
              <a:buFontTx/>
              <a:buNone/>
              <a:tabLst/>
              <a:defRPr/>
            </a:pPr>
            <a:fld id="{E6E49B88-C793-41F8-9EA0-1766465DAF74}"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31774" rtl="0" eaLnBrk="0" fontAlgn="base" latinLnBrk="0" hangingPunct="0">
                <a:lnSpc>
                  <a:spcPct val="100000"/>
                </a:lnSpc>
                <a:spcBef>
                  <a:spcPct val="0"/>
                </a:spcBef>
                <a:spcAft>
                  <a:spcPct val="0"/>
                </a:spcAft>
                <a:buClrTx/>
                <a:buSzTx/>
                <a:buFontTx/>
                <a:buNone/>
                <a:tabLst/>
                <a:defRPr/>
              </a:pPr>
              <a:t>79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2EAD0284-7EC4-44C6-9D08-1164098F76B6}"/>
              </a:ext>
            </a:extLst>
          </p:cNvPr>
          <p:cNvSpPr>
            <a:spLocks noGrp="1"/>
          </p:cNvSpPr>
          <p:nvPr>
            <p:ph type="dt"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004050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
          <p:cNvSpPr>
            <a:spLocks noGrp="1" noRot="1" noChangeAspect="1" noChangeArrowheads="1" noTextEdit="1"/>
          </p:cNvSpPr>
          <p:nvPr>
            <p:ph type="sldImg"/>
          </p:nvPr>
        </p:nvSpPr>
        <p:spPr/>
      </p:sp>
      <p:sp>
        <p:nvSpPr>
          <p:cNvPr id="105475"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miter lim="800000"/>
                <a:headEnd/>
                <a:tailEnd/>
              </a14:hiddenLine>
            </a:ext>
          </a:extLst>
        </p:spPr>
        <p:txBody>
          <a:bodyPr/>
          <a:lstStyle/>
          <a:p>
            <a:pPr marL="23095" indent="-23095"/>
            <a:r>
              <a:rPr lang="en-US" altLang="en-US" dirty="0">
                <a:latin typeface="Noteworthy Bold" pitchFamily="-84" charset="0"/>
                <a:ea typeface="Noteworthy Bold" pitchFamily="-84" charset="0"/>
                <a:cs typeface="Noteworthy Bold" pitchFamily="-84" charset="0"/>
              </a:rPr>
              <a:t>Tom</a:t>
            </a:r>
          </a:p>
          <a:p>
            <a:pPr marL="23095" indent="-23095"/>
            <a:endParaRPr lang="en-US" altLang="en-US" dirty="0">
              <a:latin typeface="Noteworthy Bold" pitchFamily="-84" charset="0"/>
              <a:ea typeface="Noteworthy Bold" pitchFamily="-84" charset="0"/>
              <a:cs typeface="Noteworthy Bold" pitchFamily="-84" charset="0"/>
            </a:endParaRPr>
          </a:p>
          <a:p>
            <a:pPr marL="23095" indent="-23095"/>
            <a:r>
              <a:rPr lang="en-US" altLang="en-US" dirty="0">
                <a:latin typeface="Noteworthy Bold" pitchFamily="-84" charset="0"/>
                <a:ea typeface="Noteworthy Bold" pitchFamily="-84" charset="0"/>
                <a:cs typeface="Noteworthy Bold" pitchFamily="-84" charset="0"/>
              </a:rPr>
              <a:t>We touched on this earlier, the importance of knowing about different services and resources in your community and having a wide variety of referral relationships. One of the best ways we can help people stabilize in and retain housing longer term is by ensuring they are as aware of these resources as you are, they know how to access resources, and as needed and desired receive support from you to gain access. </a:t>
            </a:r>
          </a:p>
          <a:p>
            <a:pPr marL="23095" indent="-23095"/>
            <a:endParaRPr lang="en-US" altLang="en-US" dirty="0">
              <a:latin typeface="Noteworthy Bold" pitchFamily="-84" charset="0"/>
              <a:ea typeface="Noteworthy Bold" pitchFamily="-84" charset="0"/>
              <a:cs typeface="Noteworthy Bold" pitchFamily="-84" charset="0"/>
            </a:endParaRPr>
          </a:p>
          <a:p>
            <a:pPr marL="23095" indent="-23095"/>
            <a:r>
              <a:rPr lang="en-US" altLang="en-US" dirty="0">
                <a:latin typeface="Noteworthy Bold" pitchFamily="-84" charset="0"/>
                <a:ea typeface="Noteworthy Bold" pitchFamily="-84" charset="0"/>
                <a:cs typeface="Noteworthy Bold" pitchFamily="-84" charset="0"/>
              </a:rPr>
              <a:t>In this graphic from the National Alliance to End Homelessness, we see a community support network map that’s useful when considering the variety of supports and linkages a client may need help with. Some HFCMs even use a graphic or worksheet with clients to help identify the key linkages a household may need to rely on to build stability.  </a:t>
            </a:r>
          </a:p>
          <a:p>
            <a:endParaRPr lang="en-US" altLang="en-US" dirty="0">
              <a:latin typeface="Noteworthy Bold" pitchFamily="-84" charset="0"/>
              <a:ea typeface="Noteworthy Bold" pitchFamily="-84" charset="0"/>
              <a:cs typeface="Noteworthy Bold" pitchFamily="-84" charset="0"/>
            </a:endParaRPr>
          </a:p>
          <a:p>
            <a:pPr marL="0"/>
            <a:r>
              <a:rPr lang="en-US" altLang="en-US" dirty="0">
                <a:latin typeface="Noteworthy Bold" pitchFamily="-84" charset="0"/>
                <a:ea typeface="Noteworthy Bold" pitchFamily="-84" charset="0"/>
                <a:cs typeface="Noteworthy Bold" pitchFamily="-84" charset="0"/>
              </a:rPr>
              <a:t>Helping people access and fully benefit from other community resources and supports allows us to stay focused on addressing and resolving the housing crisis and helps us be clear that we cannot and should not be everything to everyone, and that helping people know where to go in the community for help now or when needed can actually prevent homelessness in the future.</a:t>
            </a:r>
          </a:p>
          <a:p>
            <a:pPr marL="0"/>
            <a:endParaRPr lang="en-US" altLang="en-US" dirty="0">
              <a:latin typeface="Noteworthy Bold" pitchFamily="-84" charset="0"/>
              <a:ea typeface="Noteworthy Bold" pitchFamily="-84" charset="0"/>
              <a:cs typeface="Noteworthy Bold" pitchFamily="-84" charset="0"/>
            </a:endParaRPr>
          </a:p>
          <a:p>
            <a:pPr marL="0" lvl="0"/>
            <a:r>
              <a:rPr lang="en-US" altLang="en-US" dirty="0">
                <a:latin typeface="Noteworthy Bold" pitchFamily="-84" charset="0"/>
                <a:ea typeface="Noteworthy Bold" pitchFamily="-84" charset="0"/>
                <a:cs typeface="Noteworthy Bold" pitchFamily="-84" charset="0"/>
              </a:rPr>
              <a:t>And, of course, most households we assist will already have some service connections, including ongoing services like childcare or medical care from a primary care doctor or specialist. While we help participants stabilize in housing, we should also look to see if they a</a:t>
            </a:r>
            <a:r>
              <a:rPr lang="en-US" dirty="0"/>
              <a:t>re able to access regular service providers like their doctor, mental health or substance use providers, and whether support from you is needed and desired, especially if a household has moved to a new location or facing other barriers. </a:t>
            </a:r>
          </a:p>
          <a:p>
            <a:pPr marL="0"/>
            <a:endParaRPr lang="en-US" altLang="en-US" dirty="0">
              <a:latin typeface="Noteworthy Bold" pitchFamily="-84" charset="0"/>
              <a:ea typeface="Noteworthy Bold" pitchFamily="-84" charset="0"/>
              <a:cs typeface="Noteworthy Bold" pitchFamily="-84" charset="0"/>
            </a:endParaRPr>
          </a:p>
          <a:p>
            <a:pPr marL="0"/>
            <a:r>
              <a:rPr lang="en-US" altLang="en-US" dirty="0">
                <a:latin typeface="Noteworthy Bold" pitchFamily="-84" charset="0"/>
                <a:ea typeface="Noteworthy Bold" pitchFamily="-84" charset="0"/>
                <a:cs typeface="Noteworthy Bold" pitchFamily="-84" charset="0"/>
              </a:rPr>
              <a:t>Finally, a useful way to think about this, is </a:t>
            </a:r>
            <a:r>
              <a:rPr lang="en-US" dirty="0">
                <a:latin typeface="Segoe UI" panose="020B0502040204020203" pitchFamily="34" charset="0"/>
              </a:rPr>
              <a:t>If YOU are the only person the participant knows to call if there's an issue, then they are not stably housed...making connections in the community to ongoing supports is critical to your job!</a:t>
            </a:r>
            <a:endParaRPr lang="en-US" dirty="0">
              <a:latin typeface="Arial" panose="020B0604020202020204" pitchFamily="34" charset="0"/>
            </a:endParaRPr>
          </a:p>
          <a:p>
            <a:endParaRPr lang="en-US" altLang="en-US" dirty="0">
              <a:latin typeface="Noteworthy Bold" pitchFamily="-84" charset="0"/>
              <a:ea typeface="Noteworthy Bold" pitchFamily="-84" charset="0"/>
              <a:cs typeface="Noteworthy Bold" pitchFamily="-84" charset="0"/>
            </a:endParaRPr>
          </a:p>
        </p:txBody>
      </p:sp>
    </p:spTree>
    <p:extLst>
      <p:ext uri="{BB962C8B-B14F-4D97-AF65-F5344CB8AC3E}">
        <p14:creationId xmlns:p14="http://schemas.microsoft.com/office/powerpoint/2010/main" val="16305773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7: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360"/>
              </a:spcBef>
              <a:spcAft>
                <a:spcPts val="0"/>
              </a:spcAft>
              <a:buSzPts val="1400"/>
              <a:buNone/>
            </a:pPr>
            <a:r>
              <a:rPr lang="en-US" dirty="0" err="1"/>
              <a:t>Zaqanah</a:t>
            </a:r>
            <a:endParaRPr lang="en-US" dirty="0"/>
          </a:p>
          <a:p>
            <a:pPr marL="0" lvl="0" indent="0" algn="l" rtl="0">
              <a:lnSpc>
                <a:spcPct val="100000"/>
              </a:lnSpc>
              <a:spcBef>
                <a:spcPts val="360"/>
              </a:spcBef>
              <a:spcAft>
                <a:spcPts val="0"/>
              </a:spcAft>
              <a:buSzPts val="1400"/>
              <a:buNone/>
            </a:pPr>
            <a:r>
              <a:rPr lang="en-US" dirty="0"/>
              <a:t>Here are some specific examples of prior housing retention issues that might be a screening barrier or could occur again and jeopardize housing. </a:t>
            </a:r>
            <a:r>
              <a:rPr lang="en-US" dirty="0">
                <a:solidFill>
                  <a:schemeClr val="accent1"/>
                </a:solidFill>
              </a:rPr>
              <a:t>None of these alone will always cause instability, but any </a:t>
            </a:r>
            <a:r>
              <a:rPr lang="en-US" i="1" dirty="0">
                <a:solidFill>
                  <a:schemeClr val="accent1"/>
                </a:solidFill>
              </a:rPr>
              <a:t>one</a:t>
            </a:r>
            <a:r>
              <a:rPr lang="en-US" dirty="0">
                <a:solidFill>
                  <a:schemeClr val="accent1"/>
                </a:solidFill>
              </a:rPr>
              <a:t> could.</a:t>
            </a:r>
            <a:endParaRPr lang="en-US" dirty="0"/>
          </a:p>
          <a:p>
            <a:pPr marL="0" lvl="0" indent="0" algn="l" rtl="0">
              <a:lnSpc>
                <a:spcPct val="100000"/>
              </a:lnSpc>
              <a:spcBef>
                <a:spcPts val="0"/>
              </a:spcBef>
              <a:spcAft>
                <a:spcPts val="0"/>
              </a:spcAft>
              <a:buSzPts val="1400"/>
              <a:buFont typeface="Noto Sans Symbols"/>
              <a:buNone/>
            </a:pPr>
            <a:endParaRPr dirty="0">
              <a:solidFill>
                <a:schemeClr val="accent1"/>
              </a:solidFill>
            </a:endParaRPr>
          </a:p>
          <a:p>
            <a:pPr marL="0" lvl="0" indent="0" algn="l" rtl="0">
              <a:lnSpc>
                <a:spcPct val="100000"/>
              </a:lnSpc>
              <a:spcBef>
                <a:spcPts val="360"/>
              </a:spcBef>
              <a:spcAft>
                <a:spcPts val="0"/>
              </a:spcAft>
              <a:buSzPts val="1400"/>
              <a:buNone/>
            </a:pPr>
            <a:r>
              <a:rPr lang="en-US" dirty="0"/>
              <a:t>Lots of times, we might not see any pattern per se, but can see issues that have a good chance of repeating, but that the participant could address and we’ll want to discuss with them. It may be, however, that the issues were not within a participant’s control – like an unanticipated expense took the rent money. Or a sister or a boyfriend borrowed/stole the rent money. But it can also be that the person escalates conflict because she doesn’t know how to communicate.  Or he doesn’t understand his obligations under his lease because he has difficulty understanding legalese. These are things you can work on with the person so they can resolve the issue.</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en-US" dirty="0"/>
              <a:t>There are a lot of examples on this page of behavior and conditions that might contribute to housing instability, relative to typical leaseholder requirements and expectations. Take a moment later and reflect on these examples. Have you worked with a family or individual who has experienced these challenges? What other challenges to housing stability have you seen?</a:t>
            </a:r>
            <a:endParaRPr dirty="0"/>
          </a:p>
          <a:p>
            <a:pPr marL="0" lvl="0" indent="0" algn="l" rtl="0">
              <a:lnSpc>
                <a:spcPct val="100000"/>
              </a:lnSpc>
              <a:spcBef>
                <a:spcPts val="0"/>
              </a:spcBef>
              <a:spcAft>
                <a:spcPts val="0"/>
              </a:spcAft>
              <a:buSzPts val="1400"/>
              <a:buFont typeface="Noto Sans Symbols"/>
              <a:buNone/>
            </a:pPr>
            <a:endParaRPr dirty="0"/>
          </a:p>
          <a:p>
            <a:pPr marL="457200" marR="0" lvl="0" indent="-228600" algn="l" rtl="0">
              <a:lnSpc>
                <a:spcPct val="100000"/>
              </a:lnSpc>
              <a:spcBef>
                <a:spcPts val="0"/>
              </a:spcBef>
              <a:spcAft>
                <a:spcPts val="0"/>
              </a:spcAft>
              <a:buSzPts val="1400"/>
              <a:buNone/>
            </a:pPr>
            <a:endParaRPr dirty="0"/>
          </a:p>
        </p:txBody>
      </p:sp>
      <p:sp>
        <p:nvSpPr>
          <p:cNvPr id="356" name="Google Shape;356;p27: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81</a:t>
            </a:fld>
            <a:endParaRPr sz="1800" b="0" i="0" u="none" strike="noStrike" cap="none">
              <a:solidFill>
                <a:srgbClr val="000000"/>
              </a:solidFill>
              <a:latin typeface="Arial"/>
              <a:ea typeface="Arial"/>
              <a:cs typeface="Arial"/>
              <a:sym typeface="Arial"/>
            </a:endParaRPr>
          </a:p>
        </p:txBody>
      </p:sp>
      <p:sp>
        <p:nvSpPr>
          <p:cNvPr id="357" name="Google Shape;357;p27:notes"/>
          <p:cNvSpPr txBox="1">
            <a:spLocks noGrp="1"/>
          </p:cNvSpPr>
          <p:nvPr>
            <p:ph type="dt" idx="10"/>
          </p:nvPr>
        </p:nvSpPr>
        <p:spPr>
          <a:xfrm>
            <a:off x="4143588" y="0"/>
            <a:ext cx="3169920" cy="481727"/>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9/17/2019</a:t>
            </a:r>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117420">
              <a:lnSpc>
                <a:spcPct val="150000"/>
              </a:lnSpc>
            </a:pPr>
            <a:r>
              <a:rPr lang="en-US" dirty="0"/>
              <a:t>Teo</a:t>
            </a:r>
          </a:p>
          <a:p>
            <a:pPr marL="0" indent="-117420">
              <a:lnSpc>
                <a:spcPct val="150000"/>
              </a:lnSpc>
            </a:pPr>
            <a:endParaRPr lang="en-US" dirty="0"/>
          </a:p>
          <a:p>
            <a:pPr marL="0" indent="-117420">
              <a:lnSpc>
                <a:spcPct val="150000"/>
              </a:lnSpc>
            </a:pPr>
            <a:r>
              <a:rPr lang="en-US" dirty="0"/>
              <a:t>As we consider what housing stability looks like, let’s also look again at these basic things every landlords looks for in a tenant, as it’s critical that we have a clear understanding and appreciate what landlords want. This includes:</a:t>
            </a:r>
          </a:p>
          <a:p>
            <a:pPr marL="0" lvl="1" indent="-528392">
              <a:lnSpc>
                <a:spcPct val="150000"/>
              </a:lnSpc>
              <a:buFont typeface="+mj-lt"/>
              <a:buAutoNum type="arabicPeriod"/>
            </a:pPr>
            <a:r>
              <a:rPr lang="en-US" dirty="0"/>
              <a:t>Paying the rent on time</a:t>
            </a:r>
          </a:p>
          <a:p>
            <a:pPr marL="0" lvl="1" indent="-528392">
              <a:lnSpc>
                <a:spcPct val="150000"/>
              </a:lnSpc>
              <a:buFont typeface="+mj-lt"/>
              <a:buAutoNum type="arabicPeriod"/>
            </a:pPr>
            <a:r>
              <a:rPr lang="en-US" dirty="0"/>
              <a:t>Treating the building with respect</a:t>
            </a:r>
          </a:p>
          <a:p>
            <a:pPr marL="0" lvl="1" indent="-528392">
              <a:lnSpc>
                <a:spcPct val="150000"/>
              </a:lnSpc>
              <a:buFont typeface="+mj-lt"/>
              <a:buAutoNum type="arabicPeriod"/>
            </a:pPr>
            <a:r>
              <a:rPr lang="en-US" dirty="0"/>
              <a:t>Treating other people with respect</a:t>
            </a:r>
          </a:p>
          <a:p>
            <a:pPr marL="0" lvl="1" indent="-528392">
              <a:lnSpc>
                <a:spcPct val="150000"/>
              </a:lnSpc>
              <a:buFont typeface="+mj-lt"/>
              <a:buAutoNum type="arabicPeriod"/>
            </a:pPr>
            <a:r>
              <a:rPr lang="en-US" dirty="0"/>
              <a:t>Following the lease and avoiding issues</a:t>
            </a:r>
          </a:p>
          <a:p>
            <a:pPr marL="0"/>
            <a:endParaRPr lang="en-US" dirty="0"/>
          </a:p>
          <a:p>
            <a:pPr marL="0"/>
            <a:r>
              <a:rPr lang="en-US" dirty="0"/>
              <a:t>So our goal as HFCM is to help households </a:t>
            </a:r>
            <a:r>
              <a:rPr lang="en-US" b="1" dirty="0"/>
              <a:t>“BE THE TENANT LANDLORDS WANT”!</a:t>
            </a:r>
          </a:p>
          <a:p>
            <a:pPr marL="0"/>
            <a:endParaRPr lang="en-US" b="1" dirty="0"/>
          </a:p>
          <a:p>
            <a:pPr marL="0"/>
            <a:r>
              <a:rPr lang="en-US" dirty="0"/>
              <a:t>What can we do as HFCM to help participants? </a:t>
            </a:r>
          </a:p>
          <a:p>
            <a:pPr marL="0"/>
            <a:r>
              <a:rPr lang="en-US" dirty="0"/>
              <a:t>#1: Paying the rent on time is huge for landlords—especially smaller landlords.  That doesn’t mean landlords are heartless. They are likely to forgive a late payment—if they have been asked ahead of time, politely, and if the person follows through on a payment plan. But people have to pay the rent, or their share of it if they’re receiving some rental assistance from your program or somewhere else. </a:t>
            </a:r>
          </a:p>
          <a:p>
            <a:pPr marL="0"/>
            <a:endParaRPr lang="en-US" dirty="0"/>
          </a:p>
          <a:p>
            <a:pPr marL="0"/>
            <a:r>
              <a:rPr lang="en-US" dirty="0"/>
              <a:t>Building on the budget you looked at together during assessment and to inform the housing search and related financial assistance needs, once someone has moved into housing, you’ll want to update their budget to reflect what they can expect to receive, income-wise, and the essential housing, childcare, food, gas, other move-in costs, etc., they will have to pay for in the next thirty days – including rent! You’ll also want to start talking about subsequent months and what income or other help will be needed to cover expenses once your program is no longer assisting. </a:t>
            </a:r>
          </a:p>
          <a:p>
            <a:pPr marL="0">
              <a:buFont typeface="Arial" panose="020B0604020202020204" pitchFamily="34" charset="0"/>
              <a:buChar char="•"/>
            </a:pPr>
            <a:r>
              <a:rPr lang="en-US" dirty="0"/>
              <a:t>Work with households to put aside the amount of money needed for essentials to pay for this first. Everything should be budgeted for, but emphasize the importance of paying the essentials first, and everything else second.</a:t>
            </a:r>
          </a:p>
          <a:p>
            <a:pPr marL="0"/>
            <a:endParaRPr lang="en-US" dirty="0"/>
          </a:p>
          <a:p>
            <a:pPr marL="0"/>
            <a:r>
              <a:rPr lang="en-US" dirty="0"/>
              <a:t>Also normalize the reality that there will be unplanned events or needs that come up that can easily blow up a budget and require you to quickly engage the household and adjust the rental assistance to avoid non-payment of rent OR provide quick and effective advocacy and support to work out a solution with the landlord and learn good problem-solving approaches for dealing with unplanned shortfalls.</a:t>
            </a:r>
          </a:p>
          <a:p>
            <a:pPr marL="0"/>
            <a:endParaRPr lang="en-US" dirty="0"/>
          </a:p>
          <a:p>
            <a:pPr marL="0"/>
            <a:r>
              <a:rPr lang="en-US" dirty="0"/>
              <a:t>Another approach to improving a household’s ability to pay the rent is to help them get every type of subsidy and other assistance that’s available that they qualify for, including discounted cell phone service, food assistance, or finding a source for good used clothing in the neighborhood they just moved to. Remember, your job is to know about everything free or cheap they can get to help stretch resources. In cases where a person can’t cover housing costs due to past debts, consider connecting them with a consumer credit counselor and/or consider subsidizing their rent more deeply so they can use their own income to pay down some debt while they’re enrolled in your program. </a:t>
            </a:r>
          </a:p>
          <a:p>
            <a:pPr marL="0"/>
            <a:endParaRPr lang="en-US" dirty="0"/>
          </a:p>
          <a:p>
            <a:pPr marL="0"/>
            <a:r>
              <a:rPr lang="en-US" dirty="0"/>
              <a:t>And, though few clients will want or need a representative payee, in some cases this is something you’ll need to explore if that’s what it will take to ensure rent is paid.</a:t>
            </a:r>
          </a:p>
          <a:p>
            <a:pPr marL="0"/>
            <a:endParaRPr lang="en-US" dirty="0"/>
          </a:p>
          <a:p>
            <a:pPr marL="0"/>
            <a:r>
              <a:rPr lang="en-US" dirty="0"/>
              <a:t>#2: Treat the building with respect. Many renters who have never owned property don’t necessarily know the level of maintenance required to take care of a building. Putting hot pans on a countertop, turning the air up and freezing the unit, keeping trash in the unit, and not reporting plumbing leaks are just a few examples. The same goes with cleaning a unit – if someone has lived unsheltered for some time or has issues with hoarding they may not be aware of what is needed and what is expected as it comes to keeping the unit clean. Home visits, once again, give you a chance to identify issues and problem solve before it’s too late. And let’s remember to set realistic expectations – an apartment doesn’t have to be clean but the trash does need to be taken out regularly and food put away. You might even ask questions to elicit discussion about proper care of the unit: like “are you having any problems with leaks or clogged drains and if so let’s discuss how that might have happened and/or how to notify the landlord”. Walk folx through a maintenance request and role play it (or walk alongside them the first time and then talk through how the tenant will do it solely next time there is a maintenance issue).</a:t>
            </a:r>
          </a:p>
          <a:p>
            <a:pPr marL="0"/>
            <a:endParaRPr lang="en-US" dirty="0"/>
          </a:p>
          <a:p>
            <a:pPr marL="0"/>
            <a:r>
              <a:rPr lang="en-US" dirty="0"/>
              <a:t>We should treat issues that come up or that we observe during home visits as teachable moments, where we can use the issue, say a clogged toilet or overflowing sink of dirty dishes, as an opportunity to model good tenancy skills by rolling up our sleeves to help and in the process use the experience to help someone learn “in vivo” or in their own space and living environment, where it’s concrete, practical and more likely to be repeated. </a:t>
            </a:r>
          </a:p>
          <a:p>
            <a:pPr marL="0"/>
            <a:endParaRPr lang="en-US" dirty="0"/>
          </a:p>
          <a:p>
            <a:pPr marL="0"/>
            <a:r>
              <a:rPr lang="en-US" dirty="0"/>
              <a:t>#3: Treat other people with respect. </a:t>
            </a:r>
          </a:p>
          <a:p>
            <a:pPr marL="0"/>
            <a:r>
              <a:rPr lang="en-US" dirty="0"/>
              <a:t>Other people include the landlord, the other tenants in the building, and nearby neighbors. Landlords do NOT want to mediate conflict. If you can prevent or help resolve conflict, you will have a loyal landlord partner.  </a:t>
            </a:r>
          </a:p>
          <a:p>
            <a:pPr marL="0"/>
            <a:endParaRPr lang="en-US" dirty="0"/>
          </a:p>
          <a:p>
            <a:pPr marL="0"/>
            <a:r>
              <a:rPr lang="en-US" dirty="0"/>
              <a:t>As we touched on earlier, one of the most important requirements in the lease is the often vaguely worded peaceable enjoyment clause, that might read something like “Tenant will not disturb the quiet enjoyment of the premises.” This really means “the tenant will not do things that upset the other tenants.”  And it really is grounds for eviction. Control of noise, odors, trash and the behavior of children and guests are the most frequent things that disrupt quiet enjoyment.  </a:t>
            </a:r>
          </a:p>
          <a:p>
            <a:pPr marL="0"/>
            <a:endParaRPr lang="en-US" dirty="0"/>
          </a:p>
          <a:p>
            <a:pPr marL="0"/>
            <a:r>
              <a:rPr lang="en-US" dirty="0"/>
              <a:t>So, if you can hear the TV or smell the garbage from 50 feet down the hallway from the tenant’s unit, there is a teachable moment waiting inside that door.  Help the person practice the TV audio setting until they find the loudest setting that CANNOT be heard outside the door. Also stop by Target on the way to the apartment and pick up some headphones and a splitter if there is more than one household member. Identify the source of the odor. Trash removal? VERY old chicken in the frig?</a:t>
            </a:r>
          </a:p>
          <a:p>
            <a:pPr marL="0"/>
            <a:endParaRPr lang="en-US" dirty="0"/>
          </a:p>
          <a:p>
            <a:pPr marL="0"/>
            <a:r>
              <a:rPr lang="en-US" dirty="0"/>
              <a:t>With regard to drugs and illegal behavior, it’s important to have a policy about drugs that is consistent with local expectations and what landlords require of tenants. If you’re seeing something more serious, say someone selling or manufacturing drugs, that will get the landlord into serious legal trouble and you should have a serious talk with the participant, the choices they have and likely consequences they will face.   </a:t>
            </a:r>
          </a:p>
          <a:p>
            <a:pPr marL="0"/>
            <a:endParaRPr lang="en-US" dirty="0"/>
          </a:p>
          <a:p>
            <a:pPr marL="0" eaLnBrk="1" hangingPunct="1"/>
            <a:r>
              <a:rPr lang="en-US" dirty="0"/>
              <a:t>#4: Follow the lease and avoid issues:</a:t>
            </a:r>
          </a:p>
          <a:p>
            <a:pPr marL="0" eaLnBrk="1" hangingPunct="1"/>
            <a:r>
              <a:rPr lang="en-US" dirty="0"/>
              <a:t>Last but not least, and really perhaps </a:t>
            </a:r>
            <a:r>
              <a:rPr lang="en-US" u="sng" dirty="0"/>
              <a:t>first</a:t>
            </a:r>
            <a:r>
              <a:rPr lang="en-US" dirty="0"/>
              <a:t>, be sure to review the lease with the household, especially prior to signing. Assure they have a basic understanding of tenant and landlord rights and responsibilities in your community and state. Your local legal aid society may have brochures that are easy to understand, or you can pretty readily find information online by searching on landlord/tenant laws in your state. One of my colleagues used to put the lease in a Ziploc bag and store it in the freezer – this worked on a few fronts. 1) the freezer tends to be a safe place for storage and 2) it was an easy place to remember where it was. She would pull it out at every home visit and review the lease. If we recall, the brain in a traumatic state does not retain memories or information, so returning to the lease regularly will help the participant know their rights and responsibilities. Consider simply listing the rules that could get the household in trouble with the landlord (like not paying the rent, damaging the property, having an unauthorized tenant, or not paying utilities), as well as the things the household has to have landlord’s permission for, like getting a roommate, painting a room, or attaching pictures to the walls. Put this on the refrigerator. </a:t>
            </a:r>
          </a:p>
          <a:p>
            <a:pPr marL="0" eaLnBrk="1" hangingPunct="1"/>
            <a:endParaRPr lang="en-US" dirty="0"/>
          </a:p>
          <a:p>
            <a:pPr marL="0" eaLnBrk="1" hangingPunct="1"/>
            <a:r>
              <a:rPr lang="en-US" dirty="0"/>
              <a:t>And remember, if the tenant has a month-to-month lease, the landlord can give one month’s notice to move out without cause.  That means if the household family is noisy, obnoxious and rude and the other tenants are constantly complaining, it may be easier for the landlord to give notice to vacate than to keep dealing with the other tenants. The household needs to know that even if rudeness is not specifically listed as a lease violation, it can affect their housing just as much as a legally defined violation. </a:t>
            </a:r>
          </a:p>
          <a:p>
            <a:pPr marL="0"/>
            <a:endParaRPr lang="en-US" dirty="0"/>
          </a:p>
          <a:p>
            <a:pPr marL="0"/>
            <a:endParaRPr lang="en-US" dirty="0"/>
          </a:p>
          <a:p>
            <a:pPr marL="0"/>
            <a:endParaRPr lang="en-US" dirty="0"/>
          </a:p>
          <a:p>
            <a:pPr marL="0"/>
            <a:endParaRPr lang="en-US" b="1" dirty="0"/>
          </a:p>
          <a:p>
            <a:endParaRPr lang="en-US" dirty="0"/>
          </a:p>
        </p:txBody>
      </p:sp>
      <p:sp>
        <p:nvSpPr>
          <p:cNvPr id="4" name="Slide Number Placeholder 3"/>
          <p:cNvSpPr>
            <a:spLocks noGrp="1"/>
          </p:cNvSpPr>
          <p:nvPr>
            <p:ph type="sldNum" sz="quarter" idx="10"/>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7EAA524E-8D2D-436D-895F-0B4E3FBDCE8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82</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769749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eaLnBrk="1" hangingPunct="1">
              <a:buFontTx/>
              <a:buNone/>
            </a:pPr>
            <a:r>
              <a:rPr lang="en-US" dirty="0"/>
              <a:t>Teo</a:t>
            </a:r>
          </a:p>
          <a:p>
            <a:pPr marL="0" eaLnBrk="1" hangingPunct="1">
              <a:buFontTx/>
              <a:buNone/>
            </a:pPr>
            <a:endParaRPr lang="en-US" dirty="0"/>
          </a:p>
          <a:p>
            <a:pPr marL="0" eaLnBrk="1" hangingPunct="1">
              <a:buFontTx/>
              <a:buNone/>
            </a:pPr>
            <a:r>
              <a:rPr lang="en-US" dirty="0"/>
              <a:t>Most landlords, especially those agreeing to be flexible or who otherwise may be accepting a tenant they feel is a risk, will look to you to make sure the tenant is meeting the expectations of the lease. </a:t>
            </a:r>
          </a:p>
          <a:p>
            <a:pPr marL="0" eaLnBrk="1" hangingPunct="1">
              <a:buFontTx/>
              <a:buNone/>
            </a:pPr>
            <a:endParaRPr lang="en-US" dirty="0"/>
          </a:p>
          <a:p>
            <a:pPr marL="0" eaLnBrk="1" hangingPunct="1">
              <a:buFontTx/>
              <a:buNone/>
            </a:pPr>
            <a:r>
              <a:rPr lang="en-US" dirty="0"/>
              <a:t>Whether it’s you or a housing specialist on your team, make sure to decide who your landlord will call and always do what you promise. Never burn a landlord because they are a finite resource and, especially in smaller communities, if you’re not reliable, don’t follow-through, or pay the rental assistance on time, word will spread. </a:t>
            </a:r>
          </a:p>
          <a:p>
            <a:pPr marL="0"/>
            <a:endParaRPr lang="en-US" dirty="0"/>
          </a:p>
          <a:p>
            <a:pPr marL="0"/>
            <a:r>
              <a:rPr lang="en-US" dirty="0"/>
              <a:t>We also need to try to match tenants with landlords according to their risk tolerance (remember, you’re the “match-maker”)</a:t>
            </a:r>
          </a:p>
          <a:p>
            <a:pPr marL="0"/>
            <a:r>
              <a:rPr lang="en-US" i="1" dirty="0"/>
              <a:t>     AND</a:t>
            </a:r>
            <a:r>
              <a:rPr lang="en-US" dirty="0"/>
              <a:t> </a:t>
            </a:r>
          </a:p>
          <a:p>
            <a:pPr marL="0"/>
            <a:r>
              <a:rPr lang="en-US" dirty="0"/>
              <a:t>We need to be ready with a backup plan, including helping tenant and landlord “mutually rescind” a lease if it’s not working out to avoid eviction, help participant relocate, and reduce turnover costs for landlords. It can be a win-win, when things aren’t working out if you can both avoid an eviction and keep a landlord satisfied, and you may even be able to work out a win-win-win if you can work out an agreement to back fill unit with new participant/tenant. In this way, you’re helping the landlord reduce vacancies and related headaches and costs, and you’re building an important relationship.</a:t>
            </a:r>
          </a:p>
          <a:p>
            <a:pPr marL="0" eaLnBrk="1" hangingPunct="1">
              <a:buFontTx/>
              <a:buNone/>
            </a:pPr>
            <a:endParaRPr lang="en-US" b="1" dirty="0"/>
          </a:p>
          <a:p>
            <a:pPr marL="0" eaLnBrk="1" hangingPunct="1">
              <a:buFontTx/>
              <a:buNone/>
            </a:pPr>
            <a:r>
              <a:rPr lang="en-US" dirty="0"/>
              <a:t>Good landlord partners are worth their weight in gold. We really need to treat them as a special commodity, a partner without whom we can succeed in our work to help people end their homelessness or avoid it. So, be sure to express appreciation when due, such as by: </a:t>
            </a:r>
          </a:p>
          <a:p>
            <a:pPr marL="0" eaLnBrk="1" hangingPunct="1">
              <a:buFontTx/>
              <a:buNone/>
            </a:pPr>
            <a:r>
              <a:rPr lang="en-US" dirty="0"/>
              <a:t>   1. Letters, cards, certificates</a:t>
            </a:r>
          </a:p>
          <a:p>
            <a:pPr marL="0" eaLnBrk="1" hangingPunct="1">
              <a:buFontTx/>
              <a:buNone/>
            </a:pPr>
            <a:r>
              <a:rPr lang="en-US" dirty="0"/>
              <a:t>   2. Share success stories in newsletters</a:t>
            </a:r>
          </a:p>
        </p:txBody>
      </p:sp>
      <p:sp>
        <p:nvSpPr>
          <p:cNvPr id="4" name="Slide Number Placeholder 3"/>
          <p:cNvSpPr>
            <a:spLocks noGrp="1"/>
          </p:cNvSpPr>
          <p:nvPr>
            <p:ph type="sldNum" sz="quarter" idx="10"/>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7EAA524E-8D2D-436D-895F-0B4E3FBDCE8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83</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278027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7654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Teo</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As you’re helping participants stabilize in housing, you’re often going to find that the plan and steps you worked out with the participant isn’t working or things aren’t progressing as you originally had planned together. When that happens, be sure to consider whether…</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Does the person need additional time to de-stress?</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Does the plan still reflect the person’s current priorities? </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Is the plan too ambitious? Unclear?</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eaLnBrk="0" fontAlgn="base" hangingPunct="0">
              <a:spcBef>
                <a:spcPct val="0"/>
              </a:spcBef>
              <a:spcAft>
                <a:spcPct val="0"/>
              </a:spcAft>
              <a:defRPr/>
            </a:pPr>
            <a:r>
              <a:rPr lang="en-US" dirty="0"/>
              <a:t>Are there problems with your relationship with the participant?</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dirty="0">
                <a:solidFill>
                  <a:prstClr val="black">
                    <a:lumMod val="75000"/>
                    <a:lumOff val="25000"/>
                  </a:prstClr>
                </a:solidFill>
                <a:latin typeface="Arial" panose="020B0604020202020204" pitchFamily="34" charset="0"/>
              </a:rPr>
              <a:t>Are you offering too much help—or perhaps too little?</a:t>
            </a:r>
          </a:p>
          <a:p>
            <a:pPr marL="0" defTabSz="939363" eaLnBrk="0" fontAlgn="base" hangingPunct="0">
              <a:spcBef>
                <a:spcPct val="0"/>
              </a:spcBef>
              <a:spcAft>
                <a:spcPct val="0"/>
              </a:spcAft>
              <a:defRPr/>
            </a:pPr>
            <a:endParaRPr lang="en-US" dirty="0">
              <a:solidFill>
                <a:prstClr val="black">
                  <a:lumMod val="75000"/>
                  <a:lumOff val="25000"/>
                </a:prstClr>
              </a:solidFill>
              <a:latin typeface="Arial" panose="020B0604020202020204" pitchFamily="34" charset="0"/>
            </a:endParaRPr>
          </a:p>
          <a:p>
            <a:pPr marL="0" defTabSz="939363" eaLnBrk="0" fontAlgn="base" hangingPunct="0">
              <a:spcBef>
                <a:spcPct val="0"/>
              </a:spcBef>
              <a:spcAft>
                <a:spcPct val="0"/>
              </a:spcAft>
              <a:defRPr/>
            </a:pPr>
            <a:r>
              <a:rPr lang="en-US" b="1" i="1" dirty="0">
                <a:solidFill>
                  <a:prstClr val="black">
                    <a:lumMod val="75000"/>
                    <a:lumOff val="25000"/>
                  </a:prstClr>
                </a:solidFill>
                <a:latin typeface="Arial" panose="020B0604020202020204" pitchFamily="34" charset="0"/>
              </a:rPr>
              <a:t>When things get off track, ask what's wrong with the PLAN not what's wrong with the PERSON!</a:t>
            </a:r>
          </a:p>
          <a:p>
            <a:endParaRPr lang="en-US" dirty="0"/>
          </a:p>
        </p:txBody>
      </p:sp>
      <p:sp>
        <p:nvSpPr>
          <p:cNvPr id="4" name="Date Placeholder 3"/>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
        <p:nvSpPr>
          <p:cNvPr id="5" name="Slide Number Placeholder 4"/>
          <p:cNvSpPr>
            <a:spLocks noGrp="1"/>
          </p:cNvSpPr>
          <p:nvPr>
            <p:ph type="sldNum" sz="quarter" idx="5"/>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1E33E0B2-CD0F-430E-87E9-AAC46560BD9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85</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555188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buSzPts val="900"/>
            </a:pPr>
            <a:r>
              <a:rPr lang="en-US" dirty="0"/>
              <a:t>Hugh</a:t>
            </a:r>
          </a:p>
          <a:p>
            <a:pPr marL="0">
              <a:buSzPts val="900"/>
            </a:pPr>
            <a:endParaRPr lang="en-US" dirty="0"/>
          </a:p>
          <a:p>
            <a:pPr marL="0">
              <a:buSzPts val="900"/>
            </a:pPr>
            <a:r>
              <a:rPr lang="en-US" dirty="0"/>
              <a:t>It may be that the plan isn’t working as you and the participant had hoped because of other barriers, including those that might suggest different or more support from you or other providers and/or community-based supports. Indicators for increased support needs include: </a:t>
            </a:r>
          </a:p>
          <a:p>
            <a:pPr marL="0">
              <a:buSzPts val="900"/>
            </a:pPr>
            <a:endParaRPr lang="en-US" dirty="0"/>
          </a:p>
          <a:p>
            <a:pPr marL="171450" indent="-171450">
              <a:buSzPts val="900"/>
              <a:buFont typeface="Arial" panose="020B0604020202020204" pitchFamily="34" charset="0"/>
              <a:buChar char="•"/>
            </a:pPr>
            <a:r>
              <a:rPr lang="en-US" dirty="0"/>
              <a:t>Serious health conditions including disabling conditions, asthma, heart disease, diabetes, cancer treatment and immune disorders. </a:t>
            </a:r>
          </a:p>
          <a:p>
            <a:pPr marL="171450" indent="-171450">
              <a:buFont typeface="Arial" panose="020B0604020202020204" pitchFamily="34" charset="0"/>
              <a:buChar char="•"/>
            </a:pPr>
            <a:r>
              <a:rPr lang="en-US" dirty="0"/>
              <a:t>Lack of social supports, networks and community connections and/or coping strategies. </a:t>
            </a:r>
          </a:p>
          <a:p>
            <a:pPr marL="171450" indent="-171450">
              <a:buFont typeface="Arial" panose="020B0604020202020204" pitchFamily="34" charset="0"/>
              <a:buChar char="•"/>
            </a:pPr>
            <a:r>
              <a:rPr lang="en-US" dirty="0"/>
              <a:t>Barriers to education and employment, food, childcare.</a:t>
            </a:r>
          </a:p>
          <a:p>
            <a:pPr marL="171450" indent="-171450">
              <a:buFont typeface="Arial" panose="020B0604020202020204" pitchFamily="34" charset="0"/>
              <a:buChar char="•"/>
            </a:pPr>
            <a:r>
              <a:rPr lang="en-US" dirty="0"/>
              <a:t>Issues that may increase stress and decrease resilience: such as substance use, mental health problems, income loss, racial inequities, trauma, domestic violence and justice system involvement.</a:t>
            </a:r>
          </a:p>
          <a:p>
            <a:pPr marL="171450" indent="-171450">
              <a:buFont typeface="Arial" panose="020B0604020202020204" pitchFamily="34" charset="0"/>
              <a:buChar char="•"/>
            </a:pPr>
            <a:r>
              <a:rPr lang="en-US" dirty="0"/>
              <a:t>As well as current or ongoing interpersonal conflicts with neighbors, landlord, co-workers, family, friends</a:t>
            </a:r>
          </a:p>
          <a:p>
            <a:pPr marL="0"/>
            <a:endParaRPr lang="en-US" dirty="0"/>
          </a:p>
          <a:p>
            <a:pPr marL="0"/>
            <a:r>
              <a:rPr lang="en-US" dirty="0"/>
              <a:t>Be on the lookout for these or other indicators to the extent they seem to be impacting housing stability. Remember those things landlords want from tenants and the housing stability indicators we reviewed earlier are the focus, along with other critical unmet needs and we need to be ready to provide more support, if needed, to help someone quickly and effectively resolve these issues.</a:t>
            </a:r>
          </a:p>
          <a:p>
            <a:endParaRPr lang="en-US" dirty="0"/>
          </a:p>
        </p:txBody>
      </p:sp>
      <p:sp>
        <p:nvSpPr>
          <p:cNvPr id="4" name="Slide Number Placeholder 3"/>
          <p:cNvSpPr>
            <a:spLocks noGrp="1"/>
          </p:cNvSpPr>
          <p:nvPr>
            <p:ph type="sldNum" sz="quarter" idx="10"/>
          </p:nvPr>
        </p:nvSpPr>
        <p:spPr/>
        <p:txBody>
          <a:bodyPr/>
          <a:lstStyle/>
          <a:p>
            <a:pPr marL="0" marR="0" lvl="0" indent="0" algn="l" defTabSz="957211" rtl="0" eaLnBrk="0" fontAlgn="base" latinLnBrk="0" hangingPunct="0">
              <a:lnSpc>
                <a:spcPct val="100000"/>
              </a:lnSpc>
              <a:spcBef>
                <a:spcPct val="0"/>
              </a:spcBef>
              <a:spcAft>
                <a:spcPct val="0"/>
              </a:spcAft>
              <a:buClrTx/>
              <a:buSzTx/>
              <a:buFontTx/>
              <a:buNone/>
              <a:tabLst/>
              <a:defRPr/>
            </a:pPr>
            <a:fld id="{E6E49B88-C793-41F8-9EA0-1766465DAF74}"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57211" rtl="0" eaLnBrk="0" fontAlgn="base" latinLnBrk="0" hangingPunct="0">
                <a:lnSpc>
                  <a:spcPct val="100000"/>
                </a:lnSpc>
                <a:spcBef>
                  <a:spcPct val="0"/>
                </a:spcBef>
                <a:spcAft>
                  <a:spcPct val="0"/>
                </a:spcAft>
                <a:buClrTx/>
                <a:buSzTx/>
                <a:buFontTx/>
                <a:buNone/>
                <a:tabLst/>
                <a:defRPr/>
              </a:pPr>
              <a:t>86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28B3667B-320F-4241-AF33-3DFC48149655}"/>
              </a:ext>
            </a:extLst>
          </p:cNvPr>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Tree>
    <p:extLst>
      <p:ext uri="{BB962C8B-B14F-4D97-AF65-F5344CB8AC3E}">
        <p14:creationId xmlns:p14="http://schemas.microsoft.com/office/powerpoint/2010/main" val="20792226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Hugh</a:t>
            </a:r>
          </a:p>
          <a:p>
            <a:pPr marL="0"/>
            <a:endParaRPr lang="en-US" dirty="0"/>
          </a:p>
          <a:p>
            <a:pPr marL="0"/>
            <a:r>
              <a:rPr lang="en-US" dirty="0"/>
              <a:t>There will of course be times where you find it difficult to engage with the household or have lost contact. In those situations, it’s our job to be proactive to locate the household to see if our assistance is still needed and desired. This might involve:</a:t>
            </a:r>
          </a:p>
          <a:p>
            <a:pPr marL="228600" indent="-228600">
              <a:lnSpc>
                <a:spcPct val="107916"/>
              </a:lnSpc>
              <a:buClr>
                <a:srgbClr val="000000"/>
              </a:buClr>
              <a:buSzPts val="2200"/>
              <a:buFont typeface="+mj-lt"/>
              <a:buAutoNum type="arabicPeriod"/>
            </a:pPr>
            <a:r>
              <a:rPr lang="en-US" dirty="0">
                <a:solidFill>
                  <a:schemeClr val="tx1">
                    <a:lumMod val="75000"/>
                    <a:lumOff val="25000"/>
                  </a:schemeClr>
                </a:solidFill>
                <a:ea typeface="Times New Roman"/>
                <a:cs typeface="Times New Roman"/>
                <a:sym typeface="Times New Roman"/>
              </a:rPr>
              <a:t>Check with other providers that the participant is connected to (if there is a valid ROI)</a:t>
            </a:r>
          </a:p>
          <a:p>
            <a:pPr marL="228600" indent="-228600">
              <a:lnSpc>
                <a:spcPct val="107916"/>
              </a:lnSpc>
              <a:buClr>
                <a:srgbClr val="000000"/>
              </a:buClr>
              <a:buSzPts val="2200"/>
              <a:buFont typeface="+mj-lt"/>
              <a:buAutoNum type="arabicPeriod"/>
            </a:pPr>
            <a:r>
              <a:rPr lang="en-US" dirty="0">
                <a:solidFill>
                  <a:schemeClr val="tx1">
                    <a:lumMod val="75000"/>
                    <a:lumOff val="25000"/>
                  </a:schemeClr>
                </a:solidFill>
                <a:ea typeface="Times New Roman"/>
                <a:cs typeface="Times New Roman"/>
                <a:sym typeface="Times New Roman"/>
              </a:rPr>
              <a:t>Outreach to friends and family</a:t>
            </a:r>
          </a:p>
          <a:p>
            <a:pPr marL="228600" indent="-228600">
              <a:lnSpc>
                <a:spcPct val="107916"/>
              </a:lnSpc>
              <a:buClr>
                <a:srgbClr val="000000"/>
              </a:buClr>
              <a:buSzPts val="2200"/>
              <a:buFont typeface="+mj-lt"/>
              <a:buAutoNum type="arabicPeriod"/>
            </a:pPr>
            <a:r>
              <a:rPr lang="en-US" dirty="0">
                <a:solidFill>
                  <a:schemeClr val="tx1">
                    <a:lumMod val="75000"/>
                    <a:lumOff val="25000"/>
                  </a:schemeClr>
                </a:solidFill>
                <a:ea typeface="Times New Roman"/>
                <a:cs typeface="Times New Roman"/>
                <a:sym typeface="Times New Roman"/>
              </a:rPr>
              <a:t>Contact the landlord if participant is housed and has signed an ROI</a:t>
            </a:r>
          </a:p>
          <a:p>
            <a:pPr marL="228600" indent="-228600">
              <a:lnSpc>
                <a:spcPct val="107916"/>
              </a:lnSpc>
              <a:buClr>
                <a:srgbClr val="000000"/>
              </a:buClr>
              <a:buSzPts val="2200"/>
              <a:buFont typeface="+mj-lt"/>
              <a:buAutoNum type="arabicPeriod"/>
            </a:pPr>
            <a:r>
              <a:rPr lang="en-US" dirty="0">
                <a:solidFill>
                  <a:schemeClr val="tx1">
                    <a:lumMod val="75000"/>
                    <a:lumOff val="25000"/>
                  </a:schemeClr>
                </a:solidFill>
                <a:ea typeface="Times New Roman"/>
                <a:cs typeface="Times New Roman"/>
                <a:sym typeface="Times New Roman"/>
              </a:rPr>
              <a:t>Send household a letter, email, or text message </a:t>
            </a:r>
          </a:p>
          <a:p>
            <a:pPr marL="228600" indent="-228600">
              <a:lnSpc>
                <a:spcPct val="107916"/>
              </a:lnSpc>
              <a:spcAft>
                <a:spcPts val="822"/>
              </a:spcAft>
              <a:buClr>
                <a:srgbClr val="000000"/>
              </a:buClr>
              <a:buSzPts val="2200"/>
              <a:buFont typeface="+mj-lt"/>
              <a:buAutoNum type="arabicPeriod"/>
            </a:pPr>
            <a:r>
              <a:rPr lang="en-US" dirty="0">
                <a:solidFill>
                  <a:schemeClr val="tx1">
                    <a:lumMod val="75000"/>
                    <a:lumOff val="25000"/>
                  </a:schemeClr>
                </a:solidFill>
                <a:ea typeface="Times New Roman"/>
                <a:cs typeface="Times New Roman"/>
                <a:sym typeface="Times New Roman"/>
              </a:rPr>
              <a:t>Stop by if needed </a:t>
            </a:r>
            <a:endParaRPr lang="en-US" dirty="0"/>
          </a:p>
        </p:txBody>
      </p:sp>
      <p:sp>
        <p:nvSpPr>
          <p:cNvPr id="4" name="Date Placeholder 3"/>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9/17/2019</a:t>
            </a:r>
          </a:p>
        </p:txBody>
      </p:sp>
      <p:sp>
        <p:nvSpPr>
          <p:cNvPr id="5" name="Slide Number Placeholder 4"/>
          <p:cNvSpPr>
            <a:spLocks noGrp="1"/>
          </p:cNvSpPr>
          <p:nvPr>
            <p:ph type="sldNum" sz="quarter" idx="5"/>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1E33E0B2-CD0F-430E-87E9-AAC46560BD9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87</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758329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ea typeface="Verdana" panose="020B0604030504040204" pitchFamily="34" charset="0"/>
                <a:cs typeface="Verdana" panose="020B0604030504040204" pitchFamily="34" charset="0"/>
              </a:rPr>
              <a:t>Teo</a:t>
            </a:r>
          </a:p>
          <a:p>
            <a:pPr marL="0"/>
            <a:endParaRPr lang="en-US" dirty="0">
              <a:ea typeface="Verdana" panose="020B0604030504040204" pitchFamily="34" charset="0"/>
              <a:cs typeface="Verdana" panose="020B0604030504040204" pitchFamily="34" charset="0"/>
            </a:endParaRPr>
          </a:p>
          <a:p>
            <a:pPr marL="0"/>
            <a:r>
              <a:rPr lang="en-US" dirty="0">
                <a:ea typeface="Verdana" panose="020B0604030504040204" pitchFamily="34" charset="0"/>
                <a:cs typeface="Verdana" panose="020B0604030504040204" pitchFamily="34" charset="0"/>
              </a:rPr>
              <a:t>Remember, it’s important to have a clear understanding of what “housing stability” means. It does not mean the household will no longer be low income or have high housing costs relative to their income. A household might be considered stable and ready to exit your services if they’re compliant with their lease or host expectations, they can pay for housing on their own (or with other assistance) in the near term, they’ve addressed or are actively working to address longer-term issues that might impact housing, and they know where and how to seek help for any future housing crisis. </a:t>
            </a:r>
            <a:endParaRPr lang="en-US" dirty="0">
              <a:ea typeface="Calibri" panose="020F0502020204030204" pitchFamily="34" charset="0"/>
              <a:cs typeface="Times New Roman" panose="02020603050405020304" pitchFamily="18" charset="0"/>
            </a:endParaRPr>
          </a:p>
          <a:p>
            <a:pPr marL="0"/>
            <a:r>
              <a:rPr lang="en-US" dirty="0">
                <a:ea typeface="Verdana" panose="020B0604030504040204" pitchFamily="34" charset="0"/>
                <a:cs typeface="Verdana" panose="020B0604030504040204" pitchFamily="34" charset="0"/>
              </a:rPr>
              <a:t> </a:t>
            </a:r>
            <a:endParaRPr lang="en-US" dirty="0">
              <a:ea typeface="Calibri" panose="020F0502020204030204" pitchFamily="34" charset="0"/>
              <a:cs typeface="Times New Roman" panose="02020603050405020304" pitchFamily="18" charset="0"/>
            </a:endParaRPr>
          </a:p>
          <a:p>
            <a:pPr marL="0"/>
            <a:r>
              <a:rPr lang="en-US" dirty="0">
                <a:ea typeface="Verdana" panose="020B0604030504040204" pitchFamily="34" charset="0"/>
                <a:cs typeface="Verdana" panose="020B0604030504040204" pitchFamily="34" charset="0"/>
              </a:rPr>
              <a:t>Understanding this will guide the plans and supports we offer, as well as how much and for how long we assist households. Think of it as our goal line as it were, a way to know when our core purpose as crisis responders has been achieved and we can transition someone from our crisis-oriented assistance, even though they may have more steps to take to further stabilize and build their resiliency.</a:t>
            </a:r>
          </a:p>
        </p:txBody>
      </p:sp>
      <p:sp>
        <p:nvSpPr>
          <p:cNvPr id="4" name="Slide Number Placeholder 3"/>
          <p:cNvSpPr>
            <a:spLocks noGrp="1"/>
          </p:cNvSpPr>
          <p:nvPr>
            <p:ph type="sldNum" sz="quarter" idx="10"/>
          </p:nvPr>
        </p:nvSpPr>
        <p:spPr/>
        <p:txBody>
          <a:bodyPr/>
          <a:lstStyle/>
          <a:p>
            <a:pPr marL="0" marR="0" lvl="0" indent="0" algn="l" defTabSz="957211" rtl="0" eaLnBrk="0" fontAlgn="base" latinLnBrk="0" hangingPunct="0">
              <a:lnSpc>
                <a:spcPct val="100000"/>
              </a:lnSpc>
              <a:spcBef>
                <a:spcPct val="0"/>
              </a:spcBef>
              <a:spcAft>
                <a:spcPct val="0"/>
              </a:spcAft>
              <a:buClrTx/>
              <a:buSzTx/>
              <a:buFontTx/>
              <a:buNone/>
              <a:tabLst/>
              <a:defRPr/>
            </a:pPr>
            <a:fld id="{E6E49B88-C793-41F8-9EA0-1766465DAF74}"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l" defTabSz="957211" rtl="0" eaLnBrk="0" fontAlgn="base" latinLnBrk="0" hangingPunct="0">
                <a:lnSpc>
                  <a:spcPct val="100000"/>
                </a:lnSpc>
                <a:spcBef>
                  <a:spcPct val="0"/>
                </a:spcBef>
                <a:spcAft>
                  <a:spcPct val="0"/>
                </a:spcAft>
                <a:buClrTx/>
                <a:buSzTx/>
                <a:buFontTx/>
                <a:buNone/>
                <a:tabLst/>
                <a:defRPr/>
              </a:pPr>
              <a:t>88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5" name="Date Placeholder 4">
            <a:extLst>
              <a:ext uri="{FF2B5EF4-FFF2-40B4-BE49-F238E27FC236}">
                <a16:creationId xmlns:a16="http://schemas.microsoft.com/office/drawing/2014/main" id="{2EAD0284-7EC4-44C6-9D08-1164098F76B6}"/>
              </a:ext>
            </a:extLst>
          </p:cNvPr>
          <p:cNvSpPr>
            <a:spLocks noGrp="1"/>
          </p:cNvSpPr>
          <p:nvPr>
            <p:ph type="dt" idx="1"/>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Calibri"/>
                <a:cs typeface="Calibri"/>
                <a:sym typeface="Calibri"/>
              </a:rPr>
              <a:t>9/17/2019</a:t>
            </a:r>
          </a:p>
        </p:txBody>
      </p:sp>
    </p:spTree>
    <p:extLst>
      <p:ext uri="{BB962C8B-B14F-4D97-AF65-F5344CB8AC3E}">
        <p14:creationId xmlns:p14="http://schemas.microsoft.com/office/powerpoint/2010/main" val="140581626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Teo</a:t>
            </a:r>
          </a:p>
          <a:p>
            <a:pPr marL="0"/>
            <a:endParaRPr lang="en-US" dirty="0"/>
          </a:p>
          <a:p>
            <a:pPr marL="0"/>
            <a:r>
              <a:rPr lang="en-US" dirty="0"/>
              <a:t>What are some other things we can do as HFCMs to support stable housing and longer-term retention? Let’s ask folx to add their thoughts in the chat.</a:t>
            </a:r>
          </a:p>
          <a:p>
            <a:pPr marL="0"/>
            <a:endParaRPr lang="en-US" dirty="0"/>
          </a:p>
          <a:p>
            <a:pPr marL="0">
              <a:spcAft>
                <a:spcPts val="1233"/>
              </a:spcAft>
            </a:pPr>
            <a:r>
              <a:rPr lang="en-US" dirty="0"/>
              <a:t>Consider income/benefit and subsidy goals if the participant has insufficient </a:t>
            </a:r>
            <a:r>
              <a:rPr lang="en-US" u="sng" dirty="0"/>
              <a:t>income</a:t>
            </a:r>
            <a:r>
              <a:rPr lang="en-US" dirty="0"/>
              <a:t> to pay for housing and other essential costs, including after program exit. As we’ve noted a few times, getting to housing stability doesn’t mean a household won’t be stretched. They’ll likely have little margin for bad luck or sudden changes, so continuing to identify and encourage participants to explore every opportunity to increase their income and margin for crisis and bad luck, even after you’re out of the picture. </a:t>
            </a:r>
          </a:p>
          <a:p>
            <a:pPr marL="0">
              <a:spcAft>
                <a:spcPts val="1233"/>
              </a:spcAft>
            </a:pPr>
            <a:endParaRPr lang="en-US" dirty="0"/>
          </a:p>
          <a:p>
            <a:pPr marL="0">
              <a:spcAft>
                <a:spcPts val="1233"/>
              </a:spcAft>
            </a:pPr>
            <a:r>
              <a:rPr lang="en-US" dirty="0"/>
              <a:t>One of the ways we can help participants improve their resiliency and avoid future problems is to make sure they have a clear understanding of what led to prior housing crisis. We talked earlier about how past experiences will provide a good indicator of future potential housing retention issues. Make sure to revisit those, and talk through, even role play, what to do if and when similar situations arise. For example, a participant may have had issues in the past with a friend group who would frequently use their apartment to party, so working to avoid that in the future would be something to have an honest conversation about. </a:t>
            </a:r>
          </a:p>
          <a:p>
            <a:pPr marL="0" indent="-293551">
              <a:spcAft>
                <a:spcPts val="1233"/>
              </a:spcAft>
              <a:buFont typeface="Arial" panose="020B0604020202020204" pitchFamily="34" charset="0"/>
              <a:buChar char="•"/>
            </a:pPr>
            <a:endParaRPr lang="en-US" dirty="0"/>
          </a:p>
          <a:p>
            <a:pPr marL="0">
              <a:spcAft>
                <a:spcPts val="1233"/>
              </a:spcAft>
            </a:pPr>
            <a:r>
              <a:rPr lang="en-US" dirty="0"/>
              <a:t>As participants stabilize in housing and transition from our assistance, we want to update the housing plan with them to address ongoing retention needs and potential issues. We can help even once we’re no longer involved by working with participants to create a retention plan that includes steps to avoid future issues, but also what to do if and when they occur.</a:t>
            </a:r>
          </a:p>
          <a:p>
            <a:endParaRPr lang="en-US" b="0" i="0" dirty="0"/>
          </a:p>
        </p:txBody>
      </p:sp>
      <p:sp>
        <p:nvSpPr>
          <p:cNvPr id="4" name="Slide Number Placeholder 3"/>
          <p:cNvSpPr>
            <a:spLocks noGrp="1"/>
          </p:cNvSpPr>
          <p:nvPr>
            <p:ph type="sldNum" sz="quarter" idx="10"/>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7EAA524E-8D2D-436D-895F-0B4E3FBDCE82}"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89</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109762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39bcf55078_0_10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39bcf55078_0_100: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Tom</a:t>
            </a:r>
            <a:endParaRPr dirty="0"/>
          </a:p>
        </p:txBody>
      </p:sp>
      <p:sp>
        <p:nvSpPr>
          <p:cNvPr id="218" name="Google Shape;218;g139bcf55078_0_100: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90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370371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40786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39a6b3b41a_0_1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139a6b3b41a_0_101:notes"/>
          <p:cNvSpPr txBox="1">
            <a:spLocks noGrp="1"/>
          </p:cNvSpPr>
          <p:nvPr>
            <p:ph type="body" idx="1"/>
          </p:nvPr>
        </p:nvSpPr>
        <p:spPr>
          <a:xfrm>
            <a:off x="731521"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t>Tom</a:t>
            </a:r>
            <a:endParaRPr dirty="0"/>
          </a:p>
        </p:txBody>
      </p:sp>
      <p:sp>
        <p:nvSpPr>
          <p:cNvPr id="226" name="Google Shape;226;g139a6b3b41a_0_101:notes"/>
          <p:cNvSpPr txBox="1">
            <a:spLocks noGrp="1"/>
          </p:cNvSpPr>
          <p:nvPr>
            <p:ph type="sldNum" idx="12"/>
          </p:nvPr>
        </p:nvSpPr>
        <p:spPr>
          <a:xfrm>
            <a:off x="4143588" y="9119475"/>
            <a:ext cx="3169800" cy="481800"/>
          </a:xfrm>
          <a:prstGeom prst="rect">
            <a:avLst/>
          </a:prstGeom>
          <a:noFill/>
          <a:ln>
            <a:noFill/>
          </a:ln>
        </p:spPr>
        <p:txBody>
          <a:bodyPr spcFirstLastPara="1" wrap="square" lIns="96625" tIns="48300" rIns="96625" bIns="483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93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028943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34:notes"/>
          <p:cNvSpPr txBox="1">
            <a:spLocks noGrp="1"/>
          </p:cNvSpPr>
          <p:nvPr>
            <p:ph type="body" idx="1"/>
          </p:nvPr>
        </p:nvSpPr>
        <p:spPr>
          <a:xfrm>
            <a:off x="731521" y="4620578"/>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r>
              <a:rPr lang="en-US" dirty="0">
                <a:latin typeface="Arial"/>
                <a:ea typeface="Arial"/>
                <a:cs typeface="Arial"/>
                <a:sym typeface="Arial"/>
              </a:rPr>
              <a:t>Karim</a:t>
            </a:r>
          </a:p>
          <a:p>
            <a:pPr marL="0" lvl="0" indent="0" algn="l" rtl="0">
              <a:lnSpc>
                <a:spcPct val="100000"/>
              </a:lnSpc>
              <a:spcBef>
                <a:spcPts val="0"/>
              </a:spcBef>
              <a:spcAft>
                <a:spcPts val="0"/>
              </a:spcAft>
              <a:buSzPts val="1400"/>
              <a:buNone/>
            </a:pPr>
            <a:r>
              <a:rPr lang="en-US" dirty="0">
                <a:latin typeface="Arial"/>
                <a:ea typeface="Arial"/>
                <a:cs typeface="Arial"/>
                <a:sym typeface="Arial"/>
              </a:rPr>
              <a:t>We reviewed these basic types of rental housing before. But the reality is, most every household receiving rapid rehousing assistance will need at least a short or medium term subsidy (e.g. up to 24 months), and many need a longer term subsidy.</a:t>
            </a:r>
            <a:endParaRPr dirty="0"/>
          </a:p>
          <a:p>
            <a:pPr marL="457200" marR="0" lvl="0" indent="-228600" algn="l" rtl="0">
              <a:lnSpc>
                <a:spcPct val="100000"/>
              </a:lnSpc>
              <a:spcBef>
                <a:spcPts val="0"/>
              </a:spcBef>
              <a:spcAft>
                <a:spcPts val="0"/>
              </a:spcAft>
              <a:buSzPts val="1400"/>
              <a:buNone/>
            </a:pPr>
            <a:endParaRPr b="1" dirty="0"/>
          </a:p>
        </p:txBody>
      </p:sp>
      <p:sp>
        <p:nvSpPr>
          <p:cNvPr id="432" name="Google Shape;432;p34:notes"/>
          <p:cNvSpPr txBox="1">
            <a:spLocks noGrp="1"/>
          </p:cNvSpPr>
          <p:nvPr>
            <p:ph type="sldNum" idx="12"/>
          </p:nvPr>
        </p:nvSpPr>
        <p:spPr>
          <a:xfrm>
            <a:off x="4143588" y="9119475"/>
            <a:ext cx="3169920" cy="481726"/>
          </a:xfrm>
          <a:prstGeom prst="rect">
            <a:avLst/>
          </a:prstGeom>
          <a:noFill/>
          <a:ln>
            <a:noFill/>
          </a:ln>
        </p:spPr>
        <p:txBody>
          <a:bodyPr spcFirstLastPara="1" wrap="square" lIns="96625" tIns="48300" rIns="96625" bIns="483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8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94</a:t>
            </a:fld>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155582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596465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36474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endParaRPr lang="en-US"/>
          </a:p>
          <a:p>
            <a:pPr marL="0"/>
            <a:endParaRPr lang="en-US"/>
          </a:p>
          <a:p>
            <a:pPr marL="0"/>
            <a:r>
              <a:rPr lang="en-US"/>
              <a:t>We’ve talked through housing-focused case management from crisis stabilization to housing retention, and we’ve offered lots for you to consider for your work going forward. But the one topic we haven’t yet reviewed is how to assess our work. Programs need to consider evaluation at all levels – from program planning through implementation. Do your programs:</a:t>
            </a:r>
          </a:p>
          <a:p>
            <a:pPr marL="0">
              <a:buFont typeface="Arial" panose="020B0604020202020204" pitchFamily="34" charset="0"/>
              <a:buChar char="•"/>
            </a:pPr>
            <a:r>
              <a:rPr lang="en-US"/>
              <a:t>Survey participants </a:t>
            </a:r>
          </a:p>
          <a:p>
            <a:pPr marL="0">
              <a:buFont typeface="Arial" panose="020B0604020202020204" pitchFamily="34" charset="0"/>
              <a:buChar char="•"/>
            </a:pPr>
            <a:r>
              <a:rPr lang="en-US"/>
              <a:t>Offer anonymous ways to provide feedback (suggestion box)</a:t>
            </a:r>
          </a:p>
          <a:p>
            <a:pPr marL="0">
              <a:buFont typeface="Arial" panose="020B0604020202020204" pitchFamily="34" charset="0"/>
              <a:buChar char="•"/>
            </a:pPr>
            <a:r>
              <a:rPr lang="en-US"/>
              <a:t>Focus groups/community meetings</a:t>
            </a:r>
          </a:p>
          <a:p>
            <a:pPr marL="0">
              <a:buFont typeface="Arial" panose="020B0604020202020204" pitchFamily="34" charset="0"/>
              <a:buChar char="•"/>
            </a:pPr>
            <a:r>
              <a:rPr lang="en-US"/>
              <a:t>One-on-one conversations – what worked well today, was there anything that could have been offered that would have helped you more?</a:t>
            </a:r>
          </a:p>
          <a:p>
            <a:pPr marL="0">
              <a:buFont typeface="Arial" panose="020B0604020202020204" pitchFamily="34" charset="0"/>
              <a:buChar char="•"/>
            </a:pPr>
            <a:r>
              <a:rPr lang="en-US"/>
              <a:t>Review HMIS data on exits to permanent housing, unknown destinations – also on time – how long is it taking people to move into permanent housing</a:t>
            </a:r>
          </a:p>
          <a:p>
            <a:pPr marL="0">
              <a:buFont typeface="Arial" panose="020B0604020202020204" pitchFamily="34" charset="0"/>
              <a:buChar char="•"/>
            </a:pPr>
            <a:endParaRPr lang="en-US"/>
          </a:p>
          <a:p>
            <a:pPr marL="0" indent="0">
              <a:buFont typeface="Arial" panose="020B0604020202020204" pitchFamily="34" charset="0"/>
              <a:buNone/>
            </a:pPr>
            <a:r>
              <a:rPr lang="en-US"/>
              <a:t>Has your organization integrated voices of lived expertise at all planning and implementation levels? Are voices of lived expertise at the decision-making table?</a:t>
            </a:r>
          </a:p>
          <a:p>
            <a:pPr marL="0" indent="0">
              <a:buFont typeface="Arial" panose="020B0604020202020204" pitchFamily="34" charset="0"/>
              <a:buNone/>
            </a:pPr>
            <a:endParaRPr lang="en-US"/>
          </a:p>
          <a:p>
            <a:pPr marL="0" indent="0">
              <a:buFont typeface="Arial" panose="020B0604020202020204" pitchFamily="34" charset="0"/>
              <a:buNone/>
            </a:pPr>
            <a:r>
              <a:rPr lang="en-US"/>
              <a:t>Let’s hear from you about ways that your agency (or you personally) has requested feedback to improve the work.</a:t>
            </a:r>
          </a:p>
          <a:p>
            <a:pPr marL="0" indent="0">
              <a:buFont typeface="Arial" panose="020B0604020202020204" pitchFamily="34" charset="0"/>
              <a:buNone/>
            </a:pP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68798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39bcf55078_0_3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g139bcf55078_0_37:notes"/>
          <p:cNvSpPr txBox="1">
            <a:spLocks noGrp="1"/>
          </p:cNvSpPr>
          <p:nvPr>
            <p:ph type="body" idx="1"/>
          </p:nvPr>
        </p:nvSpPr>
        <p:spPr>
          <a:xfrm>
            <a:off x="731520" y="4620578"/>
            <a:ext cx="5852100" cy="3780600"/>
          </a:xfrm>
          <a:prstGeom prst="rect">
            <a:avLst/>
          </a:prstGeom>
          <a:noFill/>
          <a:ln>
            <a:noFill/>
          </a:ln>
        </p:spPr>
        <p:txBody>
          <a:bodyPr spcFirstLastPara="1" wrap="square" lIns="97000" tIns="48500" rIns="97000" bIns="48500" anchor="t" anchorCtr="0">
            <a:noAutofit/>
          </a:bodyPr>
          <a:lstStyle/>
          <a:p>
            <a:pPr marL="0" lvl="0" indent="0" algn="l" rtl="0">
              <a:spcBef>
                <a:spcPts val="0"/>
              </a:spcBef>
              <a:spcAft>
                <a:spcPts val="0"/>
              </a:spcAft>
              <a:buNone/>
            </a:pPr>
            <a:r>
              <a:rPr lang="en-US"/>
              <a:t>Erica</a:t>
            </a:r>
            <a:endParaRPr/>
          </a:p>
        </p:txBody>
      </p:sp>
      <p:sp>
        <p:nvSpPr>
          <p:cNvPr id="354" name="Google Shape;354;g139bcf55078_0_37:notes"/>
          <p:cNvSpPr txBox="1">
            <a:spLocks noGrp="1"/>
          </p:cNvSpPr>
          <p:nvPr>
            <p:ph type="sldNum" idx="12"/>
          </p:nvPr>
        </p:nvSpPr>
        <p:spPr>
          <a:xfrm>
            <a:off x="4143587" y="9119474"/>
            <a:ext cx="3169800" cy="481500"/>
          </a:xfrm>
          <a:prstGeom prst="rect">
            <a:avLst/>
          </a:prstGeom>
          <a:noFill/>
          <a:ln>
            <a:noFill/>
          </a:ln>
        </p:spPr>
        <p:txBody>
          <a:bodyPr spcFirstLastPara="1" wrap="square" lIns="97000" tIns="48500" rIns="97000" bIns="485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Calibri"/>
              <a:buNone/>
              <a:tabLst/>
              <a:defRPr/>
            </a:pPr>
            <a:fld id="{00000000-1234-1234-1234-123412341234}" type="slidenum">
              <a:rPr kumimoji="0" lang="en-US"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Calibri"/>
                <a:buNone/>
                <a:tabLst/>
                <a:defRPr/>
              </a:pPr>
              <a:t>99</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397214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514504ea96_0_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514504ea96_0_7:notes"/>
          <p:cNvSpPr txBox="1">
            <a:spLocks noGrp="1"/>
          </p:cNvSpPr>
          <p:nvPr>
            <p:ph type="body" idx="1"/>
          </p:nvPr>
        </p:nvSpPr>
        <p:spPr>
          <a:xfrm>
            <a:off x="731520" y="4620578"/>
            <a:ext cx="5852100" cy="3780600"/>
          </a:xfrm>
          <a:prstGeom prst="rect">
            <a:avLst/>
          </a:prstGeom>
          <a:noFill/>
          <a:ln>
            <a:noFill/>
          </a:ln>
        </p:spPr>
        <p:txBody>
          <a:bodyPr spcFirstLastPara="1" wrap="square" lIns="97000" tIns="48500" rIns="97000" bIns="48500" anchor="t" anchorCtr="0">
            <a:noAutofit/>
          </a:bodyPr>
          <a:lstStyle/>
          <a:p>
            <a:pPr marL="0" lvl="0" indent="0" algn="l" rtl="0">
              <a:spcBef>
                <a:spcPts val="0"/>
              </a:spcBef>
              <a:spcAft>
                <a:spcPts val="0"/>
              </a:spcAft>
              <a:buNone/>
            </a:pPr>
            <a:endParaRPr/>
          </a:p>
        </p:txBody>
      </p:sp>
      <p:sp>
        <p:nvSpPr>
          <p:cNvPr id="346" name="Google Shape;346;g1514504ea96_0_7:notes"/>
          <p:cNvSpPr txBox="1">
            <a:spLocks noGrp="1"/>
          </p:cNvSpPr>
          <p:nvPr>
            <p:ph type="sldNum" idx="12"/>
          </p:nvPr>
        </p:nvSpPr>
        <p:spPr>
          <a:xfrm>
            <a:off x="4143587" y="9119474"/>
            <a:ext cx="3169800" cy="481500"/>
          </a:xfrm>
          <a:prstGeom prst="rect">
            <a:avLst/>
          </a:prstGeom>
          <a:noFill/>
          <a:ln>
            <a:noFill/>
          </a:ln>
        </p:spPr>
        <p:txBody>
          <a:bodyPr spcFirstLastPara="1" wrap="square" lIns="97000" tIns="48500" rIns="97000" bIns="485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Calibri"/>
              <a:buNone/>
              <a:tabLst/>
              <a:defRPr/>
            </a:pPr>
            <a:fld id="{00000000-1234-1234-1234-123412341234}" type="slidenum">
              <a:rPr kumimoji="0" lang="en-US" sz="13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300"/>
                <a:buFont typeface="Calibri"/>
                <a:buNone/>
                <a:tabLst/>
                <a:defRPr/>
              </a:pPr>
              <a:t>100</a:t>
            </a:fld>
            <a:endParaRPr kumimoji="0" sz="13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928916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wrap-up, use the Module 2 activity handout found on the NCCEH training site to reflect on the following questions by yourself or with other staff. See if you can identify…</a:t>
            </a:r>
          </a:p>
          <a:p>
            <a:endParaRPr lang="en-US" dirty="0"/>
          </a:p>
          <a:p>
            <a:pPr marL="176131" indent="-176131">
              <a:buFont typeface="Arial" panose="020B0604020202020204" pitchFamily="34" charset="0"/>
              <a:buChar char="•"/>
            </a:pPr>
            <a:r>
              <a:rPr lang="en-US" dirty="0"/>
              <a:t>What are we doing that is consistent with Housing-Focused Case Management practices?</a:t>
            </a:r>
          </a:p>
          <a:p>
            <a:pPr marL="176131" indent="-176131">
              <a:buFont typeface="Arial" panose="020B0604020202020204" pitchFamily="34" charset="0"/>
              <a:buChar char="•"/>
            </a:pPr>
            <a:endParaRPr lang="en-US" dirty="0"/>
          </a:p>
          <a:p>
            <a:pPr marL="176131" indent="-176131">
              <a:buFont typeface="Arial" panose="020B0604020202020204" pitchFamily="34" charset="0"/>
              <a:buChar char="•"/>
            </a:pPr>
            <a:r>
              <a:rPr lang="en-US" dirty="0"/>
              <a:t>What program practices, policies or procedures may need to change to support effective Housing-Focused Case Management? </a:t>
            </a:r>
          </a:p>
          <a:p>
            <a:pPr marL="176131" indent="-176131">
              <a:buFont typeface="Arial" panose="020B0604020202020204" pitchFamily="34" charset="0"/>
              <a:buChar char="•"/>
            </a:pPr>
            <a:endParaRPr lang="en-US" dirty="0"/>
          </a:p>
          <a:p>
            <a:pPr marL="176131" indent="-176131">
              <a:buFont typeface="Arial" panose="020B0604020202020204" pitchFamily="34" charset="0"/>
              <a:buChar char="•"/>
            </a:pPr>
            <a:r>
              <a:rPr lang="en-US" dirty="0"/>
              <a:t>How are we/am I engaging people “authentically” in order to promote a trusting, respectful and helpful relationship? </a:t>
            </a:r>
          </a:p>
          <a:p>
            <a:pPr marL="176131" indent="-176131">
              <a:buFont typeface="Arial" panose="020B0604020202020204" pitchFamily="34" charset="0"/>
              <a:buChar char="•"/>
            </a:pPr>
            <a:endParaRPr lang="en-US" dirty="0"/>
          </a:p>
          <a:p>
            <a:pPr marL="176131" indent="-176131">
              <a:buFont typeface="Arial" panose="020B0604020202020204" pitchFamily="34" charset="0"/>
              <a:buChar char="•"/>
            </a:pPr>
            <a:r>
              <a:rPr lang="en-US" dirty="0"/>
              <a:t>What next steps should we/I take to make those changes?</a:t>
            </a:r>
          </a:p>
          <a:p>
            <a:endParaRPr lang="en-US" dirty="0"/>
          </a:p>
          <a:p>
            <a:endParaRPr lang="en-US" dirty="0"/>
          </a:p>
          <a:p>
            <a:r>
              <a:rPr lang="en-US" dirty="0"/>
              <a:t>That concludes this module on key features, practices and considerations. In the next module, we’ll look more closely at Housing Screening and Assessment approaches.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39363" rtl="0" eaLnBrk="0" fontAlgn="base" latinLnBrk="0" hangingPunct="0">
              <a:lnSpc>
                <a:spcPct val="100000"/>
              </a:lnSpc>
              <a:spcBef>
                <a:spcPct val="0"/>
              </a:spcBef>
              <a:spcAft>
                <a:spcPct val="0"/>
              </a:spcAft>
              <a:buClrTx/>
              <a:buSzTx/>
              <a:buFontTx/>
              <a:buNone/>
              <a:tabLst/>
              <a:defRPr/>
            </a:pPr>
            <a:fld id="{35D1D946-F2E8-4564-AB43-5780D50F768F}" type="slidenum">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39363" rtl="0" eaLnBrk="0" fontAlgn="base" latinLnBrk="0" hangingPunct="0">
                <a:lnSpc>
                  <a:spcPct val="100000"/>
                </a:lnSpc>
                <a:spcBef>
                  <a:spcPct val="0"/>
                </a:spcBef>
                <a:spcAft>
                  <a:spcPct val="0"/>
                </a:spcAft>
                <a:buClrTx/>
                <a:buSzTx/>
                <a:buFontTx/>
                <a:buNone/>
                <a:tabLst/>
                <a:defRPr/>
              </a:pPr>
              <a:t>101</a:t>
            </a:fld>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97087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are some key touchstones important to effective HFCM, and some key takeaways I’d like to stress before we wrap up, starting with</a:t>
            </a:r>
          </a:p>
          <a:p>
            <a:pPr marL="293551" indent="-293551">
              <a:buFont typeface="Arial" panose="020B0604020202020204" pitchFamily="34" charset="0"/>
              <a:buChar char="•"/>
            </a:pPr>
            <a:r>
              <a:rPr lang="en-US" dirty="0"/>
              <a:t>Housing First – remember we center our work on resolving housing crisis, but we don’t ignore other critical and urgent issues. The point with Housing First is where we place our focus, understanding that homelessness or imminent risk of homelessness is by definition a critical and urgent crisis and we are a first responder and it’s our responsibility to intervene and assist to resolve the housing crisis as a priority – so yes, Housing First, but not housing only.</a:t>
            </a:r>
          </a:p>
          <a:p>
            <a:pPr marL="293551" indent="-293551">
              <a:buFont typeface="Arial" panose="020B0604020202020204" pitchFamily="34" charset="0"/>
              <a:buChar char="•"/>
            </a:pPr>
            <a:r>
              <a:rPr lang="en-US" dirty="0"/>
              <a:t>Providing assistance progressively, recognizing that we can’t accurately predict what someone may need to secure and stabilize in housing, so let’s start with a little and be ready to offer a lot – and everything in between for as long as our funding allows – in order to help someone achieve stability in safe housing.</a:t>
            </a:r>
          </a:p>
          <a:p>
            <a:pPr marL="293551" indent="-293551">
              <a:buFont typeface="Arial" panose="020B0604020202020204" pitchFamily="34" charset="0"/>
              <a:buChar char="•"/>
            </a:pPr>
            <a:r>
              <a:rPr lang="en-US" dirty="0"/>
              <a:t>Which…means we need to be clear about what stable safe housing is and isn’t! It isn’t an emergency shelter, and it’s not returning to an abuser or moving into an apartment without utilities or that’s otherwise not fit for habitation. Safe, stable housing means the unit and others staying in the unit don’t present a threat. It means there are some basic rights to the housing and housing isn’t precarious, where the person can be asked to leave at any time. We’ll get into this more later, but remember – our work should always start with this end in mind.</a:t>
            </a:r>
          </a:p>
          <a:p>
            <a:pPr marL="293551" indent="-293551">
              <a:buFont typeface="Arial" panose="020B0604020202020204" pitchFamily="34" charset="0"/>
              <a:buChar char="•"/>
            </a:pPr>
            <a:r>
              <a:rPr lang="en-US" dirty="0"/>
              <a:t>Be present, let your clients know your present and available and, of course, be safe</a:t>
            </a:r>
          </a:p>
          <a:p>
            <a:pPr marL="293551" indent="-293551">
              <a:buFont typeface="Arial" panose="020B0604020202020204" pitchFamily="34" charset="0"/>
              <a:buChar char="•"/>
            </a:pPr>
            <a:r>
              <a:rPr lang="en-US" dirty="0"/>
              <a:t>Take time to pause, reflect and grow. This is hard, high burnout work. It can be frustrating, depressing, and demoralizing. But it will also change your life. Be sure to take care of yourself along the way and look for opportunities to decompress and destress. </a:t>
            </a:r>
          </a:p>
          <a:p>
            <a:pPr marL="293551" indent="-293551">
              <a:buFont typeface="Arial" panose="020B0604020202020204" pitchFamily="34" charset="0"/>
              <a:buChar char="•"/>
            </a:pPr>
            <a:r>
              <a:rPr lang="en-US" dirty="0"/>
              <a:t>Above all in our work – be proud of the housing advocate and first responder that you are and continually strive to facilitate access to resources, maximize and explore housing and service options, and work to promote agency among the people you serve. You’ve got this!</a:t>
            </a:r>
          </a:p>
          <a:p>
            <a:endParaRPr lang="en-US" dirty="0"/>
          </a:p>
          <a:p>
            <a:endParaRPr lang="en-US" dirty="0"/>
          </a:p>
        </p:txBody>
      </p:sp>
    </p:spTree>
    <p:extLst>
      <p:ext uri="{BB962C8B-B14F-4D97-AF65-F5344CB8AC3E}">
        <p14:creationId xmlns:p14="http://schemas.microsoft.com/office/powerpoint/2010/main" val="3828693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8FA4-8BE9-1A07-873E-ACAE3B85A7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483327-F0D4-0A68-871D-03D8425F23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F349F2-A044-0F86-7F22-1DCB1DA1FFE0}"/>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D06785B9-A885-8E03-FF9D-4000AA552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B44B8A-AA19-1EFD-E9C1-0E51963338FF}"/>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340372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776B-AE92-BFEA-DCE6-CDCEFE544C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5AC070-3B2D-4C61-FE8B-1CD42A12F6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B03A84-1C6D-E12B-310C-F907DA5A6679}"/>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1CAA7AD3-011F-B257-A517-56E4EA6C57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47059-3C43-B451-B4EA-224A1D4962BB}"/>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3593820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DEF7-5C3F-B57B-6307-3C41466BA9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F18E8C-F714-B735-9832-52BD912F06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B52545-AD9C-5398-BBDB-68472E4B432C}"/>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9FB755E7-CABE-A350-4944-B52F326B1C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59B2B-C10C-0DEA-4800-C8B2C9BD51D9}"/>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1639327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C8BB1-11C1-F84C-7CF4-92723BD42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019E9B-7655-77A5-37AA-38BB735D96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0440E5-749F-AB9A-322B-73D31E31B4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B2B749-F1CD-B665-CB38-908F0A9A1AFB}"/>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6" name="Footer Placeholder 5">
            <a:extLst>
              <a:ext uri="{FF2B5EF4-FFF2-40B4-BE49-F238E27FC236}">
                <a16:creationId xmlns:a16="http://schemas.microsoft.com/office/drawing/2014/main" id="{25A758A5-09C7-84BD-D5FC-97DDDC3849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EC847C-E226-9457-4CA2-32C1A03C5C1B}"/>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338520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E5F6-4605-01BA-FCF2-6F313528FE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FF5BA6-0214-FCBB-E8E5-A85FD29127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05727B-7758-0FC8-8577-C7F55E1091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6EC73F-F5B1-93D2-C8E7-DC10935C3D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CEF065-3DC6-8693-5BE3-118594403D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8F5607-1FBD-14C8-3A94-320BEFCF5049}"/>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8" name="Footer Placeholder 7">
            <a:extLst>
              <a:ext uri="{FF2B5EF4-FFF2-40B4-BE49-F238E27FC236}">
                <a16:creationId xmlns:a16="http://schemas.microsoft.com/office/drawing/2014/main" id="{3C59B763-EE4D-07E9-F3DA-9FC1E9DB47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2112C-DAAD-2DA7-ACC5-15A49446DED3}"/>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3317984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FC1C2-DBD3-AD94-154B-8E9D97C3E1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77412C7-B08D-2C07-0230-99B0CDB65489}"/>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4" name="Footer Placeholder 3">
            <a:extLst>
              <a:ext uri="{FF2B5EF4-FFF2-40B4-BE49-F238E27FC236}">
                <a16:creationId xmlns:a16="http://schemas.microsoft.com/office/drawing/2014/main" id="{5EFB6921-469A-7A5B-CEF0-7C58213066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1B21B1-0152-01E3-57DF-FCE205BFAD79}"/>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581236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8451F6-F442-223F-96D2-D907FE3189BB}"/>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3" name="Footer Placeholder 2">
            <a:extLst>
              <a:ext uri="{FF2B5EF4-FFF2-40B4-BE49-F238E27FC236}">
                <a16:creationId xmlns:a16="http://schemas.microsoft.com/office/drawing/2014/main" id="{29727A22-1647-DA2A-16A6-507EE5A6B2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5DC000-D1CA-3B0B-7340-08D40EE5061C}"/>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2246362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D437E-4023-8AE9-DED6-4638A2AA6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ADE511-E13B-EAE9-B71E-F58A4BD9F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8156D1-4307-3FE7-B5DC-5DAB24667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621E0D-D5E5-D6E8-2671-D7C499274159}"/>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6" name="Footer Placeholder 5">
            <a:extLst>
              <a:ext uri="{FF2B5EF4-FFF2-40B4-BE49-F238E27FC236}">
                <a16:creationId xmlns:a16="http://schemas.microsoft.com/office/drawing/2014/main" id="{25281842-14DF-4DF3-70D1-D1EAB6320E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36086A-D165-6488-8112-53B864C06061}"/>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409904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F4DED-DEBF-88D0-34E7-8B131B5BC5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31C82B-CF4A-E35F-693A-D559B4F4F3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9DCBB0-6227-2226-BAAF-79751A5747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5855E2-F2A2-BD35-BA0C-5FEC860E18FA}"/>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6" name="Footer Placeholder 5">
            <a:extLst>
              <a:ext uri="{FF2B5EF4-FFF2-40B4-BE49-F238E27FC236}">
                <a16:creationId xmlns:a16="http://schemas.microsoft.com/office/drawing/2014/main" id="{C448B732-0644-C365-1AAC-A5E2B95AA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26D1BF-97BC-6D78-2826-272CEB9EACCC}"/>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1153468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B9DA0-0617-BB1B-773F-844A23F8FF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98AA8E-07EA-D7D0-C2B1-C4CBB52885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03236-462E-E1AD-99B8-21CDDBD156DA}"/>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9F5F4314-83B1-EAF3-F3DF-7A0BD9F684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6DCEE-4BA4-4BC3-E15A-723432048B04}"/>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1533190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DAEAB7-838A-D097-9BC8-B0920EFD06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33EA87-413D-F0F6-8F20-E025C28CCF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DA3AC-3E17-DA59-3581-F6A0911F26CC}"/>
              </a:ext>
            </a:extLst>
          </p:cNvPr>
          <p:cNvSpPr>
            <a:spLocks noGrp="1"/>
          </p:cNvSpPr>
          <p:nvPr>
            <p:ph type="dt" sz="half" idx="10"/>
          </p:nvPr>
        </p:nvSpPr>
        <p:spPr/>
        <p:txBody>
          <a:body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8D035700-20F1-871F-0C08-9FDC8DB33D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BE79D-AE94-9D48-F802-2B1E7BC69676}"/>
              </a:ext>
            </a:extLst>
          </p:cNvPr>
          <p:cNvSpPr>
            <a:spLocks noGrp="1"/>
          </p:cNvSpPr>
          <p:nvPr>
            <p:ph type="sldNum" sz="quarter" idx="12"/>
          </p:nvPr>
        </p:nvSpPr>
        <p:spPr/>
        <p:txBody>
          <a:bodyPr/>
          <a:lstStyle/>
          <a:p>
            <a:fld id="{9FB45BBD-EAF1-4853-B6BE-BA0680E23F7A}" type="slidenum">
              <a:rPr lang="en-US" smtClean="0"/>
              <a:t>‹#›</a:t>
            </a:fld>
            <a:endParaRPr lang="en-US"/>
          </a:p>
        </p:txBody>
      </p:sp>
    </p:spTree>
    <p:extLst>
      <p:ext uri="{BB962C8B-B14F-4D97-AF65-F5344CB8AC3E}">
        <p14:creationId xmlns:p14="http://schemas.microsoft.com/office/powerpoint/2010/main" val="1688585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Column Bullet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D80A8A-679D-D54C-97AE-1B7DC3CD1407}"/>
              </a:ext>
            </a:extLst>
          </p:cNvPr>
          <p:cNvSpPr>
            <a:spLocks noGrp="1"/>
          </p:cNvSpPr>
          <p:nvPr>
            <p:ph type="title" hasCustomPrompt="1"/>
          </p:nvPr>
        </p:nvSpPr>
        <p:spPr>
          <a:xfrm>
            <a:off x="1676400" y="381000"/>
            <a:ext cx="9829800" cy="685800"/>
          </a:xfrm>
        </p:spPr>
        <p:txBody>
          <a:bodyPr/>
          <a:lstStyle>
            <a:lvl1pPr algn="l" defTabSz="914400" rtl="0" eaLnBrk="1" latinLnBrk="0" hangingPunct="1">
              <a:lnSpc>
                <a:spcPts val="3600"/>
              </a:lnSpc>
              <a:spcBef>
                <a:spcPct val="0"/>
              </a:spcBef>
              <a:buNone/>
              <a:defRPr lang="en-US" sz="3600" b="1" i="0" kern="1200" dirty="0">
                <a:solidFill>
                  <a:srgbClr val="0D3162"/>
                </a:solidFill>
                <a:latin typeface="Arial Black" panose="020B0604020202020204" pitchFamily="34" charset="0"/>
                <a:ea typeface="+mj-ea"/>
                <a:cs typeface="Arial Black" panose="020B0604020202020204" pitchFamily="34" charset="0"/>
              </a:defRPr>
            </a:lvl1pPr>
          </a:lstStyle>
          <a:p>
            <a:r>
              <a:rPr lang="en-US"/>
              <a:t>Two-Column Bullets</a:t>
            </a:r>
          </a:p>
        </p:txBody>
      </p:sp>
      <p:sp>
        <p:nvSpPr>
          <p:cNvPr id="4" name="Text Placeholder 3">
            <a:extLst>
              <a:ext uri="{FF2B5EF4-FFF2-40B4-BE49-F238E27FC236}">
                <a16:creationId xmlns:a16="http://schemas.microsoft.com/office/drawing/2014/main" id="{D0A263BB-9283-A04C-A1FF-D47CD2712487}"/>
              </a:ext>
            </a:extLst>
          </p:cNvPr>
          <p:cNvSpPr>
            <a:spLocks noGrp="1"/>
          </p:cNvSpPr>
          <p:nvPr>
            <p:ph type="body" sz="quarter" idx="11" hasCustomPrompt="1"/>
          </p:nvPr>
        </p:nvSpPr>
        <p:spPr>
          <a:xfrm>
            <a:off x="1676400" y="1295400"/>
            <a:ext cx="4724400" cy="419100"/>
          </a:xfrm>
        </p:spPr>
        <p:txBody>
          <a:bodyPr/>
          <a:lstStyle>
            <a:lvl1pPr marL="0" indent="0">
              <a:buFontTx/>
              <a:buNone/>
              <a:defRPr b="1" i="0">
                <a:solidFill>
                  <a:schemeClr val="accent1"/>
                </a:solidFill>
                <a:latin typeface="Arial" panose="020B0604020202020204" pitchFamily="34" charset="0"/>
                <a:cs typeface="Arial" panose="020B0604020202020204" pitchFamily="34" charset="0"/>
              </a:defRPr>
            </a:lvl1pPr>
          </a:lstStyle>
          <a:p>
            <a:pPr lvl="0"/>
            <a:r>
              <a:rPr lang="en-US"/>
              <a:t>Subheading (optional)</a:t>
            </a:r>
          </a:p>
        </p:txBody>
      </p:sp>
      <p:sp>
        <p:nvSpPr>
          <p:cNvPr id="3" name="Content Placeholder 2">
            <a:extLst>
              <a:ext uri="{FF2B5EF4-FFF2-40B4-BE49-F238E27FC236}">
                <a16:creationId xmlns:a16="http://schemas.microsoft.com/office/drawing/2014/main" id="{A5207A03-2EE7-F44D-B651-F7E16BC6EEA4}"/>
              </a:ext>
            </a:extLst>
          </p:cNvPr>
          <p:cNvSpPr>
            <a:spLocks noGrp="1"/>
          </p:cNvSpPr>
          <p:nvPr>
            <p:ph sz="half" idx="1"/>
          </p:nvPr>
        </p:nvSpPr>
        <p:spPr>
          <a:xfrm>
            <a:off x="1676400" y="1714500"/>
            <a:ext cx="4762500" cy="4000500"/>
          </a:xfrm>
        </p:spPr>
        <p:txBody>
          <a:bodyPr>
            <a:noAutofit/>
          </a:bodyPr>
          <a:lstStyle>
            <a:lvl4pPr marL="1352550" indent="-338138">
              <a:buSzPct val="120000"/>
              <a:buFontTx/>
              <a:buBlip>
                <a:blip r:embed="rId2"/>
              </a:buBlip>
              <a:defRPr sz="2000"/>
            </a:lvl4pPr>
            <a:lvl5pPr marL="1690688" indent="-338138">
              <a:buSzPct val="120000"/>
              <a:buFontTx/>
              <a:buBlip>
                <a:blip r:embed="rId2"/>
              </a:buBlip>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0C25413A-5874-7A42-B5DC-18D8ED82AA33}"/>
              </a:ext>
            </a:extLst>
          </p:cNvPr>
          <p:cNvSpPr>
            <a:spLocks noGrp="1"/>
          </p:cNvSpPr>
          <p:nvPr>
            <p:ph type="body" sz="quarter" idx="12" hasCustomPrompt="1"/>
          </p:nvPr>
        </p:nvSpPr>
        <p:spPr>
          <a:xfrm>
            <a:off x="6775938" y="1295400"/>
            <a:ext cx="4724400" cy="419100"/>
          </a:xfrm>
        </p:spPr>
        <p:txBody>
          <a:bodyPr/>
          <a:lstStyle>
            <a:lvl1pPr marL="0" indent="0">
              <a:buFontTx/>
              <a:buNone/>
              <a:defRPr b="1" i="0">
                <a:solidFill>
                  <a:schemeClr val="accent1"/>
                </a:solidFill>
                <a:latin typeface="Arial" panose="020B0604020202020204" pitchFamily="34" charset="0"/>
                <a:cs typeface="Arial" panose="020B0604020202020204" pitchFamily="34" charset="0"/>
              </a:defRPr>
            </a:lvl1pPr>
          </a:lstStyle>
          <a:p>
            <a:pPr lvl="0"/>
            <a:r>
              <a:rPr lang="en-US"/>
              <a:t>Subheading (optional)</a:t>
            </a:r>
          </a:p>
        </p:txBody>
      </p:sp>
      <p:sp>
        <p:nvSpPr>
          <p:cNvPr id="6" name="Content Placeholder 2">
            <a:extLst>
              <a:ext uri="{FF2B5EF4-FFF2-40B4-BE49-F238E27FC236}">
                <a16:creationId xmlns:a16="http://schemas.microsoft.com/office/drawing/2014/main" id="{81205F5D-A793-2A4E-8625-DFCCD21C2249}"/>
              </a:ext>
            </a:extLst>
          </p:cNvPr>
          <p:cNvSpPr>
            <a:spLocks noGrp="1"/>
          </p:cNvSpPr>
          <p:nvPr>
            <p:ph sz="half" idx="10"/>
          </p:nvPr>
        </p:nvSpPr>
        <p:spPr>
          <a:xfrm>
            <a:off x="6781800" y="1714500"/>
            <a:ext cx="4762500" cy="4000500"/>
          </a:xfrm>
        </p:spPr>
        <p:txBody>
          <a:bodyPr>
            <a:noAutofit/>
          </a:bodyPr>
          <a:lstStyle>
            <a:lvl4pPr marL="1352550" indent="-338138">
              <a:buSzPct val="120000"/>
              <a:buFontTx/>
              <a:buBlip>
                <a:blip r:embed="rId2"/>
              </a:buBlip>
              <a:defRPr sz="2000"/>
            </a:lvl4pPr>
            <a:lvl5pPr marL="1690688" indent="-338138">
              <a:buSzPct val="120000"/>
              <a:buFontTx/>
              <a:buBlip>
                <a:blip r:embed="rId2"/>
              </a:buBlip>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3D0AE979-D718-624D-BF19-672169406FB5}"/>
              </a:ext>
            </a:extLst>
          </p:cNvPr>
          <p:cNvSpPr>
            <a:spLocks noGrp="1"/>
          </p:cNvSpPr>
          <p:nvPr>
            <p:ph type="ftr" sz="quarter" idx="13"/>
          </p:nvPr>
        </p:nvSpPr>
        <p:spPr>
          <a:xfrm>
            <a:off x="365760" y="6172200"/>
            <a:ext cx="6492240" cy="365125"/>
          </a:xfrm>
        </p:spPr>
        <p:txBody>
          <a:bodyPr anchor="ctr"/>
          <a:lstStyle/>
          <a:p>
            <a:endParaRPr lang="en-US"/>
          </a:p>
        </p:txBody>
      </p:sp>
      <p:sp>
        <p:nvSpPr>
          <p:cNvPr id="9" name="Slide Number Placeholder 16">
            <a:extLst>
              <a:ext uri="{FF2B5EF4-FFF2-40B4-BE49-F238E27FC236}">
                <a16:creationId xmlns:a16="http://schemas.microsoft.com/office/drawing/2014/main" id="{90CD474C-A3E4-E54F-8CA3-DDD8792CDB67}"/>
              </a:ext>
            </a:extLst>
          </p:cNvPr>
          <p:cNvSpPr>
            <a:spLocks noGrp="1"/>
          </p:cNvSpPr>
          <p:nvPr>
            <p:ph type="sldNum" sz="quarter" idx="4"/>
          </p:nvPr>
        </p:nvSpPr>
        <p:spPr>
          <a:xfrm>
            <a:off x="11448288" y="6160642"/>
            <a:ext cx="533400" cy="365760"/>
          </a:xfrm>
          <a:prstGeom prst="rect">
            <a:avLst/>
          </a:prstGeom>
        </p:spPr>
        <p:txBody>
          <a:bodyPr vert="horz" lIns="91440" tIns="45720" rIns="91440" bIns="45720" rtlCol="0" anchor="ctr"/>
          <a:lstStyle>
            <a:lvl1pPr algn="ctr">
              <a:defRPr sz="1200" b="1" i="0">
                <a:solidFill>
                  <a:schemeClr val="bg1"/>
                </a:solidFill>
                <a:latin typeface="Arial" panose="020B0604020202020204" pitchFamily="34" charset="0"/>
                <a:cs typeface="Arial" panose="020B0604020202020204" pitchFamily="34" charset="0"/>
              </a:defRPr>
            </a:lvl1pPr>
          </a:lstStyle>
          <a:p>
            <a:fld id="{B31B09A4-47ED-9E4B-A9DC-669DB755F4F1}" type="slidenum">
              <a:rPr lang="en-US" smtClean="0"/>
              <a:pPr/>
              <a:t>‹#›</a:t>
            </a:fld>
            <a:endParaRPr lang="en-US"/>
          </a:p>
        </p:txBody>
      </p:sp>
    </p:spTree>
    <p:extLst>
      <p:ext uri="{BB962C8B-B14F-4D97-AF65-F5344CB8AC3E}">
        <p14:creationId xmlns:p14="http://schemas.microsoft.com/office/powerpoint/2010/main" val="2166050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2-Column Bullets with Intr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D135951-B53F-6A42-B10A-A81DAD240BAF}"/>
              </a:ext>
            </a:extLst>
          </p:cNvPr>
          <p:cNvSpPr>
            <a:spLocks noGrp="1"/>
          </p:cNvSpPr>
          <p:nvPr>
            <p:ph type="title" hasCustomPrompt="1"/>
          </p:nvPr>
        </p:nvSpPr>
        <p:spPr>
          <a:xfrm>
            <a:off x="1676400" y="381000"/>
            <a:ext cx="9829800" cy="685800"/>
          </a:xfrm>
        </p:spPr>
        <p:txBody>
          <a:bodyPr/>
          <a:lstStyle/>
          <a:p>
            <a:r>
              <a:rPr lang="en-US"/>
              <a:t>Single Column Bullets with Intro</a:t>
            </a:r>
          </a:p>
        </p:txBody>
      </p:sp>
      <p:sp>
        <p:nvSpPr>
          <p:cNvPr id="9" name="Text Placeholder 8">
            <a:extLst>
              <a:ext uri="{FF2B5EF4-FFF2-40B4-BE49-F238E27FC236}">
                <a16:creationId xmlns:a16="http://schemas.microsoft.com/office/drawing/2014/main" id="{F63D6E07-8C86-6040-B268-F75B93030C67}"/>
              </a:ext>
            </a:extLst>
          </p:cNvPr>
          <p:cNvSpPr>
            <a:spLocks noGrp="1"/>
          </p:cNvSpPr>
          <p:nvPr>
            <p:ph type="body" sz="quarter" idx="11" hasCustomPrompt="1"/>
          </p:nvPr>
        </p:nvSpPr>
        <p:spPr>
          <a:xfrm>
            <a:off x="1676400" y="1333500"/>
            <a:ext cx="7810500" cy="928685"/>
          </a:xfrm>
        </p:spPr>
        <p:txBody>
          <a:bodyPr/>
          <a:lstStyle>
            <a:lvl1pPr marL="19050" indent="0">
              <a:buNone/>
              <a:tabLst/>
              <a:defRPr/>
            </a:lvl1pPr>
            <a:lvl2pPr marL="19050" indent="0">
              <a:buNone/>
              <a:tabLst/>
              <a:defRPr/>
            </a:lvl2pPr>
            <a:lvl3pPr marL="19050" indent="0">
              <a:buNone/>
              <a:tabLst/>
              <a:defRPr/>
            </a:lvl3pPr>
            <a:lvl4pPr marL="19050" indent="0">
              <a:buNone/>
              <a:tabLst/>
              <a:defRPr/>
            </a:lvl4pPr>
            <a:lvl5pPr marL="19050" indent="0">
              <a:buNone/>
              <a:tabLst/>
              <a:defRPr/>
            </a:lvl5pPr>
          </a:lstStyle>
          <a:p>
            <a:pPr lvl="0"/>
            <a:r>
              <a:rPr lang="en-US"/>
              <a:t>Short introduction. </a:t>
            </a:r>
          </a:p>
        </p:txBody>
      </p:sp>
      <p:sp>
        <p:nvSpPr>
          <p:cNvPr id="3" name="Content Placeholder 2">
            <a:extLst>
              <a:ext uri="{FF2B5EF4-FFF2-40B4-BE49-F238E27FC236}">
                <a16:creationId xmlns:a16="http://schemas.microsoft.com/office/drawing/2014/main" id="{A5207A03-2EE7-F44D-B651-F7E16BC6EEA4}"/>
              </a:ext>
            </a:extLst>
          </p:cNvPr>
          <p:cNvSpPr>
            <a:spLocks noGrp="1"/>
          </p:cNvSpPr>
          <p:nvPr>
            <p:ph sz="half" idx="1"/>
          </p:nvPr>
        </p:nvSpPr>
        <p:spPr>
          <a:xfrm>
            <a:off x="1676400" y="2667000"/>
            <a:ext cx="4762500" cy="3048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1173D5-47B2-864E-A6CE-1930244A515A}"/>
              </a:ext>
            </a:extLst>
          </p:cNvPr>
          <p:cNvSpPr>
            <a:spLocks noGrp="1"/>
          </p:cNvSpPr>
          <p:nvPr>
            <p:ph sz="half" idx="2"/>
          </p:nvPr>
        </p:nvSpPr>
        <p:spPr>
          <a:xfrm>
            <a:off x="6781800" y="2666998"/>
            <a:ext cx="4724400" cy="304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6CFD6406-9CC9-6D45-825B-E6ED0702F141}"/>
              </a:ext>
            </a:extLst>
          </p:cNvPr>
          <p:cNvSpPr>
            <a:spLocks noGrp="1"/>
          </p:cNvSpPr>
          <p:nvPr>
            <p:ph type="ftr" sz="quarter" idx="12"/>
          </p:nvPr>
        </p:nvSpPr>
        <p:spPr/>
        <p:txBody>
          <a:bodyPr anchor="ctr"/>
          <a:lstStyle/>
          <a:p>
            <a:r>
              <a:rPr lang="en-US"/>
              <a:t>Footer (optional)</a:t>
            </a:r>
          </a:p>
        </p:txBody>
      </p:sp>
      <p:sp>
        <p:nvSpPr>
          <p:cNvPr id="10" name="Slide Number Placeholder 16">
            <a:extLst>
              <a:ext uri="{FF2B5EF4-FFF2-40B4-BE49-F238E27FC236}">
                <a16:creationId xmlns:a16="http://schemas.microsoft.com/office/drawing/2014/main" id="{2E9F31BF-84BA-BB4F-A0CA-56DE02445717}"/>
              </a:ext>
            </a:extLst>
          </p:cNvPr>
          <p:cNvSpPr>
            <a:spLocks noGrp="1"/>
          </p:cNvSpPr>
          <p:nvPr>
            <p:ph type="sldNum" sz="quarter" idx="4"/>
          </p:nvPr>
        </p:nvSpPr>
        <p:spPr>
          <a:xfrm>
            <a:off x="11448288" y="6160642"/>
            <a:ext cx="533400" cy="365760"/>
          </a:xfrm>
          <a:prstGeom prst="rect">
            <a:avLst/>
          </a:prstGeom>
        </p:spPr>
        <p:txBody>
          <a:bodyPr vert="horz" lIns="91440" tIns="45720" rIns="91440" bIns="45720" rtlCol="0" anchor="ctr"/>
          <a:lstStyle>
            <a:lvl1pPr algn="ctr">
              <a:defRPr sz="1200" b="1" i="0">
                <a:solidFill>
                  <a:schemeClr val="bg1"/>
                </a:solidFill>
                <a:latin typeface="Arial" panose="020B0604020202020204" pitchFamily="34" charset="0"/>
                <a:cs typeface="Arial" panose="020B0604020202020204" pitchFamily="34" charset="0"/>
              </a:defRPr>
            </a:lvl1pPr>
          </a:lstStyle>
          <a:p>
            <a:fld id="{B31B09A4-47ED-9E4B-A9DC-669DB755F4F1}" type="slidenum">
              <a:rPr lang="en-US" smtClean="0"/>
              <a:pPr/>
              <a:t>‹#›</a:t>
            </a:fld>
            <a:endParaRPr lang="en-US"/>
          </a:p>
        </p:txBody>
      </p:sp>
    </p:spTree>
    <p:extLst>
      <p:ext uri="{BB962C8B-B14F-4D97-AF65-F5344CB8AC3E}">
        <p14:creationId xmlns:p14="http://schemas.microsoft.com/office/powerpoint/2010/main" val="1577653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3"/>
        <p:cNvGrpSpPr/>
        <p:nvPr/>
      </p:nvGrpSpPr>
      <p:grpSpPr>
        <a:xfrm>
          <a:off x="0" y="0"/>
          <a:ext cx="0" cy="0"/>
          <a:chOff x="0" y="0"/>
          <a:chExt cx="0" cy="0"/>
        </a:xfrm>
      </p:grpSpPr>
      <p:sp>
        <p:nvSpPr>
          <p:cNvPr id="24" name="Google Shape;24;p7"/>
          <p:cNvSpPr txBox="1">
            <a:spLocks noGrp="1"/>
          </p:cNvSpPr>
          <p:nvPr>
            <p:ph type="title"/>
          </p:nvPr>
        </p:nvSpPr>
        <p:spPr>
          <a:xfrm>
            <a:off x="1433592" y="437049"/>
            <a:ext cx="9965927" cy="53218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Clr>
                <a:schemeClr val="dk2"/>
              </a:buClr>
              <a:buSzPts val="36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7"/>
          <p:cNvSpPr txBox="1">
            <a:spLocks noGrp="1"/>
          </p:cNvSpPr>
          <p:nvPr>
            <p:ph type="sldNum" idx="12"/>
          </p:nvPr>
        </p:nvSpPr>
        <p:spPr>
          <a:xfrm>
            <a:off x="11600484" y="6452979"/>
            <a:ext cx="385120" cy="33528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b="0" i="0" u="none" strike="noStrike" cap="none">
                <a:solidFill>
                  <a:schemeClr val="dk2"/>
                </a:solidFill>
                <a:latin typeface="Arial"/>
                <a:ea typeface="Arial"/>
                <a:cs typeface="Arial"/>
                <a:sym typeface="Arial"/>
              </a:defRPr>
            </a:lvl1pPr>
            <a:lvl2pPr marL="0" lvl="1" indent="0" algn="ctr">
              <a:spcBef>
                <a:spcPts val="0"/>
              </a:spcBef>
              <a:buNone/>
              <a:defRPr sz="1200" b="0" i="0" u="none" strike="noStrike" cap="none">
                <a:solidFill>
                  <a:schemeClr val="dk2"/>
                </a:solidFill>
                <a:latin typeface="Arial"/>
                <a:ea typeface="Arial"/>
                <a:cs typeface="Arial"/>
                <a:sym typeface="Arial"/>
              </a:defRPr>
            </a:lvl2pPr>
            <a:lvl3pPr marL="0" lvl="2" indent="0" algn="ctr">
              <a:spcBef>
                <a:spcPts val="0"/>
              </a:spcBef>
              <a:buNone/>
              <a:defRPr sz="1200" b="0" i="0" u="none" strike="noStrike" cap="none">
                <a:solidFill>
                  <a:schemeClr val="dk2"/>
                </a:solidFill>
                <a:latin typeface="Arial"/>
                <a:ea typeface="Arial"/>
                <a:cs typeface="Arial"/>
                <a:sym typeface="Arial"/>
              </a:defRPr>
            </a:lvl3pPr>
            <a:lvl4pPr marL="0" lvl="3" indent="0" algn="ctr">
              <a:spcBef>
                <a:spcPts val="0"/>
              </a:spcBef>
              <a:buNone/>
              <a:defRPr sz="1200" b="0" i="0" u="none" strike="noStrike" cap="none">
                <a:solidFill>
                  <a:schemeClr val="dk2"/>
                </a:solidFill>
                <a:latin typeface="Arial"/>
                <a:ea typeface="Arial"/>
                <a:cs typeface="Arial"/>
                <a:sym typeface="Arial"/>
              </a:defRPr>
            </a:lvl4pPr>
            <a:lvl5pPr marL="0" lvl="4" indent="0" algn="ctr">
              <a:spcBef>
                <a:spcPts val="0"/>
              </a:spcBef>
              <a:buNone/>
              <a:defRPr sz="1200" b="0" i="0" u="none" strike="noStrike" cap="none">
                <a:solidFill>
                  <a:schemeClr val="dk2"/>
                </a:solidFill>
                <a:latin typeface="Arial"/>
                <a:ea typeface="Arial"/>
                <a:cs typeface="Arial"/>
                <a:sym typeface="Arial"/>
              </a:defRPr>
            </a:lvl5pPr>
            <a:lvl6pPr marL="0" lvl="5" indent="0" algn="ctr">
              <a:spcBef>
                <a:spcPts val="0"/>
              </a:spcBef>
              <a:buNone/>
              <a:defRPr sz="1200" b="0" i="0" u="none" strike="noStrike" cap="none">
                <a:solidFill>
                  <a:schemeClr val="dk2"/>
                </a:solidFill>
                <a:latin typeface="Arial"/>
                <a:ea typeface="Arial"/>
                <a:cs typeface="Arial"/>
                <a:sym typeface="Arial"/>
              </a:defRPr>
            </a:lvl6pPr>
            <a:lvl7pPr marL="0" lvl="6" indent="0" algn="ctr">
              <a:spcBef>
                <a:spcPts val="0"/>
              </a:spcBef>
              <a:buNone/>
              <a:defRPr sz="1200" b="0" i="0" u="none" strike="noStrike" cap="none">
                <a:solidFill>
                  <a:schemeClr val="dk2"/>
                </a:solidFill>
                <a:latin typeface="Arial"/>
                <a:ea typeface="Arial"/>
                <a:cs typeface="Arial"/>
                <a:sym typeface="Arial"/>
              </a:defRPr>
            </a:lvl7pPr>
            <a:lvl8pPr marL="0" lvl="7" indent="0" algn="ctr">
              <a:spcBef>
                <a:spcPts val="0"/>
              </a:spcBef>
              <a:buNone/>
              <a:defRPr sz="1200" b="0" i="0" u="none" strike="noStrike" cap="none">
                <a:solidFill>
                  <a:schemeClr val="dk2"/>
                </a:solidFill>
                <a:latin typeface="Arial"/>
                <a:ea typeface="Arial"/>
                <a:cs typeface="Arial"/>
                <a:sym typeface="Arial"/>
              </a:defRPr>
            </a:lvl8pPr>
            <a:lvl9pPr marL="0" lvl="8" indent="0" algn="ctr">
              <a:spcBef>
                <a:spcPts val="0"/>
              </a:spcBef>
              <a:buNone/>
              <a:defRPr sz="12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26" name="Google Shape;26;p7" descr="A picture containing drawing&#10;&#10;Description automatically generated"/>
          <p:cNvPicPr preferRelativeResize="0"/>
          <p:nvPr/>
        </p:nvPicPr>
        <p:blipFill rotWithShape="1">
          <a:blip r:embed="rId2">
            <a:alphaModFix/>
          </a:blip>
          <a:srcRect/>
          <a:stretch/>
        </p:blipFill>
        <p:spPr>
          <a:xfrm>
            <a:off x="143637" y="142268"/>
            <a:ext cx="1036692" cy="838807"/>
          </a:xfrm>
          <a:prstGeom prst="rect">
            <a:avLst/>
          </a:prstGeom>
          <a:noFill/>
          <a:ln>
            <a:noFill/>
          </a:ln>
        </p:spPr>
      </p:pic>
      <p:cxnSp>
        <p:nvCxnSpPr>
          <p:cNvPr id="27" name="Google Shape;27;p7"/>
          <p:cNvCxnSpPr/>
          <p:nvPr/>
        </p:nvCxnSpPr>
        <p:spPr>
          <a:xfrm>
            <a:off x="1836549" y="1028700"/>
            <a:ext cx="9562970" cy="0"/>
          </a:xfrm>
          <a:prstGeom prst="straightConnector1">
            <a:avLst/>
          </a:prstGeom>
          <a:noFill/>
          <a:ln w="38100" cap="flat" cmpd="sng">
            <a:solidFill>
              <a:schemeClr val="accent4"/>
            </a:solidFill>
            <a:prstDash val="solid"/>
            <a:round/>
            <a:headEnd type="none" w="sm" len="sm"/>
            <a:tailEnd type="none" w="sm" len="sm"/>
          </a:ln>
        </p:spPr>
      </p:cxnSp>
    </p:spTree>
    <p:extLst>
      <p:ext uri="{BB962C8B-B14F-4D97-AF65-F5344CB8AC3E}">
        <p14:creationId xmlns:p14="http://schemas.microsoft.com/office/powerpoint/2010/main" val="248679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1435607" y="448889"/>
            <a:ext cx="9966960" cy="532186"/>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2"/>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1017501" y="1600206"/>
            <a:ext cx="10192365"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1200"/>
              </a:spcBef>
              <a:spcAft>
                <a:spcPts val="0"/>
              </a:spcAft>
              <a:buSzPts val="2800"/>
              <a:buChar char="■"/>
              <a:defRPr/>
            </a:lvl1pPr>
            <a:lvl2pPr marL="914400" lvl="1" indent="-381000" algn="l">
              <a:spcBef>
                <a:spcPts val="600"/>
              </a:spcBef>
              <a:spcAft>
                <a:spcPts val="0"/>
              </a:spcAft>
              <a:buSzPts val="2400"/>
              <a:buChar char="•"/>
              <a:defRPr sz="2400"/>
            </a:lvl2pPr>
            <a:lvl3pPr marL="1371600" lvl="2" indent="-355600" algn="l">
              <a:spcBef>
                <a:spcPts val="300"/>
              </a:spcBef>
              <a:spcAft>
                <a:spcPts val="0"/>
              </a:spcAft>
              <a:buSzPts val="2000"/>
              <a:buChar char="–"/>
              <a:defRPr/>
            </a:lvl3pPr>
            <a:lvl4pPr marL="1828800" lvl="3" indent="-228600" algn="l">
              <a:spcBef>
                <a:spcPts val="225"/>
              </a:spcBef>
              <a:spcAft>
                <a:spcPts val="0"/>
              </a:spcAft>
              <a:buSzPts val="1600"/>
              <a:buNone/>
              <a:defRPr/>
            </a:lvl4pPr>
            <a:lvl5pPr marL="2286000" lvl="4" indent="-228600" algn="l">
              <a:spcBef>
                <a:spcPts val="225"/>
              </a:spcBef>
              <a:spcAft>
                <a:spcPts val="0"/>
              </a:spcAft>
              <a:buClr>
                <a:schemeClr val="dk1"/>
              </a:buClr>
              <a:buSzPts val="1125"/>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6"/>
          <p:cNvSpPr txBox="1">
            <a:spLocks noGrp="1"/>
          </p:cNvSpPr>
          <p:nvPr>
            <p:ph type="sldNum" idx="12"/>
          </p:nvPr>
        </p:nvSpPr>
        <p:spPr>
          <a:xfrm>
            <a:off x="11600484" y="6452979"/>
            <a:ext cx="385120" cy="33528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b="0" i="0" u="none" strike="noStrike" cap="none">
                <a:solidFill>
                  <a:schemeClr val="dk2"/>
                </a:solidFill>
                <a:latin typeface="Arial"/>
                <a:ea typeface="Arial"/>
                <a:cs typeface="Arial"/>
                <a:sym typeface="Arial"/>
              </a:defRPr>
            </a:lvl1pPr>
            <a:lvl2pPr marL="0" lvl="1" indent="0" algn="ctr">
              <a:spcBef>
                <a:spcPts val="0"/>
              </a:spcBef>
              <a:buNone/>
              <a:defRPr sz="1200" b="0" i="0" u="none" strike="noStrike" cap="none">
                <a:solidFill>
                  <a:schemeClr val="dk2"/>
                </a:solidFill>
                <a:latin typeface="Arial"/>
                <a:ea typeface="Arial"/>
                <a:cs typeface="Arial"/>
                <a:sym typeface="Arial"/>
              </a:defRPr>
            </a:lvl2pPr>
            <a:lvl3pPr marL="0" lvl="2" indent="0" algn="ctr">
              <a:spcBef>
                <a:spcPts val="0"/>
              </a:spcBef>
              <a:buNone/>
              <a:defRPr sz="1200" b="0" i="0" u="none" strike="noStrike" cap="none">
                <a:solidFill>
                  <a:schemeClr val="dk2"/>
                </a:solidFill>
                <a:latin typeface="Arial"/>
                <a:ea typeface="Arial"/>
                <a:cs typeface="Arial"/>
                <a:sym typeface="Arial"/>
              </a:defRPr>
            </a:lvl3pPr>
            <a:lvl4pPr marL="0" lvl="3" indent="0" algn="ctr">
              <a:spcBef>
                <a:spcPts val="0"/>
              </a:spcBef>
              <a:buNone/>
              <a:defRPr sz="1200" b="0" i="0" u="none" strike="noStrike" cap="none">
                <a:solidFill>
                  <a:schemeClr val="dk2"/>
                </a:solidFill>
                <a:latin typeface="Arial"/>
                <a:ea typeface="Arial"/>
                <a:cs typeface="Arial"/>
                <a:sym typeface="Arial"/>
              </a:defRPr>
            </a:lvl4pPr>
            <a:lvl5pPr marL="0" lvl="4" indent="0" algn="ctr">
              <a:spcBef>
                <a:spcPts val="0"/>
              </a:spcBef>
              <a:buNone/>
              <a:defRPr sz="1200" b="0" i="0" u="none" strike="noStrike" cap="none">
                <a:solidFill>
                  <a:schemeClr val="dk2"/>
                </a:solidFill>
                <a:latin typeface="Arial"/>
                <a:ea typeface="Arial"/>
                <a:cs typeface="Arial"/>
                <a:sym typeface="Arial"/>
              </a:defRPr>
            </a:lvl5pPr>
            <a:lvl6pPr marL="0" lvl="5" indent="0" algn="ctr">
              <a:spcBef>
                <a:spcPts val="0"/>
              </a:spcBef>
              <a:buNone/>
              <a:defRPr sz="1200" b="0" i="0" u="none" strike="noStrike" cap="none">
                <a:solidFill>
                  <a:schemeClr val="dk2"/>
                </a:solidFill>
                <a:latin typeface="Arial"/>
                <a:ea typeface="Arial"/>
                <a:cs typeface="Arial"/>
                <a:sym typeface="Arial"/>
              </a:defRPr>
            </a:lvl6pPr>
            <a:lvl7pPr marL="0" lvl="6" indent="0" algn="ctr">
              <a:spcBef>
                <a:spcPts val="0"/>
              </a:spcBef>
              <a:buNone/>
              <a:defRPr sz="1200" b="0" i="0" u="none" strike="noStrike" cap="none">
                <a:solidFill>
                  <a:schemeClr val="dk2"/>
                </a:solidFill>
                <a:latin typeface="Arial"/>
                <a:ea typeface="Arial"/>
                <a:cs typeface="Arial"/>
                <a:sym typeface="Arial"/>
              </a:defRPr>
            </a:lvl7pPr>
            <a:lvl8pPr marL="0" lvl="7" indent="0" algn="ctr">
              <a:spcBef>
                <a:spcPts val="0"/>
              </a:spcBef>
              <a:buNone/>
              <a:defRPr sz="1200" b="0" i="0" u="none" strike="noStrike" cap="none">
                <a:solidFill>
                  <a:schemeClr val="dk2"/>
                </a:solidFill>
                <a:latin typeface="Arial"/>
                <a:ea typeface="Arial"/>
                <a:cs typeface="Arial"/>
                <a:sym typeface="Arial"/>
              </a:defRPr>
            </a:lvl8pPr>
            <a:lvl9pPr marL="0" lvl="8" indent="0" algn="ctr">
              <a:spcBef>
                <a:spcPts val="0"/>
              </a:spcBef>
              <a:buNone/>
              <a:defRPr sz="12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21" name="Google Shape;21;p6" descr="A picture containing drawing&#10;&#10;Description automatically generated"/>
          <p:cNvPicPr preferRelativeResize="0"/>
          <p:nvPr/>
        </p:nvPicPr>
        <p:blipFill rotWithShape="1">
          <a:blip r:embed="rId2">
            <a:alphaModFix/>
          </a:blip>
          <a:srcRect/>
          <a:stretch/>
        </p:blipFill>
        <p:spPr>
          <a:xfrm>
            <a:off x="143637" y="142268"/>
            <a:ext cx="1036692" cy="838807"/>
          </a:xfrm>
          <a:prstGeom prst="rect">
            <a:avLst/>
          </a:prstGeom>
          <a:noFill/>
          <a:ln>
            <a:noFill/>
          </a:ln>
        </p:spPr>
      </p:pic>
      <p:cxnSp>
        <p:nvCxnSpPr>
          <p:cNvPr id="22" name="Google Shape;22;p6"/>
          <p:cNvCxnSpPr/>
          <p:nvPr/>
        </p:nvCxnSpPr>
        <p:spPr>
          <a:xfrm>
            <a:off x="1836549" y="1028700"/>
            <a:ext cx="9562970" cy="0"/>
          </a:xfrm>
          <a:prstGeom prst="straightConnector1">
            <a:avLst/>
          </a:prstGeom>
          <a:noFill/>
          <a:ln w="38100" cap="flat" cmpd="sng">
            <a:solidFill>
              <a:schemeClr val="accent4"/>
            </a:solidFill>
            <a:prstDash val="solid"/>
            <a:round/>
            <a:headEnd type="none" w="sm" len="sm"/>
            <a:tailEnd type="none" w="sm" len="sm"/>
          </a:ln>
        </p:spPr>
      </p:cxnSp>
    </p:spTree>
    <p:extLst>
      <p:ext uri="{BB962C8B-B14F-4D97-AF65-F5344CB8AC3E}">
        <p14:creationId xmlns:p14="http://schemas.microsoft.com/office/powerpoint/2010/main" val="373028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050F-A0FE-4940-BE75-F54B300BAE2A}"/>
              </a:ext>
            </a:extLst>
          </p:cNvPr>
          <p:cNvSpPr>
            <a:spLocks noGrp="1"/>
          </p:cNvSpPr>
          <p:nvPr>
            <p:ph type="title" hasCustomPrompt="1"/>
          </p:nvPr>
        </p:nvSpPr>
        <p:spPr>
          <a:xfrm>
            <a:off x="1676400" y="365125"/>
            <a:ext cx="9829800" cy="701675"/>
          </a:xfrm>
        </p:spPr>
        <p:txBody>
          <a:bodyPr anchor="b"/>
          <a:lstStyle/>
          <a:p>
            <a:r>
              <a:rPr lang="en-US"/>
              <a:t>Image Trio</a:t>
            </a:r>
          </a:p>
        </p:txBody>
      </p:sp>
      <p:sp>
        <p:nvSpPr>
          <p:cNvPr id="3" name="Text Placeholder 2">
            <a:extLst>
              <a:ext uri="{FF2B5EF4-FFF2-40B4-BE49-F238E27FC236}">
                <a16:creationId xmlns:a16="http://schemas.microsoft.com/office/drawing/2014/main" id="{A4770AF7-035B-D74B-8025-3C9D81F4A92B}"/>
              </a:ext>
            </a:extLst>
          </p:cNvPr>
          <p:cNvSpPr>
            <a:spLocks noGrp="1"/>
          </p:cNvSpPr>
          <p:nvPr>
            <p:ph type="body" idx="1" hasCustomPrompt="1"/>
          </p:nvPr>
        </p:nvSpPr>
        <p:spPr>
          <a:xfrm>
            <a:off x="1676400" y="1524000"/>
            <a:ext cx="2705100" cy="577755"/>
          </a:xfrm>
        </p:spPr>
        <p:txBody>
          <a:bodyPr anchor="b">
            <a:normAutofit/>
          </a:bodyPr>
          <a:lstStyle>
            <a:lvl1pPr marL="0" indent="0">
              <a:buNone/>
              <a:defRPr sz="2000" b="1" i="0">
                <a:solidFill>
                  <a:srgbClr val="007FA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Figure 1</a:t>
            </a:r>
          </a:p>
        </p:txBody>
      </p:sp>
      <p:sp>
        <p:nvSpPr>
          <p:cNvPr id="7" name="Content Placeholder 6"/>
          <p:cNvSpPr>
            <a:spLocks noGrp="1"/>
          </p:cNvSpPr>
          <p:nvPr>
            <p:ph sz="quarter" idx="17"/>
          </p:nvPr>
        </p:nvSpPr>
        <p:spPr>
          <a:xfrm>
            <a:off x="1676400" y="2672542"/>
            <a:ext cx="2705100" cy="270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90DF800E-9D18-A04F-AC99-2C4F209ED21D}"/>
              </a:ext>
            </a:extLst>
          </p:cNvPr>
          <p:cNvSpPr>
            <a:spLocks noGrp="1"/>
          </p:cNvSpPr>
          <p:nvPr>
            <p:ph type="body" idx="11" hasCustomPrompt="1"/>
          </p:nvPr>
        </p:nvSpPr>
        <p:spPr>
          <a:xfrm>
            <a:off x="4724400" y="1524000"/>
            <a:ext cx="2743200" cy="577755"/>
          </a:xfrm>
        </p:spPr>
        <p:txBody>
          <a:bodyPr anchor="b">
            <a:normAutofit/>
          </a:bodyPr>
          <a:lstStyle>
            <a:lvl1pPr marL="0" indent="0">
              <a:buNone/>
              <a:defRPr sz="2000" b="1" i="0">
                <a:solidFill>
                  <a:srgbClr val="007FA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Figure 2</a:t>
            </a:r>
          </a:p>
        </p:txBody>
      </p:sp>
      <p:sp>
        <p:nvSpPr>
          <p:cNvPr id="13" name="Content Placeholder 6"/>
          <p:cNvSpPr>
            <a:spLocks noGrp="1"/>
          </p:cNvSpPr>
          <p:nvPr>
            <p:ph sz="quarter" idx="18"/>
          </p:nvPr>
        </p:nvSpPr>
        <p:spPr>
          <a:xfrm>
            <a:off x="4724400" y="2672542"/>
            <a:ext cx="2705100" cy="270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1A8234-A293-5A4D-A839-C972DCAA8B7D}"/>
              </a:ext>
            </a:extLst>
          </p:cNvPr>
          <p:cNvSpPr>
            <a:spLocks noGrp="1"/>
          </p:cNvSpPr>
          <p:nvPr>
            <p:ph type="body" sz="quarter" idx="3" hasCustomPrompt="1"/>
          </p:nvPr>
        </p:nvSpPr>
        <p:spPr>
          <a:xfrm>
            <a:off x="7772400" y="1524000"/>
            <a:ext cx="2705100" cy="577755"/>
          </a:xfrm>
        </p:spPr>
        <p:txBody>
          <a:bodyPr anchor="b">
            <a:normAutofit/>
          </a:bodyPr>
          <a:lstStyle>
            <a:lvl1pPr marL="0" indent="0">
              <a:buNone/>
              <a:defRPr sz="2000" b="1" i="0">
                <a:solidFill>
                  <a:srgbClr val="007FA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Figure 3</a:t>
            </a:r>
          </a:p>
        </p:txBody>
      </p:sp>
      <p:sp>
        <p:nvSpPr>
          <p:cNvPr id="18" name="Content Placeholder 6"/>
          <p:cNvSpPr>
            <a:spLocks noGrp="1"/>
          </p:cNvSpPr>
          <p:nvPr>
            <p:ph sz="quarter" idx="19"/>
          </p:nvPr>
        </p:nvSpPr>
        <p:spPr>
          <a:xfrm>
            <a:off x="7784869" y="2672542"/>
            <a:ext cx="2705100" cy="270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6BAF308-C287-D34B-986E-54383850B207}"/>
              </a:ext>
            </a:extLst>
          </p:cNvPr>
          <p:cNvSpPr>
            <a:spLocks noGrp="1"/>
          </p:cNvSpPr>
          <p:nvPr>
            <p:ph type="ftr" sz="quarter" idx="16"/>
          </p:nvPr>
        </p:nvSpPr>
        <p:spPr/>
        <p:txBody>
          <a:bodyPr anchor="ctr"/>
          <a:lstStyle/>
          <a:p>
            <a:endParaRPr lang="en-US"/>
          </a:p>
        </p:txBody>
      </p:sp>
      <p:sp>
        <p:nvSpPr>
          <p:cNvPr id="17" name="Slide Number Placeholder 16">
            <a:extLst>
              <a:ext uri="{FF2B5EF4-FFF2-40B4-BE49-F238E27FC236}">
                <a16:creationId xmlns:a16="http://schemas.microsoft.com/office/drawing/2014/main" id="{B675DB49-5173-2A4B-ACE4-ED0FF68D6DC6}"/>
              </a:ext>
            </a:extLst>
          </p:cNvPr>
          <p:cNvSpPr>
            <a:spLocks noGrp="1"/>
          </p:cNvSpPr>
          <p:nvPr>
            <p:ph type="sldNum" sz="quarter" idx="4"/>
          </p:nvPr>
        </p:nvSpPr>
        <p:spPr>
          <a:xfrm>
            <a:off x="11448288" y="6160642"/>
            <a:ext cx="533400" cy="365760"/>
          </a:xfrm>
          <a:prstGeom prst="rect">
            <a:avLst/>
          </a:prstGeom>
        </p:spPr>
        <p:txBody>
          <a:bodyPr vert="horz" lIns="91440" tIns="45720" rIns="91440" bIns="45720" rtlCol="0" anchor="ctr"/>
          <a:lstStyle>
            <a:lvl1pPr algn="ctr">
              <a:defRPr sz="1200" b="1" i="0">
                <a:solidFill>
                  <a:schemeClr val="bg1"/>
                </a:solidFill>
                <a:latin typeface="Arial" panose="020B0604020202020204" pitchFamily="34" charset="0"/>
                <a:cs typeface="Arial" panose="020B0604020202020204" pitchFamily="34" charset="0"/>
              </a:defRPr>
            </a:lvl1pPr>
          </a:lstStyle>
          <a:p>
            <a:fld id="{B31B09A4-47ED-9E4B-A9DC-669DB755F4F1}" type="slidenum">
              <a:rPr lang="en-US" smtClean="0"/>
              <a:pPr/>
              <a:t>‹#›</a:t>
            </a:fld>
            <a:endParaRPr lang="en-US"/>
          </a:p>
        </p:txBody>
      </p:sp>
    </p:spTree>
    <p:extLst>
      <p:ext uri="{BB962C8B-B14F-4D97-AF65-F5344CB8AC3E}">
        <p14:creationId xmlns:p14="http://schemas.microsoft.com/office/powerpoint/2010/main" val="3033473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vider">
  <p:cSld name="Divider">
    <p:spTree>
      <p:nvGrpSpPr>
        <p:cNvPr id="1" name="Shape 23"/>
        <p:cNvGrpSpPr/>
        <p:nvPr/>
      </p:nvGrpSpPr>
      <p:grpSpPr>
        <a:xfrm>
          <a:off x="0" y="0"/>
          <a:ext cx="0" cy="0"/>
          <a:chOff x="0" y="0"/>
          <a:chExt cx="0" cy="0"/>
        </a:xfrm>
      </p:grpSpPr>
      <p:sp>
        <p:nvSpPr>
          <p:cNvPr id="24" name="Google Shape;24;p9"/>
          <p:cNvSpPr/>
          <p:nvPr/>
        </p:nvSpPr>
        <p:spPr>
          <a:xfrm>
            <a:off x="2038027" y="0"/>
            <a:ext cx="10153973" cy="1652732"/>
          </a:xfrm>
          <a:prstGeom prst="rect">
            <a:avLst/>
          </a:prstGeom>
          <a:solidFill>
            <a:schemeClr val="accent1"/>
          </a:solidFill>
          <a:ln w="25400" cap="flat" cmpd="sng">
            <a:solidFill>
              <a:srgbClr val="003C6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5" name="Google Shape;25;p9" descr="A picture containing drawing&#10;&#10;Description automatically generated"/>
          <p:cNvPicPr preferRelativeResize="0"/>
          <p:nvPr/>
        </p:nvPicPr>
        <p:blipFill rotWithShape="1">
          <a:blip r:embed="rId2">
            <a:alphaModFix/>
          </a:blip>
          <a:srcRect/>
          <a:stretch/>
        </p:blipFill>
        <p:spPr>
          <a:xfrm>
            <a:off x="330737" y="271215"/>
            <a:ext cx="1331459" cy="1077309"/>
          </a:xfrm>
          <a:prstGeom prst="rect">
            <a:avLst/>
          </a:prstGeom>
          <a:noFill/>
          <a:ln>
            <a:noFill/>
          </a:ln>
        </p:spPr>
      </p:pic>
      <p:sp>
        <p:nvSpPr>
          <p:cNvPr id="26" name="Google Shape;26;p9"/>
          <p:cNvSpPr/>
          <p:nvPr/>
        </p:nvSpPr>
        <p:spPr>
          <a:xfrm>
            <a:off x="-1" y="6107671"/>
            <a:ext cx="12188952" cy="52822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7;p9"/>
          <p:cNvSpPr/>
          <p:nvPr/>
        </p:nvSpPr>
        <p:spPr>
          <a:xfrm>
            <a:off x="-1" y="6329779"/>
            <a:ext cx="12188952" cy="52822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
          <p:cNvSpPr txBox="1">
            <a:spLocks noGrp="1"/>
          </p:cNvSpPr>
          <p:nvPr>
            <p:ph type="sldNum" idx="12"/>
          </p:nvPr>
        </p:nvSpPr>
        <p:spPr>
          <a:xfrm>
            <a:off x="11600484" y="6452979"/>
            <a:ext cx="385120" cy="33528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29" name="Google Shape;29;p9"/>
          <p:cNvSpPr txBox="1">
            <a:spLocks noGrp="1"/>
          </p:cNvSpPr>
          <p:nvPr>
            <p:ph type="title"/>
          </p:nvPr>
        </p:nvSpPr>
        <p:spPr>
          <a:xfrm>
            <a:off x="2595963" y="565065"/>
            <a:ext cx="9020021" cy="532186"/>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43203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9"/>
        <p:cNvGrpSpPr/>
        <p:nvPr/>
      </p:nvGrpSpPr>
      <p:grpSpPr>
        <a:xfrm>
          <a:off x="0" y="0"/>
          <a:ext cx="0" cy="0"/>
          <a:chOff x="0" y="0"/>
          <a:chExt cx="0" cy="0"/>
        </a:xfrm>
      </p:grpSpPr>
      <p:pic>
        <p:nvPicPr>
          <p:cNvPr id="60" name="Google Shape;60;p43" descr="A picture containing drawing&#10;&#10;Description automatically generated"/>
          <p:cNvPicPr preferRelativeResize="0"/>
          <p:nvPr/>
        </p:nvPicPr>
        <p:blipFill rotWithShape="1">
          <a:blip r:embed="rId2">
            <a:alphaModFix/>
          </a:blip>
          <a:srcRect/>
          <a:stretch/>
        </p:blipFill>
        <p:spPr>
          <a:xfrm>
            <a:off x="10835455" y="5757559"/>
            <a:ext cx="1036692" cy="838807"/>
          </a:xfrm>
          <a:prstGeom prst="rect">
            <a:avLst/>
          </a:prstGeom>
          <a:noFill/>
          <a:ln>
            <a:noFill/>
          </a:ln>
        </p:spPr>
      </p:pic>
    </p:spTree>
    <p:extLst>
      <p:ext uri="{BB962C8B-B14F-4D97-AF65-F5344CB8AC3E}">
        <p14:creationId xmlns:p14="http://schemas.microsoft.com/office/powerpoint/2010/main" val="4201218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1435608" y="438912"/>
            <a:ext cx="9966960" cy="532186"/>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609600" y="1600206"/>
            <a:ext cx="5384800" cy="45259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2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225"/>
              </a:spcBef>
              <a:spcAft>
                <a:spcPts val="0"/>
              </a:spcAft>
              <a:buSzPts val="1013"/>
              <a:buNone/>
              <a:defRPr sz="1013"/>
            </a:lvl4pPr>
            <a:lvl5pPr marL="2286000" lvl="4" indent="-292925" algn="l">
              <a:lnSpc>
                <a:spcPct val="100000"/>
              </a:lnSpc>
              <a:spcBef>
                <a:spcPts val="203"/>
              </a:spcBef>
              <a:spcAft>
                <a:spcPts val="0"/>
              </a:spcAft>
              <a:buClr>
                <a:schemeClr val="dk1"/>
              </a:buClr>
              <a:buSzPts val="1013"/>
              <a:buChar char="»"/>
              <a:defRPr sz="1013"/>
            </a:lvl5pPr>
            <a:lvl6pPr marL="2743200" lvl="5" indent="-292925" algn="l">
              <a:lnSpc>
                <a:spcPct val="100000"/>
              </a:lnSpc>
              <a:spcBef>
                <a:spcPts val="203"/>
              </a:spcBef>
              <a:spcAft>
                <a:spcPts val="0"/>
              </a:spcAft>
              <a:buClr>
                <a:schemeClr val="dk1"/>
              </a:buClr>
              <a:buSzPts val="1013"/>
              <a:buChar char="•"/>
              <a:defRPr sz="1013"/>
            </a:lvl6pPr>
            <a:lvl7pPr marL="3200400" lvl="6" indent="-292925" algn="l">
              <a:lnSpc>
                <a:spcPct val="100000"/>
              </a:lnSpc>
              <a:spcBef>
                <a:spcPts val="203"/>
              </a:spcBef>
              <a:spcAft>
                <a:spcPts val="0"/>
              </a:spcAft>
              <a:buClr>
                <a:schemeClr val="dk1"/>
              </a:buClr>
              <a:buSzPts val="1013"/>
              <a:buChar char="•"/>
              <a:defRPr sz="1013"/>
            </a:lvl7pPr>
            <a:lvl8pPr marL="3657600" lvl="7" indent="-292925" algn="l">
              <a:lnSpc>
                <a:spcPct val="100000"/>
              </a:lnSpc>
              <a:spcBef>
                <a:spcPts val="203"/>
              </a:spcBef>
              <a:spcAft>
                <a:spcPts val="0"/>
              </a:spcAft>
              <a:buClr>
                <a:schemeClr val="dk1"/>
              </a:buClr>
              <a:buSzPts val="1013"/>
              <a:buChar char="•"/>
              <a:defRPr sz="1013"/>
            </a:lvl8pPr>
            <a:lvl9pPr marL="4114800" lvl="8" indent="-292925" algn="l">
              <a:lnSpc>
                <a:spcPct val="100000"/>
              </a:lnSpc>
              <a:spcBef>
                <a:spcPts val="203"/>
              </a:spcBef>
              <a:spcAft>
                <a:spcPts val="0"/>
              </a:spcAft>
              <a:buClr>
                <a:schemeClr val="dk1"/>
              </a:buClr>
              <a:buSzPts val="1013"/>
              <a:buChar char="•"/>
              <a:defRPr sz="1013"/>
            </a:lvl9pPr>
          </a:lstStyle>
          <a:p>
            <a:endParaRPr/>
          </a:p>
        </p:txBody>
      </p:sp>
      <p:sp>
        <p:nvSpPr>
          <p:cNvPr id="33" name="Google Shape;33;p8"/>
          <p:cNvSpPr txBox="1">
            <a:spLocks noGrp="1"/>
          </p:cNvSpPr>
          <p:nvPr>
            <p:ph type="body" idx="2"/>
          </p:nvPr>
        </p:nvSpPr>
        <p:spPr>
          <a:xfrm>
            <a:off x="6197600" y="1600206"/>
            <a:ext cx="5384800" cy="45259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2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30200" algn="l">
              <a:lnSpc>
                <a:spcPct val="100000"/>
              </a:lnSpc>
              <a:spcBef>
                <a:spcPts val="300"/>
              </a:spcBef>
              <a:spcAft>
                <a:spcPts val="0"/>
              </a:spcAft>
              <a:buSzPts val="1600"/>
              <a:buChar char="–"/>
              <a:defRPr sz="1600"/>
            </a:lvl3pPr>
            <a:lvl4pPr marL="1828800" lvl="3" indent="-228600" algn="l">
              <a:lnSpc>
                <a:spcPct val="100000"/>
              </a:lnSpc>
              <a:spcBef>
                <a:spcPts val="225"/>
              </a:spcBef>
              <a:spcAft>
                <a:spcPts val="0"/>
              </a:spcAft>
              <a:buSzPts val="1013"/>
              <a:buNone/>
              <a:defRPr sz="1013"/>
            </a:lvl4pPr>
            <a:lvl5pPr marL="2286000" lvl="4" indent="-292925" algn="l">
              <a:lnSpc>
                <a:spcPct val="100000"/>
              </a:lnSpc>
              <a:spcBef>
                <a:spcPts val="203"/>
              </a:spcBef>
              <a:spcAft>
                <a:spcPts val="0"/>
              </a:spcAft>
              <a:buClr>
                <a:schemeClr val="dk1"/>
              </a:buClr>
              <a:buSzPts val="1013"/>
              <a:buChar char="»"/>
              <a:defRPr sz="1013"/>
            </a:lvl5pPr>
            <a:lvl6pPr marL="2743200" lvl="5" indent="-292925" algn="l">
              <a:lnSpc>
                <a:spcPct val="100000"/>
              </a:lnSpc>
              <a:spcBef>
                <a:spcPts val="203"/>
              </a:spcBef>
              <a:spcAft>
                <a:spcPts val="0"/>
              </a:spcAft>
              <a:buClr>
                <a:schemeClr val="dk1"/>
              </a:buClr>
              <a:buSzPts val="1013"/>
              <a:buChar char="•"/>
              <a:defRPr sz="1013"/>
            </a:lvl6pPr>
            <a:lvl7pPr marL="3200400" lvl="6" indent="-292925" algn="l">
              <a:lnSpc>
                <a:spcPct val="100000"/>
              </a:lnSpc>
              <a:spcBef>
                <a:spcPts val="203"/>
              </a:spcBef>
              <a:spcAft>
                <a:spcPts val="0"/>
              </a:spcAft>
              <a:buClr>
                <a:schemeClr val="dk1"/>
              </a:buClr>
              <a:buSzPts val="1013"/>
              <a:buChar char="•"/>
              <a:defRPr sz="1013"/>
            </a:lvl7pPr>
            <a:lvl8pPr marL="3657600" lvl="7" indent="-292925" algn="l">
              <a:lnSpc>
                <a:spcPct val="100000"/>
              </a:lnSpc>
              <a:spcBef>
                <a:spcPts val="203"/>
              </a:spcBef>
              <a:spcAft>
                <a:spcPts val="0"/>
              </a:spcAft>
              <a:buClr>
                <a:schemeClr val="dk1"/>
              </a:buClr>
              <a:buSzPts val="1013"/>
              <a:buChar char="•"/>
              <a:defRPr sz="1013"/>
            </a:lvl8pPr>
            <a:lvl9pPr marL="4114800" lvl="8" indent="-292925" algn="l">
              <a:lnSpc>
                <a:spcPct val="100000"/>
              </a:lnSpc>
              <a:spcBef>
                <a:spcPts val="203"/>
              </a:spcBef>
              <a:spcAft>
                <a:spcPts val="0"/>
              </a:spcAft>
              <a:buClr>
                <a:schemeClr val="dk1"/>
              </a:buClr>
              <a:buSzPts val="1013"/>
              <a:buChar char="•"/>
              <a:defRPr sz="1013"/>
            </a:lvl9pPr>
          </a:lstStyle>
          <a:p>
            <a:endParaRPr/>
          </a:p>
        </p:txBody>
      </p:sp>
      <p:sp>
        <p:nvSpPr>
          <p:cNvPr id="34" name="Google Shape;34;p8"/>
          <p:cNvSpPr txBox="1">
            <a:spLocks noGrp="1"/>
          </p:cNvSpPr>
          <p:nvPr>
            <p:ph type="sldNum" idx="12"/>
          </p:nvPr>
        </p:nvSpPr>
        <p:spPr>
          <a:xfrm>
            <a:off x="11600484" y="6452979"/>
            <a:ext cx="385120" cy="33528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35" name="Google Shape;35;p8" descr="A picture containing drawing&#10;&#10;Description automatically generated"/>
          <p:cNvPicPr preferRelativeResize="0"/>
          <p:nvPr/>
        </p:nvPicPr>
        <p:blipFill rotWithShape="1">
          <a:blip r:embed="rId2">
            <a:alphaModFix/>
          </a:blip>
          <a:srcRect/>
          <a:stretch/>
        </p:blipFill>
        <p:spPr>
          <a:xfrm>
            <a:off x="143637" y="142268"/>
            <a:ext cx="1036692" cy="838807"/>
          </a:xfrm>
          <a:prstGeom prst="rect">
            <a:avLst/>
          </a:prstGeom>
          <a:noFill/>
          <a:ln>
            <a:noFill/>
          </a:ln>
        </p:spPr>
      </p:pic>
      <p:cxnSp>
        <p:nvCxnSpPr>
          <p:cNvPr id="36" name="Google Shape;36;p8"/>
          <p:cNvCxnSpPr/>
          <p:nvPr/>
        </p:nvCxnSpPr>
        <p:spPr>
          <a:xfrm>
            <a:off x="1836549" y="1028700"/>
            <a:ext cx="9562970" cy="0"/>
          </a:xfrm>
          <a:prstGeom prst="straightConnector1">
            <a:avLst/>
          </a:prstGeom>
          <a:noFill/>
          <a:ln w="38100" cap="flat" cmpd="sng">
            <a:solidFill>
              <a:schemeClr val="accent4"/>
            </a:solidFill>
            <a:prstDash val="solid"/>
            <a:round/>
            <a:headEnd type="none" w="sm" len="sm"/>
            <a:tailEnd type="none" w="sm" len="sm"/>
          </a:ln>
        </p:spPr>
      </p:cxnSp>
    </p:spTree>
    <p:extLst>
      <p:ext uri="{BB962C8B-B14F-4D97-AF65-F5344CB8AC3E}">
        <p14:creationId xmlns:p14="http://schemas.microsoft.com/office/powerpoint/2010/main" val="31028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61130-D34C-4B14-9931-69D418C20B99}"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022274-36F6-45FC-9E8F-1C67ADD5798F}" type="slidenum">
              <a:rPr lang="en-US" smtClean="0"/>
              <a:t>‹#›</a:t>
            </a:fld>
            <a:endParaRPr lang="en-US" dirty="0"/>
          </a:p>
        </p:txBody>
      </p:sp>
    </p:spTree>
    <p:extLst>
      <p:ext uri="{BB962C8B-B14F-4D97-AF65-F5344CB8AC3E}">
        <p14:creationId xmlns:p14="http://schemas.microsoft.com/office/powerpoint/2010/main" val="117678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6ECFB3-CE19-4E62-8208-C1C91238AEC5}" type="datetime1">
              <a:rPr lang="en-US" smtClean="0"/>
              <a:t>3/26/2024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022274-36F6-45FC-9E8F-1C67ADD5798F}" type="slidenum">
              <a:rPr lang="en-US" smtClean="0"/>
              <a:t>‹#›</a:t>
            </a:fld>
            <a:endParaRPr lang="en-US" dirty="0"/>
          </a:p>
        </p:txBody>
      </p:sp>
    </p:spTree>
    <p:extLst>
      <p:ext uri="{BB962C8B-B14F-4D97-AF65-F5344CB8AC3E}">
        <p14:creationId xmlns:p14="http://schemas.microsoft.com/office/powerpoint/2010/main" val="1665904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506500" y="361533"/>
            <a:ext cx="11122800" cy="84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23"/>
          <p:cNvSpPr txBox="1">
            <a:spLocks noGrp="1"/>
          </p:cNvSpPr>
          <p:nvPr>
            <p:ph type="subTitle" idx="1"/>
          </p:nvPr>
        </p:nvSpPr>
        <p:spPr>
          <a:xfrm>
            <a:off x="506500" y="1057767"/>
            <a:ext cx="8619200" cy="52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1200"/>
              <a:buFont typeface="Raleway"/>
              <a:buNone/>
              <a:defRPr sz="1600">
                <a:solidFill>
                  <a:srgbClr val="FFFFFF"/>
                </a:solidFill>
                <a:latin typeface="Raleway"/>
                <a:ea typeface="Raleway"/>
                <a:cs typeface="Raleway"/>
                <a:sym typeface="Raleway"/>
              </a:defRPr>
            </a:lvl1pPr>
            <a:lvl2pPr lvl="1" algn="l">
              <a:lnSpc>
                <a:spcPct val="100000"/>
              </a:lnSpc>
              <a:spcBef>
                <a:spcPts val="0"/>
              </a:spcBef>
              <a:spcAft>
                <a:spcPts val="0"/>
              </a:spcAft>
              <a:buClr>
                <a:srgbClr val="86AF15"/>
              </a:buClr>
              <a:buSzPts val="1800"/>
              <a:buNone/>
              <a:defRPr sz="2400">
                <a:solidFill>
                  <a:srgbClr val="86AF15"/>
                </a:solidFill>
              </a:defRPr>
            </a:lvl2pPr>
            <a:lvl3pPr lvl="2" algn="l">
              <a:lnSpc>
                <a:spcPct val="100000"/>
              </a:lnSpc>
              <a:spcBef>
                <a:spcPts val="0"/>
              </a:spcBef>
              <a:spcAft>
                <a:spcPts val="0"/>
              </a:spcAft>
              <a:buClr>
                <a:srgbClr val="86AF15"/>
              </a:buClr>
              <a:buSzPts val="1800"/>
              <a:buNone/>
              <a:defRPr sz="2400">
                <a:solidFill>
                  <a:srgbClr val="86AF15"/>
                </a:solidFill>
              </a:defRPr>
            </a:lvl3pPr>
            <a:lvl4pPr lvl="3" algn="l">
              <a:lnSpc>
                <a:spcPct val="100000"/>
              </a:lnSpc>
              <a:spcBef>
                <a:spcPts val="0"/>
              </a:spcBef>
              <a:spcAft>
                <a:spcPts val="0"/>
              </a:spcAft>
              <a:buClr>
                <a:srgbClr val="86AF15"/>
              </a:buClr>
              <a:buSzPts val="1800"/>
              <a:buNone/>
              <a:defRPr sz="2400">
                <a:solidFill>
                  <a:srgbClr val="86AF15"/>
                </a:solidFill>
              </a:defRPr>
            </a:lvl4pPr>
            <a:lvl5pPr lvl="4" algn="l">
              <a:lnSpc>
                <a:spcPct val="100000"/>
              </a:lnSpc>
              <a:spcBef>
                <a:spcPts val="0"/>
              </a:spcBef>
              <a:spcAft>
                <a:spcPts val="0"/>
              </a:spcAft>
              <a:buClr>
                <a:srgbClr val="86AF15"/>
              </a:buClr>
              <a:buSzPts val="1800"/>
              <a:buNone/>
              <a:defRPr sz="2400">
                <a:solidFill>
                  <a:srgbClr val="86AF15"/>
                </a:solidFill>
              </a:defRPr>
            </a:lvl5pPr>
            <a:lvl6pPr lvl="5" algn="l">
              <a:lnSpc>
                <a:spcPct val="100000"/>
              </a:lnSpc>
              <a:spcBef>
                <a:spcPts val="0"/>
              </a:spcBef>
              <a:spcAft>
                <a:spcPts val="0"/>
              </a:spcAft>
              <a:buClr>
                <a:srgbClr val="86AF15"/>
              </a:buClr>
              <a:buSzPts val="1800"/>
              <a:buNone/>
              <a:defRPr sz="2400">
                <a:solidFill>
                  <a:srgbClr val="86AF15"/>
                </a:solidFill>
              </a:defRPr>
            </a:lvl6pPr>
            <a:lvl7pPr lvl="6" algn="l">
              <a:lnSpc>
                <a:spcPct val="100000"/>
              </a:lnSpc>
              <a:spcBef>
                <a:spcPts val="0"/>
              </a:spcBef>
              <a:spcAft>
                <a:spcPts val="0"/>
              </a:spcAft>
              <a:buClr>
                <a:srgbClr val="86AF15"/>
              </a:buClr>
              <a:buSzPts val="1800"/>
              <a:buNone/>
              <a:defRPr sz="2400">
                <a:solidFill>
                  <a:srgbClr val="86AF15"/>
                </a:solidFill>
              </a:defRPr>
            </a:lvl7pPr>
            <a:lvl8pPr lvl="7" algn="l">
              <a:lnSpc>
                <a:spcPct val="100000"/>
              </a:lnSpc>
              <a:spcBef>
                <a:spcPts val="0"/>
              </a:spcBef>
              <a:spcAft>
                <a:spcPts val="0"/>
              </a:spcAft>
              <a:buClr>
                <a:srgbClr val="86AF15"/>
              </a:buClr>
              <a:buSzPts val="1800"/>
              <a:buNone/>
              <a:defRPr sz="2400">
                <a:solidFill>
                  <a:srgbClr val="86AF15"/>
                </a:solidFill>
              </a:defRPr>
            </a:lvl8pPr>
            <a:lvl9pPr lvl="8" algn="l">
              <a:lnSpc>
                <a:spcPct val="100000"/>
              </a:lnSpc>
              <a:spcBef>
                <a:spcPts val="0"/>
              </a:spcBef>
              <a:spcAft>
                <a:spcPts val="0"/>
              </a:spcAft>
              <a:buClr>
                <a:srgbClr val="86AF15"/>
              </a:buClr>
              <a:buSzPts val="1800"/>
              <a:buNone/>
              <a:defRPr sz="2400">
                <a:solidFill>
                  <a:srgbClr val="86AF15"/>
                </a:solidFill>
              </a:defRPr>
            </a:lvl9pPr>
          </a:lstStyle>
          <a:p>
            <a:endParaRPr/>
          </a:p>
        </p:txBody>
      </p:sp>
      <p:sp>
        <p:nvSpPr>
          <p:cNvPr id="12" name="Google Shape;12;p23"/>
          <p:cNvSpPr txBox="1">
            <a:spLocks noGrp="1"/>
          </p:cNvSpPr>
          <p:nvPr>
            <p:ph type="sldNum" idx="12"/>
          </p:nvPr>
        </p:nvSpPr>
        <p:spPr>
          <a:xfrm>
            <a:off x="11409045" y="6333135"/>
            <a:ext cx="731600" cy="5248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50133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
        <p:cNvGrpSpPr/>
        <p:nvPr/>
      </p:nvGrpSpPr>
      <p:grpSpPr>
        <a:xfrm>
          <a:off x="0" y="0"/>
          <a:ext cx="0" cy="0"/>
          <a:chOff x="0" y="0"/>
          <a:chExt cx="0" cy="0"/>
        </a:xfrm>
      </p:grpSpPr>
      <p:sp>
        <p:nvSpPr>
          <p:cNvPr id="14" name="Google Shape;14;p2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16" name="Google Shape;16;p28"/>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17" name="Google Shape;17;p28"/>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18" name="Google Shape;18;p2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86954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9"/>
        <p:cNvGrpSpPr/>
        <p:nvPr/>
      </p:nvGrpSpPr>
      <p:grpSpPr>
        <a:xfrm>
          <a:off x="0" y="0"/>
          <a:ext cx="0" cy="0"/>
          <a:chOff x="0" y="0"/>
          <a:chExt cx="0" cy="0"/>
        </a:xfrm>
      </p:grpSpPr>
      <p:sp>
        <p:nvSpPr>
          <p:cNvPr id="20" name="Google Shape;20;p32"/>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21" name="Google Shape;21;p32"/>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22" name="Google Shape;22;p32"/>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23" name="Google Shape;23;p32"/>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24" name="Google Shape;24;p3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14912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Grey bar">
  <p:cSld name="Grey bar">
    <p:bg>
      <p:bgPr>
        <a:solidFill>
          <a:schemeClr val="lt1"/>
        </a:solidFill>
        <a:effectLst/>
      </p:bgPr>
    </p:bg>
    <p:spTree>
      <p:nvGrpSpPr>
        <p:cNvPr id="1" name="Shape 25"/>
        <p:cNvGrpSpPr/>
        <p:nvPr/>
      </p:nvGrpSpPr>
      <p:grpSpPr>
        <a:xfrm>
          <a:off x="0" y="0"/>
          <a:ext cx="0" cy="0"/>
          <a:chOff x="0" y="0"/>
          <a:chExt cx="0" cy="0"/>
        </a:xfrm>
      </p:grpSpPr>
      <p:sp>
        <p:nvSpPr>
          <p:cNvPr id="26" name="Google Shape;26;p24"/>
          <p:cNvSpPr/>
          <p:nvPr/>
        </p:nvSpPr>
        <p:spPr>
          <a:xfrm>
            <a:off x="0" y="0"/>
            <a:ext cx="12203200" cy="756400"/>
          </a:xfrm>
          <a:prstGeom prst="rect">
            <a:avLst/>
          </a:prstGeom>
          <a:solidFill>
            <a:srgbClr val="9E9E9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41724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27"/>
        <p:cNvGrpSpPr/>
        <p:nvPr/>
      </p:nvGrpSpPr>
      <p:grpSpPr>
        <a:xfrm>
          <a:off x="0" y="0"/>
          <a:ext cx="0" cy="0"/>
          <a:chOff x="0" y="0"/>
          <a:chExt cx="0" cy="0"/>
        </a:xfrm>
      </p:grpSpPr>
      <p:sp>
        <p:nvSpPr>
          <p:cNvPr id="28" name="Google Shape;28;p2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25"/>
          <p:cNvSpPr txBox="1">
            <a:spLocks noGrp="1"/>
          </p:cNvSpPr>
          <p:nvPr>
            <p:ph type="ftr" idx="11"/>
          </p:nvPr>
        </p:nvSpPr>
        <p:spPr>
          <a:xfrm>
            <a:off x="560439" y="6356351"/>
            <a:ext cx="8662400" cy="3652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30" name="Google Shape;30;p25"/>
          <p:cNvSpPr txBox="1">
            <a:spLocks noGrp="1"/>
          </p:cNvSpPr>
          <p:nvPr>
            <p:ph type="body" idx="1"/>
          </p:nvPr>
        </p:nvSpPr>
        <p:spPr>
          <a:xfrm>
            <a:off x="838200" y="1690687"/>
            <a:ext cx="10515600" cy="4486400"/>
          </a:xfrm>
          <a:prstGeom prst="rect">
            <a:avLst/>
          </a:prstGeom>
          <a:noFill/>
          <a:ln>
            <a:noFill/>
          </a:ln>
        </p:spPr>
        <p:txBody>
          <a:bodyPr spcFirstLastPara="1" wrap="square" lIns="68575" tIns="34275" rIns="68575" bIns="34275" anchor="t" anchorCtr="0">
            <a:normAutofit/>
          </a:bodyPr>
          <a:lstStyle>
            <a:lvl1pPr marL="609585" lvl="0" indent="-482588" algn="l">
              <a:lnSpc>
                <a:spcPct val="90000"/>
              </a:lnSpc>
              <a:spcBef>
                <a:spcPts val="1067"/>
              </a:spcBef>
              <a:spcAft>
                <a:spcPts val="0"/>
              </a:spcAft>
              <a:buClr>
                <a:schemeClr val="accent1"/>
              </a:buClr>
              <a:buSzPts val="2100"/>
              <a:buFont typeface="Calibri"/>
              <a:buChar char="●"/>
              <a:defRPr/>
            </a:lvl1pPr>
            <a:lvl2pPr marL="1219170" lvl="1" indent="-457189" algn="l">
              <a:lnSpc>
                <a:spcPct val="90000"/>
              </a:lnSpc>
              <a:spcBef>
                <a:spcPts val="2133"/>
              </a:spcBef>
              <a:spcAft>
                <a:spcPts val="0"/>
              </a:spcAft>
              <a:buClr>
                <a:schemeClr val="accent1"/>
              </a:buClr>
              <a:buSzPts val="1800"/>
              <a:buFont typeface="Calibri"/>
              <a:buChar char="●"/>
              <a:defRPr/>
            </a:lvl2pPr>
            <a:lvl3pPr marL="1828754" lvl="2" indent="-431789" algn="l">
              <a:lnSpc>
                <a:spcPct val="90000"/>
              </a:lnSpc>
              <a:spcBef>
                <a:spcPts val="2133"/>
              </a:spcBef>
              <a:spcAft>
                <a:spcPts val="0"/>
              </a:spcAft>
              <a:buClr>
                <a:schemeClr val="accent1"/>
              </a:buClr>
              <a:buSzPts val="1500"/>
              <a:buFont typeface="Calibri"/>
              <a:buChar char="●"/>
              <a:defRPr/>
            </a:lvl3pPr>
            <a:lvl4pPr marL="2438339" lvl="3" indent="-423323" algn="l">
              <a:lnSpc>
                <a:spcPct val="90000"/>
              </a:lnSpc>
              <a:spcBef>
                <a:spcPts val="2133"/>
              </a:spcBef>
              <a:spcAft>
                <a:spcPts val="0"/>
              </a:spcAft>
              <a:buClr>
                <a:schemeClr val="accent1"/>
              </a:buClr>
              <a:buSzPts val="1400"/>
              <a:buFont typeface="Calibri"/>
              <a:buChar char="●"/>
              <a:defRPr/>
            </a:lvl4pPr>
            <a:lvl5pPr marL="3047924" lvl="4" indent="-423323" algn="l">
              <a:lnSpc>
                <a:spcPct val="90000"/>
              </a:lnSpc>
              <a:spcBef>
                <a:spcPts val="2133"/>
              </a:spcBef>
              <a:spcAft>
                <a:spcPts val="0"/>
              </a:spcAft>
              <a:buClr>
                <a:schemeClr val="accent1"/>
              </a:buClr>
              <a:buSzPts val="1400"/>
              <a:buFont typeface="Calibri"/>
              <a:buChar char="●"/>
              <a:defRPr/>
            </a:lvl5pPr>
            <a:lvl6pPr marL="3657509" lvl="5" indent="-423323" algn="l">
              <a:lnSpc>
                <a:spcPct val="90000"/>
              </a:lnSpc>
              <a:spcBef>
                <a:spcPts val="2133"/>
              </a:spcBef>
              <a:spcAft>
                <a:spcPts val="0"/>
              </a:spcAft>
              <a:buClr>
                <a:schemeClr val="dk1"/>
              </a:buClr>
              <a:buSzPts val="1400"/>
              <a:buChar char="■"/>
              <a:defRPr/>
            </a:lvl6pPr>
            <a:lvl7pPr marL="4267093" lvl="6" indent="-423323" algn="l">
              <a:lnSpc>
                <a:spcPct val="90000"/>
              </a:lnSpc>
              <a:spcBef>
                <a:spcPts val="2133"/>
              </a:spcBef>
              <a:spcAft>
                <a:spcPts val="0"/>
              </a:spcAft>
              <a:buClr>
                <a:schemeClr val="dk1"/>
              </a:buClr>
              <a:buSzPts val="1400"/>
              <a:buChar char="●"/>
              <a:defRPr/>
            </a:lvl7pPr>
            <a:lvl8pPr marL="4876678" lvl="7" indent="-423323" algn="l">
              <a:lnSpc>
                <a:spcPct val="90000"/>
              </a:lnSpc>
              <a:spcBef>
                <a:spcPts val="2133"/>
              </a:spcBef>
              <a:spcAft>
                <a:spcPts val="0"/>
              </a:spcAft>
              <a:buClr>
                <a:schemeClr val="dk1"/>
              </a:buClr>
              <a:buSzPts val="1400"/>
              <a:buChar char="○"/>
              <a:defRPr/>
            </a:lvl8pPr>
            <a:lvl9pPr marL="5486263" lvl="8" indent="-423323" algn="l">
              <a:lnSpc>
                <a:spcPct val="90000"/>
              </a:lnSpc>
              <a:spcBef>
                <a:spcPts val="2133"/>
              </a:spcBef>
              <a:spcAft>
                <a:spcPts val="2133"/>
              </a:spcAft>
              <a:buClr>
                <a:schemeClr val="dk1"/>
              </a:buClr>
              <a:buSzPts val="1400"/>
              <a:buChar char="■"/>
              <a:defRPr/>
            </a:lvl9pPr>
          </a:lstStyle>
          <a:p>
            <a:endParaRPr/>
          </a:p>
        </p:txBody>
      </p:sp>
    </p:spTree>
    <p:extLst>
      <p:ext uri="{BB962C8B-B14F-4D97-AF65-F5344CB8AC3E}">
        <p14:creationId xmlns:p14="http://schemas.microsoft.com/office/powerpoint/2010/main" val="22952993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1"/>
        <p:cNvGrpSpPr/>
        <p:nvPr/>
      </p:nvGrpSpPr>
      <p:grpSpPr>
        <a:xfrm>
          <a:off x="0" y="0"/>
          <a:ext cx="0" cy="0"/>
          <a:chOff x="0" y="0"/>
          <a:chExt cx="0" cy="0"/>
        </a:xfrm>
      </p:grpSpPr>
      <p:sp>
        <p:nvSpPr>
          <p:cNvPr id="32" name="Google Shape;32;p2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26"/>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34" name="Google Shape;34;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05447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5"/>
        <p:cNvGrpSpPr/>
        <p:nvPr/>
      </p:nvGrpSpPr>
      <p:grpSpPr>
        <a:xfrm>
          <a:off x="0" y="0"/>
          <a:ext cx="0" cy="0"/>
          <a:chOff x="0" y="0"/>
          <a:chExt cx="0" cy="0"/>
        </a:xfrm>
      </p:grpSpPr>
      <p:sp>
        <p:nvSpPr>
          <p:cNvPr id="36" name="Google Shape;36;p2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29"/>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38" name="Google Shape;38;p29"/>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39" name="Google Shape;39;p2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2612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2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56072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6"/>
        <p:cNvGrpSpPr/>
        <p:nvPr/>
      </p:nvGrpSpPr>
      <p:grpSpPr>
        <a:xfrm>
          <a:off x="0" y="0"/>
          <a:ext cx="0" cy="0"/>
          <a:chOff x="0" y="0"/>
          <a:chExt cx="0" cy="0"/>
        </a:xfrm>
      </p:grpSpPr>
      <p:sp>
        <p:nvSpPr>
          <p:cNvPr id="57" name="Google Shape;57;p30"/>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58" name="Google Shape;58;p30"/>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59" name="Google Shape;59;p3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41569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60"/>
        <p:cNvGrpSpPr/>
        <p:nvPr/>
      </p:nvGrpSpPr>
      <p:grpSpPr>
        <a:xfrm>
          <a:off x="0" y="0"/>
          <a:ext cx="0" cy="0"/>
          <a:chOff x="0" y="0"/>
          <a:chExt cx="0" cy="0"/>
        </a:xfrm>
      </p:grpSpPr>
      <p:sp>
        <p:nvSpPr>
          <p:cNvPr id="61" name="Google Shape;61;p31"/>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62" name="Google Shape;62;p3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10279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3"/>
        <p:cNvGrpSpPr/>
        <p:nvPr/>
      </p:nvGrpSpPr>
      <p:grpSpPr>
        <a:xfrm>
          <a:off x="0" y="0"/>
          <a:ext cx="0" cy="0"/>
          <a:chOff x="0" y="0"/>
          <a:chExt cx="0" cy="0"/>
        </a:xfrm>
      </p:grpSpPr>
      <p:sp>
        <p:nvSpPr>
          <p:cNvPr id="64" name="Google Shape;64;p33"/>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Autofit/>
          </a:bodyPr>
          <a:lstStyle>
            <a:lvl1pPr marL="609585" lvl="0" indent="-304792" algn="l">
              <a:lnSpc>
                <a:spcPct val="100000"/>
              </a:lnSpc>
              <a:spcBef>
                <a:spcPts val="0"/>
              </a:spcBef>
              <a:spcAft>
                <a:spcPts val="0"/>
              </a:spcAft>
              <a:buSzPts val="1800"/>
              <a:buNone/>
              <a:defRPr/>
            </a:lvl1pPr>
          </a:lstStyle>
          <a:p>
            <a:endParaRPr/>
          </a:p>
        </p:txBody>
      </p:sp>
      <p:sp>
        <p:nvSpPr>
          <p:cNvPr id="65" name="Google Shape;65;p3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792834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6"/>
        <p:cNvGrpSpPr/>
        <p:nvPr/>
      </p:nvGrpSpPr>
      <p:grpSpPr>
        <a:xfrm>
          <a:off x="0" y="0"/>
          <a:ext cx="0" cy="0"/>
          <a:chOff x="0" y="0"/>
          <a:chExt cx="0" cy="0"/>
        </a:xfrm>
      </p:grpSpPr>
      <p:sp>
        <p:nvSpPr>
          <p:cNvPr id="67" name="Google Shape;67;p34"/>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68" name="Google Shape;68;p34"/>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69" name="Google Shape;69;p3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545590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_AND_BODY_11">
  <p:cSld name="TITLE_AND_BODY_11">
    <p:spTree>
      <p:nvGrpSpPr>
        <p:cNvPr id="1" name="Shape 70"/>
        <p:cNvGrpSpPr/>
        <p:nvPr/>
      </p:nvGrpSpPr>
      <p:grpSpPr>
        <a:xfrm>
          <a:off x="0" y="0"/>
          <a:ext cx="0" cy="0"/>
          <a:chOff x="0" y="0"/>
          <a:chExt cx="0" cy="0"/>
        </a:xfrm>
      </p:grpSpPr>
      <p:sp>
        <p:nvSpPr>
          <p:cNvPr id="71" name="Google Shape;71;p35"/>
          <p:cNvSpPr txBox="1">
            <a:spLocks noGrp="1"/>
          </p:cNvSpPr>
          <p:nvPr>
            <p:ph type="title"/>
          </p:nvPr>
        </p:nvSpPr>
        <p:spPr>
          <a:xfrm>
            <a:off x="506500" y="361533"/>
            <a:ext cx="11122800" cy="84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a:solidFill>
                  <a:srgbClr val="FFFFFF"/>
                </a:solidFill>
              </a:defRPr>
            </a:lvl1pPr>
            <a:lvl2pPr lvl="1" algn="l">
              <a:lnSpc>
                <a:spcPct val="100000"/>
              </a:lnSpc>
              <a:spcBef>
                <a:spcPts val="0"/>
              </a:spcBef>
              <a:spcAft>
                <a:spcPts val="0"/>
              </a:spcAft>
              <a:buClr>
                <a:srgbClr val="FFFFFF"/>
              </a:buClr>
              <a:buSzPts val="2800"/>
              <a:buNone/>
              <a:defRPr>
                <a:solidFill>
                  <a:srgbClr val="FFFFFF"/>
                </a:solidFill>
              </a:defRPr>
            </a:lvl2pPr>
            <a:lvl3pPr lvl="2" algn="l">
              <a:lnSpc>
                <a:spcPct val="100000"/>
              </a:lnSpc>
              <a:spcBef>
                <a:spcPts val="0"/>
              </a:spcBef>
              <a:spcAft>
                <a:spcPts val="0"/>
              </a:spcAft>
              <a:buClr>
                <a:srgbClr val="FFFFFF"/>
              </a:buClr>
              <a:buSzPts val="2800"/>
              <a:buNone/>
              <a:defRPr>
                <a:solidFill>
                  <a:srgbClr val="FFFFFF"/>
                </a:solidFill>
              </a:defRPr>
            </a:lvl3pPr>
            <a:lvl4pPr lvl="3" algn="l">
              <a:lnSpc>
                <a:spcPct val="100000"/>
              </a:lnSpc>
              <a:spcBef>
                <a:spcPts val="0"/>
              </a:spcBef>
              <a:spcAft>
                <a:spcPts val="0"/>
              </a:spcAft>
              <a:buClr>
                <a:srgbClr val="FFFFFF"/>
              </a:buClr>
              <a:buSzPts val="2800"/>
              <a:buNone/>
              <a:defRPr>
                <a:solidFill>
                  <a:srgbClr val="FFFFFF"/>
                </a:solidFill>
              </a:defRPr>
            </a:lvl4pPr>
            <a:lvl5pPr lvl="4" algn="l">
              <a:lnSpc>
                <a:spcPct val="100000"/>
              </a:lnSpc>
              <a:spcBef>
                <a:spcPts val="0"/>
              </a:spcBef>
              <a:spcAft>
                <a:spcPts val="0"/>
              </a:spcAft>
              <a:buClr>
                <a:srgbClr val="FFFFFF"/>
              </a:buClr>
              <a:buSzPts val="2800"/>
              <a:buNone/>
              <a:defRPr>
                <a:solidFill>
                  <a:srgbClr val="FFFFFF"/>
                </a:solidFill>
              </a:defRPr>
            </a:lvl5pPr>
            <a:lvl6pPr lvl="5" algn="l">
              <a:lnSpc>
                <a:spcPct val="100000"/>
              </a:lnSpc>
              <a:spcBef>
                <a:spcPts val="0"/>
              </a:spcBef>
              <a:spcAft>
                <a:spcPts val="0"/>
              </a:spcAft>
              <a:buClr>
                <a:srgbClr val="FFFFFF"/>
              </a:buClr>
              <a:buSzPts val="2800"/>
              <a:buNone/>
              <a:defRPr>
                <a:solidFill>
                  <a:srgbClr val="FFFFFF"/>
                </a:solidFill>
              </a:defRPr>
            </a:lvl6pPr>
            <a:lvl7pPr lvl="6" algn="l">
              <a:lnSpc>
                <a:spcPct val="100000"/>
              </a:lnSpc>
              <a:spcBef>
                <a:spcPts val="0"/>
              </a:spcBef>
              <a:spcAft>
                <a:spcPts val="0"/>
              </a:spcAft>
              <a:buClr>
                <a:srgbClr val="FFFFFF"/>
              </a:buClr>
              <a:buSzPts val="2800"/>
              <a:buNone/>
              <a:defRPr>
                <a:solidFill>
                  <a:srgbClr val="FFFFFF"/>
                </a:solidFill>
              </a:defRPr>
            </a:lvl7pPr>
            <a:lvl8pPr lvl="7" algn="l">
              <a:lnSpc>
                <a:spcPct val="100000"/>
              </a:lnSpc>
              <a:spcBef>
                <a:spcPts val="0"/>
              </a:spcBef>
              <a:spcAft>
                <a:spcPts val="0"/>
              </a:spcAft>
              <a:buClr>
                <a:srgbClr val="FFFFFF"/>
              </a:buClr>
              <a:buSzPts val="2800"/>
              <a:buNone/>
              <a:defRPr>
                <a:solidFill>
                  <a:srgbClr val="FFFFFF"/>
                </a:solidFill>
              </a:defRPr>
            </a:lvl8pPr>
            <a:lvl9pPr lvl="8" algn="l">
              <a:lnSpc>
                <a:spcPct val="100000"/>
              </a:lnSpc>
              <a:spcBef>
                <a:spcPts val="0"/>
              </a:spcBef>
              <a:spcAft>
                <a:spcPts val="0"/>
              </a:spcAft>
              <a:buClr>
                <a:srgbClr val="FFFFFF"/>
              </a:buClr>
              <a:buSzPts val="2800"/>
              <a:buNone/>
              <a:defRPr>
                <a:solidFill>
                  <a:srgbClr val="FFFFFF"/>
                </a:solidFill>
              </a:defRPr>
            </a:lvl9pPr>
          </a:lstStyle>
          <a:p>
            <a:endParaRPr/>
          </a:p>
        </p:txBody>
      </p:sp>
      <p:sp>
        <p:nvSpPr>
          <p:cNvPr id="72" name="Google Shape;72;p35"/>
          <p:cNvSpPr txBox="1">
            <a:spLocks noGrp="1"/>
          </p:cNvSpPr>
          <p:nvPr>
            <p:ph type="subTitle" idx="1"/>
          </p:nvPr>
        </p:nvSpPr>
        <p:spPr>
          <a:xfrm>
            <a:off x="506500" y="1057767"/>
            <a:ext cx="8619200" cy="52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1200"/>
              <a:buFont typeface="Raleway"/>
              <a:buNone/>
              <a:defRPr sz="1600">
                <a:solidFill>
                  <a:srgbClr val="FFFFFF"/>
                </a:solidFill>
                <a:latin typeface="Raleway"/>
                <a:ea typeface="Raleway"/>
                <a:cs typeface="Raleway"/>
                <a:sym typeface="Raleway"/>
              </a:defRPr>
            </a:lvl1pPr>
            <a:lvl2pPr lvl="1" algn="l">
              <a:lnSpc>
                <a:spcPct val="100000"/>
              </a:lnSpc>
              <a:spcBef>
                <a:spcPts val="0"/>
              </a:spcBef>
              <a:spcAft>
                <a:spcPts val="0"/>
              </a:spcAft>
              <a:buClr>
                <a:srgbClr val="FFFFFF"/>
              </a:buClr>
              <a:buSzPts val="1800"/>
              <a:buNone/>
              <a:defRPr sz="2400">
                <a:solidFill>
                  <a:srgbClr val="FFFFFF"/>
                </a:solidFill>
              </a:defRPr>
            </a:lvl2pPr>
            <a:lvl3pPr lvl="2" algn="l">
              <a:lnSpc>
                <a:spcPct val="100000"/>
              </a:lnSpc>
              <a:spcBef>
                <a:spcPts val="0"/>
              </a:spcBef>
              <a:spcAft>
                <a:spcPts val="0"/>
              </a:spcAft>
              <a:buClr>
                <a:srgbClr val="FFFFFF"/>
              </a:buClr>
              <a:buSzPts val="1800"/>
              <a:buNone/>
              <a:defRPr sz="2400">
                <a:solidFill>
                  <a:srgbClr val="FFFFFF"/>
                </a:solidFill>
              </a:defRPr>
            </a:lvl3pPr>
            <a:lvl4pPr lvl="3" algn="l">
              <a:lnSpc>
                <a:spcPct val="100000"/>
              </a:lnSpc>
              <a:spcBef>
                <a:spcPts val="0"/>
              </a:spcBef>
              <a:spcAft>
                <a:spcPts val="0"/>
              </a:spcAft>
              <a:buClr>
                <a:srgbClr val="FFFFFF"/>
              </a:buClr>
              <a:buSzPts val="1800"/>
              <a:buNone/>
              <a:defRPr sz="2400">
                <a:solidFill>
                  <a:srgbClr val="FFFFFF"/>
                </a:solidFill>
              </a:defRPr>
            </a:lvl4pPr>
            <a:lvl5pPr lvl="4" algn="l">
              <a:lnSpc>
                <a:spcPct val="100000"/>
              </a:lnSpc>
              <a:spcBef>
                <a:spcPts val="0"/>
              </a:spcBef>
              <a:spcAft>
                <a:spcPts val="0"/>
              </a:spcAft>
              <a:buClr>
                <a:srgbClr val="FFFFFF"/>
              </a:buClr>
              <a:buSzPts val="1800"/>
              <a:buNone/>
              <a:defRPr sz="2400">
                <a:solidFill>
                  <a:srgbClr val="FFFFFF"/>
                </a:solidFill>
              </a:defRPr>
            </a:lvl5pPr>
            <a:lvl6pPr lvl="5" algn="l">
              <a:lnSpc>
                <a:spcPct val="100000"/>
              </a:lnSpc>
              <a:spcBef>
                <a:spcPts val="0"/>
              </a:spcBef>
              <a:spcAft>
                <a:spcPts val="0"/>
              </a:spcAft>
              <a:buClr>
                <a:srgbClr val="FFFFFF"/>
              </a:buClr>
              <a:buSzPts val="1800"/>
              <a:buNone/>
              <a:defRPr sz="2400">
                <a:solidFill>
                  <a:srgbClr val="FFFFFF"/>
                </a:solidFill>
              </a:defRPr>
            </a:lvl6pPr>
            <a:lvl7pPr lvl="6" algn="l">
              <a:lnSpc>
                <a:spcPct val="100000"/>
              </a:lnSpc>
              <a:spcBef>
                <a:spcPts val="0"/>
              </a:spcBef>
              <a:spcAft>
                <a:spcPts val="0"/>
              </a:spcAft>
              <a:buClr>
                <a:srgbClr val="FFFFFF"/>
              </a:buClr>
              <a:buSzPts val="1800"/>
              <a:buNone/>
              <a:defRPr sz="2400">
                <a:solidFill>
                  <a:srgbClr val="FFFFFF"/>
                </a:solidFill>
              </a:defRPr>
            </a:lvl7pPr>
            <a:lvl8pPr lvl="7" algn="l">
              <a:lnSpc>
                <a:spcPct val="100000"/>
              </a:lnSpc>
              <a:spcBef>
                <a:spcPts val="0"/>
              </a:spcBef>
              <a:spcAft>
                <a:spcPts val="0"/>
              </a:spcAft>
              <a:buClr>
                <a:srgbClr val="FFFFFF"/>
              </a:buClr>
              <a:buSzPts val="1800"/>
              <a:buNone/>
              <a:defRPr sz="2400">
                <a:solidFill>
                  <a:srgbClr val="FFFFFF"/>
                </a:solidFill>
              </a:defRPr>
            </a:lvl8pPr>
            <a:lvl9pPr lvl="8" algn="l">
              <a:lnSpc>
                <a:spcPct val="100000"/>
              </a:lnSpc>
              <a:spcBef>
                <a:spcPts val="0"/>
              </a:spcBef>
              <a:spcAft>
                <a:spcPts val="0"/>
              </a:spcAft>
              <a:buClr>
                <a:srgbClr val="FFFFFF"/>
              </a:buClr>
              <a:buSzPts val="1800"/>
              <a:buNone/>
              <a:defRPr sz="2400">
                <a:solidFill>
                  <a:srgbClr val="FFFFFF"/>
                </a:solidFill>
              </a:defRPr>
            </a:lvl9pPr>
          </a:lstStyle>
          <a:p>
            <a:endParaRPr/>
          </a:p>
        </p:txBody>
      </p:sp>
      <p:sp>
        <p:nvSpPr>
          <p:cNvPr id="73" name="Google Shape;73;p35"/>
          <p:cNvSpPr txBox="1">
            <a:spLocks noGrp="1"/>
          </p:cNvSpPr>
          <p:nvPr>
            <p:ph type="body" idx="2"/>
          </p:nvPr>
        </p:nvSpPr>
        <p:spPr>
          <a:xfrm>
            <a:off x="506500" y="1936600"/>
            <a:ext cx="11122800" cy="40540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Clr>
                <a:srgbClr val="FFFFFF"/>
              </a:buClr>
              <a:buSzPts val="1400"/>
              <a:buChar char="●"/>
              <a:defRPr sz="1867">
                <a:solidFill>
                  <a:srgbClr val="FFFFFF"/>
                </a:solidFill>
              </a:defRPr>
            </a:lvl1pPr>
            <a:lvl2pPr marL="1219170" lvl="1" indent="-406390" algn="l">
              <a:lnSpc>
                <a:spcPct val="115000"/>
              </a:lnSpc>
              <a:spcBef>
                <a:spcPts val="2133"/>
              </a:spcBef>
              <a:spcAft>
                <a:spcPts val="0"/>
              </a:spcAft>
              <a:buClr>
                <a:srgbClr val="FFFFFF"/>
              </a:buClr>
              <a:buSzPts val="1200"/>
              <a:buChar char="○"/>
              <a:defRPr sz="1600">
                <a:solidFill>
                  <a:srgbClr val="FFFFFF"/>
                </a:solidFill>
              </a:defRPr>
            </a:lvl2pPr>
            <a:lvl3pPr marL="1828754" lvl="2" indent="-406390" algn="l">
              <a:lnSpc>
                <a:spcPct val="115000"/>
              </a:lnSpc>
              <a:spcBef>
                <a:spcPts val="2133"/>
              </a:spcBef>
              <a:spcAft>
                <a:spcPts val="0"/>
              </a:spcAft>
              <a:buClr>
                <a:srgbClr val="FFFFFF"/>
              </a:buClr>
              <a:buSzPts val="1200"/>
              <a:buChar char="■"/>
              <a:defRPr sz="1600">
                <a:solidFill>
                  <a:srgbClr val="FFFFFF"/>
                </a:solidFill>
              </a:defRPr>
            </a:lvl3pPr>
            <a:lvl4pPr marL="2438339" lvl="3" indent="-406390" algn="l">
              <a:lnSpc>
                <a:spcPct val="115000"/>
              </a:lnSpc>
              <a:spcBef>
                <a:spcPts val="2133"/>
              </a:spcBef>
              <a:spcAft>
                <a:spcPts val="0"/>
              </a:spcAft>
              <a:buClr>
                <a:srgbClr val="FFFFFF"/>
              </a:buClr>
              <a:buSzPts val="1200"/>
              <a:buChar char="●"/>
              <a:defRPr sz="1600">
                <a:solidFill>
                  <a:srgbClr val="FFFFFF"/>
                </a:solidFill>
              </a:defRPr>
            </a:lvl4pPr>
            <a:lvl5pPr marL="3047924" lvl="4" indent="-406390" algn="l">
              <a:lnSpc>
                <a:spcPct val="115000"/>
              </a:lnSpc>
              <a:spcBef>
                <a:spcPts val="2133"/>
              </a:spcBef>
              <a:spcAft>
                <a:spcPts val="0"/>
              </a:spcAft>
              <a:buClr>
                <a:srgbClr val="FFFFFF"/>
              </a:buClr>
              <a:buSzPts val="1200"/>
              <a:buChar char="○"/>
              <a:defRPr sz="1600">
                <a:solidFill>
                  <a:srgbClr val="FFFFFF"/>
                </a:solidFill>
              </a:defRPr>
            </a:lvl5pPr>
            <a:lvl6pPr marL="3657509" lvl="5" indent="-406390" algn="l">
              <a:lnSpc>
                <a:spcPct val="115000"/>
              </a:lnSpc>
              <a:spcBef>
                <a:spcPts val="2133"/>
              </a:spcBef>
              <a:spcAft>
                <a:spcPts val="0"/>
              </a:spcAft>
              <a:buClr>
                <a:srgbClr val="FFFFFF"/>
              </a:buClr>
              <a:buSzPts val="1200"/>
              <a:buChar char="■"/>
              <a:defRPr sz="1600">
                <a:solidFill>
                  <a:srgbClr val="FFFFFF"/>
                </a:solidFill>
              </a:defRPr>
            </a:lvl6pPr>
            <a:lvl7pPr marL="4267093" lvl="6" indent="-406390" algn="l">
              <a:lnSpc>
                <a:spcPct val="115000"/>
              </a:lnSpc>
              <a:spcBef>
                <a:spcPts val="2133"/>
              </a:spcBef>
              <a:spcAft>
                <a:spcPts val="0"/>
              </a:spcAft>
              <a:buClr>
                <a:srgbClr val="FFFFFF"/>
              </a:buClr>
              <a:buSzPts val="1200"/>
              <a:buChar char="●"/>
              <a:defRPr sz="1600">
                <a:solidFill>
                  <a:srgbClr val="FFFFFF"/>
                </a:solidFill>
              </a:defRPr>
            </a:lvl7pPr>
            <a:lvl8pPr marL="4876678" lvl="7" indent="-406390" algn="l">
              <a:lnSpc>
                <a:spcPct val="115000"/>
              </a:lnSpc>
              <a:spcBef>
                <a:spcPts val="2133"/>
              </a:spcBef>
              <a:spcAft>
                <a:spcPts val="0"/>
              </a:spcAft>
              <a:buClr>
                <a:srgbClr val="FFFFFF"/>
              </a:buClr>
              <a:buSzPts val="1200"/>
              <a:buChar char="○"/>
              <a:defRPr sz="1600">
                <a:solidFill>
                  <a:srgbClr val="FFFFFF"/>
                </a:solidFill>
              </a:defRPr>
            </a:lvl8pPr>
            <a:lvl9pPr marL="5486263" lvl="8" indent="-406390" algn="l">
              <a:lnSpc>
                <a:spcPct val="115000"/>
              </a:lnSpc>
              <a:spcBef>
                <a:spcPts val="2133"/>
              </a:spcBef>
              <a:spcAft>
                <a:spcPts val="2133"/>
              </a:spcAft>
              <a:buClr>
                <a:srgbClr val="FFFFFF"/>
              </a:buClr>
              <a:buSzPts val="1200"/>
              <a:buChar char="■"/>
              <a:defRPr sz="1600">
                <a:solidFill>
                  <a:srgbClr val="FFFFFF"/>
                </a:solidFill>
              </a:defRPr>
            </a:lvl9pPr>
          </a:lstStyle>
          <a:p>
            <a:endParaRPr/>
          </a:p>
        </p:txBody>
      </p:sp>
    </p:spTree>
    <p:extLst>
      <p:ext uri="{BB962C8B-B14F-4D97-AF65-F5344CB8AC3E}">
        <p14:creationId xmlns:p14="http://schemas.microsoft.com/office/powerpoint/2010/main" val="477538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74"/>
        <p:cNvGrpSpPr/>
        <p:nvPr/>
      </p:nvGrpSpPr>
      <p:grpSpPr>
        <a:xfrm>
          <a:off x="0" y="0"/>
          <a:ext cx="0" cy="0"/>
          <a:chOff x="0" y="0"/>
          <a:chExt cx="0" cy="0"/>
        </a:xfrm>
      </p:grpSpPr>
      <p:sp>
        <p:nvSpPr>
          <p:cNvPr id="75" name="Google Shape;75;p36"/>
          <p:cNvSpPr txBox="1">
            <a:spLocks noGrp="1"/>
          </p:cNvSpPr>
          <p:nvPr>
            <p:ph type="title"/>
          </p:nvPr>
        </p:nvSpPr>
        <p:spPr>
          <a:xfrm>
            <a:off x="506500" y="361533"/>
            <a:ext cx="11122800" cy="84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6" name="Google Shape;76;p36"/>
          <p:cNvSpPr txBox="1">
            <a:spLocks noGrp="1"/>
          </p:cNvSpPr>
          <p:nvPr>
            <p:ph type="subTitle" idx="1"/>
          </p:nvPr>
        </p:nvSpPr>
        <p:spPr>
          <a:xfrm>
            <a:off x="506500" y="1057767"/>
            <a:ext cx="8619200" cy="52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1200"/>
              <a:buFont typeface="Raleway"/>
              <a:buNone/>
              <a:defRPr sz="1600">
                <a:solidFill>
                  <a:srgbClr val="FFFFFF"/>
                </a:solidFill>
                <a:latin typeface="Raleway"/>
                <a:ea typeface="Raleway"/>
                <a:cs typeface="Raleway"/>
                <a:sym typeface="Raleway"/>
              </a:defRPr>
            </a:lvl1pPr>
            <a:lvl2pPr lvl="1" algn="l">
              <a:lnSpc>
                <a:spcPct val="100000"/>
              </a:lnSpc>
              <a:spcBef>
                <a:spcPts val="0"/>
              </a:spcBef>
              <a:spcAft>
                <a:spcPts val="0"/>
              </a:spcAft>
              <a:buClr>
                <a:srgbClr val="86AF15"/>
              </a:buClr>
              <a:buSzPts val="1800"/>
              <a:buNone/>
              <a:defRPr sz="2400">
                <a:solidFill>
                  <a:srgbClr val="86AF15"/>
                </a:solidFill>
              </a:defRPr>
            </a:lvl2pPr>
            <a:lvl3pPr lvl="2" algn="l">
              <a:lnSpc>
                <a:spcPct val="100000"/>
              </a:lnSpc>
              <a:spcBef>
                <a:spcPts val="0"/>
              </a:spcBef>
              <a:spcAft>
                <a:spcPts val="0"/>
              </a:spcAft>
              <a:buClr>
                <a:srgbClr val="86AF15"/>
              </a:buClr>
              <a:buSzPts val="1800"/>
              <a:buNone/>
              <a:defRPr sz="2400">
                <a:solidFill>
                  <a:srgbClr val="86AF15"/>
                </a:solidFill>
              </a:defRPr>
            </a:lvl3pPr>
            <a:lvl4pPr lvl="3" algn="l">
              <a:lnSpc>
                <a:spcPct val="100000"/>
              </a:lnSpc>
              <a:spcBef>
                <a:spcPts val="0"/>
              </a:spcBef>
              <a:spcAft>
                <a:spcPts val="0"/>
              </a:spcAft>
              <a:buClr>
                <a:srgbClr val="86AF15"/>
              </a:buClr>
              <a:buSzPts val="1800"/>
              <a:buNone/>
              <a:defRPr sz="2400">
                <a:solidFill>
                  <a:srgbClr val="86AF15"/>
                </a:solidFill>
              </a:defRPr>
            </a:lvl4pPr>
            <a:lvl5pPr lvl="4" algn="l">
              <a:lnSpc>
                <a:spcPct val="100000"/>
              </a:lnSpc>
              <a:spcBef>
                <a:spcPts val="0"/>
              </a:spcBef>
              <a:spcAft>
                <a:spcPts val="0"/>
              </a:spcAft>
              <a:buClr>
                <a:srgbClr val="86AF15"/>
              </a:buClr>
              <a:buSzPts val="1800"/>
              <a:buNone/>
              <a:defRPr sz="2400">
                <a:solidFill>
                  <a:srgbClr val="86AF15"/>
                </a:solidFill>
              </a:defRPr>
            </a:lvl5pPr>
            <a:lvl6pPr lvl="5" algn="l">
              <a:lnSpc>
                <a:spcPct val="100000"/>
              </a:lnSpc>
              <a:spcBef>
                <a:spcPts val="0"/>
              </a:spcBef>
              <a:spcAft>
                <a:spcPts val="0"/>
              </a:spcAft>
              <a:buClr>
                <a:srgbClr val="86AF15"/>
              </a:buClr>
              <a:buSzPts val="1800"/>
              <a:buNone/>
              <a:defRPr sz="2400">
                <a:solidFill>
                  <a:srgbClr val="86AF15"/>
                </a:solidFill>
              </a:defRPr>
            </a:lvl6pPr>
            <a:lvl7pPr lvl="6" algn="l">
              <a:lnSpc>
                <a:spcPct val="100000"/>
              </a:lnSpc>
              <a:spcBef>
                <a:spcPts val="0"/>
              </a:spcBef>
              <a:spcAft>
                <a:spcPts val="0"/>
              </a:spcAft>
              <a:buClr>
                <a:srgbClr val="86AF15"/>
              </a:buClr>
              <a:buSzPts val="1800"/>
              <a:buNone/>
              <a:defRPr sz="2400">
                <a:solidFill>
                  <a:srgbClr val="86AF15"/>
                </a:solidFill>
              </a:defRPr>
            </a:lvl7pPr>
            <a:lvl8pPr lvl="7" algn="l">
              <a:lnSpc>
                <a:spcPct val="100000"/>
              </a:lnSpc>
              <a:spcBef>
                <a:spcPts val="0"/>
              </a:spcBef>
              <a:spcAft>
                <a:spcPts val="0"/>
              </a:spcAft>
              <a:buClr>
                <a:srgbClr val="86AF15"/>
              </a:buClr>
              <a:buSzPts val="1800"/>
              <a:buNone/>
              <a:defRPr sz="2400">
                <a:solidFill>
                  <a:srgbClr val="86AF15"/>
                </a:solidFill>
              </a:defRPr>
            </a:lvl8pPr>
            <a:lvl9pPr lvl="8" algn="l">
              <a:lnSpc>
                <a:spcPct val="100000"/>
              </a:lnSpc>
              <a:spcBef>
                <a:spcPts val="0"/>
              </a:spcBef>
              <a:spcAft>
                <a:spcPts val="0"/>
              </a:spcAft>
              <a:buClr>
                <a:srgbClr val="86AF15"/>
              </a:buClr>
              <a:buSzPts val="1800"/>
              <a:buNone/>
              <a:defRPr sz="2400">
                <a:solidFill>
                  <a:srgbClr val="86AF15"/>
                </a:solidFill>
              </a:defRPr>
            </a:lvl9pPr>
          </a:lstStyle>
          <a:p>
            <a:endParaRPr/>
          </a:p>
        </p:txBody>
      </p:sp>
      <p:sp>
        <p:nvSpPr>
          <p:cNvPr id="77" name="Google Shape;77;p36"/>
          <p:cNvSpPr txBox="1">
            <a:spLocks noGrp="1"/>
          </p:cNvSpPr>
          <p:nvPr>
            <p:ph type="sldNum" idx="12"/>
          </p:nvPr>
        </p:nvSpPr>
        <p:spPr>
          <a:xfrm>
            <a:off x="11409045" y="6333135"/>
            <a:ext cx="731600" cy="5248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821826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a:off x="506500" y="361533"/>
            <a:ext cx="11122800" cy="84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a:solidFill>
                  <a:srgbClr val="FFFFFF"/>
                </a:solidFill>
              </a:defRPr>
            </a:lvl1pPr>
            <a:lvl2pPr lvl="1" algn="l">
              <a:lnSpc>
                <a:spcPct val="100000"/>
              </a:lnSpc>
              <a:spcBef>
                <a:spcPts val="0"/>
              </a:spcBef>
              <a:spcAft>
                <a:spcPts val="0"/>
              </a:spcAft>
              <a:buClr>
                <a:srgbClr val="FFFFFF"/>
              </a:buClr>
              <a:buSzPts val="2800"/>
              <a:buNone/>
              <a:defRPr>
                <a:solidFill>
                  <a:srgbClr val="FFFFFF"/>
                </a:solidFill>
              </a:defRPr>
            </a:lvl2pPr>
            <a:lvl3pPr lvl="2" algn="l">
              <a:lnSpc>
                <a:spcPct val="100000"/>
              </a:lnSpc>
              <a:spcBef>
                <a:spcPts val="0"/>
              </a:spcBef>
              <a:spcAft>
                <a:spcPts val="0"/>
              </a:spcAft>
              <a:buClr>
                <a:srgbClr val="FFFFFF"/>
              </a:buClr>
              <a:buSzPts val="2800"/>
              <a:buNone/>
              <a:defRPr>
                <a:solidFill>
                  <a:srgbClr val="FFFFFF"/>
                </a:solidFill>
              </a:defRPr>
            </a:lvl3pPr>
            <a:lvl4pPr lvl="3" algn="l">
              <a:lnSpc>
                <a:spcPct val="100000"/>
              </a:lnSpc>
              <a:spcBef>
                <a:spcPts val="0"/>
              </a:spcBef>
              <a:spcAft>
                <a:spcPts val="0"/>
              </a:spcAft>
              <a:buClr>
                <a:srgbClr val="FFFFFF"/>
              </a:buClr>
              <a:buSzPts val="2800"/>
              <a:buNone/>
              <a:defRPr>
                <a:solidFill>
                  <a:srgbClr val="FFFFFF"/>
                </a:solidFill>
              </a:defRPr>
            </a:lvl4pPr>
            <a:lvl5pPr lvl="4" algn="l">
              <a:lnSpc>
                <a:spcPct val="100000"/>
              </a:lnSpc>
              <a:spcBef>
                <a:spcPts val="0"/>
              </a:spcBef>
              <a:spcAft>
                <a:spcPts val="0"/>
              </a:spcAft>
              <a:buClr>
                <a:srgbClr val="FFFFFF"/>
              </a:buClr>
              <a:buSzPts val="2800"/>
              <a:buNone/>
              <a:defRPr>
                <a:solidFill>
                  <a:srgbClr val="FFFFFF"/>
                </a:solidFill>
              </a:defRPr>
            </a:lvl5pPr>
            <a:lvl6pPr lvl="5" algn="l">
              <a:lnSpc>
                <a:spcPct val="100000"/>
              </a:lnSpc>
              <a:spcBef>
                <a:spcPts val="0"/>
              </a:spcBef>
              <a:spcAft>
                <a:spcPts val="0"/>
              </a:spcAft>
              <a:buClr>
                <a:srgbClr val="FFFFFF"/>
              </a:buClr>
              <a:buSzPts val="2800"/>
              <a:buNone/>
              <a:defRPr>
                <a:solidFill>
                  <a:srgbClr val="FFFFFF"/>
                </a:solidFill>
              </a:defRPr>
            </a:lvl6pPr>
            <a:lvl7pPr lvl="6" algn="l">
              <a:lnSpc>
                <a:spcPct val="100000"/>
              </a:lnSpc>
              <a:spcBef>
                <a:spcPts val="0"/>
              </a:spcBef>
              <a:spcAft>
                <a:spcPts val="0"/>
              </a:spcAft>
              <a:buClr>
                <a:srgbClr val="FFFFFF"/>
              </a:buClr>
              <a:buSzPts val="2800"/>
              <a:buNone/>
              <a:defRPr>
                <a:solidFill>
                  <a:srgbClr val="FFFFFF"/>
                </a:solidFill>
              </a:defRPr>
            </a:lvl7pPr>
            <a:lvl8pPr lvl="7" algn="l">
              <a:lnSpc>
                <a:spcPct val="100000"/>
              </a:lnSpc>
              <a:spcBef>
                <a:spcPts val="0"/>
              </a:spcBef>
              <a:spcAft>
                <a:spcPts val="0"/>
              </a:spcAft>
              <a:buClr>
                <a:srgbClr val="FFFFFF"/>
              </a:buClr>
              <a:buSzPts val="2800"/>
              <a:buNone/>
              <a:defRPr>
                <a:solidFill>
                  <a:srgbClr val="FFFFFF"/>
                </a:solidFill>
              </a:defRPr>
            </a:lvl8pPr>
            <a:lvl9pPr lvl="8" algn="l">
              <a:lnSpc>
                <a:spcPct val="100000"/>
              </a:lnSpc>
              <a:spcBef>
                <a:spcPts val="0"/>
              </a:spcBef>
              <a:spcAft>
                <a:spcPts val="0"/>
              </a:spcAft>
              <a:buClr>
                <a:srgbClr val="FFFFFF"/>
              </a:buClr>
              <a:buSzPts val="2800"/>
              <a:buNone/>
              <a:defRPr>
                <a:solidFill>
                  <a:srgbClr val="FFFFFF"/>
                </a:solidFill>
              </a:defRPr>
            </a:lvl9pPr>
          </a:lstStyle>
          <a:p>
            <a:endParaRPr/>
          </a:p>
        </p:txBody>
      </p:sp>
      <p:sp>
        <p:nvSpPr>
          <p:cNvPr id="80" name="Google Shape;80;p37"/>
          <p:cNvSpPr txBox="1">
            <a:spLocks noGrp="1"/>
          </p:cNvSpPr>
          <p:nvPr>
            <p:ph type="subTitle" idx="1"/>
          </p:nvPr>
        </p:nvSpPr>
        <p:spPr>
          <a:xfrm>
            <a:off x="506500" y="1057767"/>
            <a:ext cx="8619200" cy="52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1200"/>
              <a:buFont typeface="Raleway"/>
              <a:buNone/>
              <a:defRPr sz="1600">
                <a:solidFill>
                  <a:srgbClr val="FFFFFF"/>
                </a:solidFill>
                <a:latin typeface="Raleway"/>
                <a:ea typeface="Raleway"/>
                <a:cs typeface="Raleway"/>
                <a:sym typeface="Raleway"/>
              </a:defRPr>
            </a:lvl1pPr>
            <a:lvl2pPr lvl="1" algn="l">
              <a:lnSpc>
                <a:spcPct val="100000"/>
              </a:lnSpc>
              <a:spcBef>
                <a:spcPts val="0"/>
              </a:spcBef>
              <a:spcAft>
                <a:spcPts val="0"/>
              </a:spcAft>
              <a:buClr>
                <a:srgbClr val="FFFFFF"/>
              </a:buClr>
              <a:buSzPts val="1800"/>
              <a:buNone/>
              <a:defRPr sz="2400">
                <a:solidFill>
                  <a:srgbClr val="FFFFFF"/>
                </a:solidFill>
              </a:defRPr>
            </a:lvl2pPr>
            <a:lvl3pPr lvl="2" algn="l">
              <a:lnSpc>
                <a:spcPct val="100000"/>
              </a:lnSpc>
              <a:spcBef>
                <a:spcPts val="0"/>
              </a:spcBef>
              <a:spcAft>
                <a:spcPts val="0"/>
              </a:spcAft>
              <a:buClr>
                <a:srgbClr val="FFFFFF"/>
              </a:buClr>
              <a:buSzPts val="1800"/>
              <a:buNone/>
              <a:defRPr sz="2400">
                <a:solidFill>
                  <a:srgbClr val="FFFFFF"/>
                </a:solidFill>
              </a:defRPr>
            </a:lvl3pPr>
            <a:lvl4pPr lvl="3" algn="l">
              <a:lnSpc>
                <a:spcPct val="100000"/>
              </a:lnSpc>
              <a:spcBef>
                <a:spcPts val="0"/>
              </a:spcBef>
              <a:spcAft>
                <a:spcPts val="0"/>
              </a:spcAft>
              <a:buClr>
                <a:srgbClr val="FFFFFF"/>
              </a:buClr>
              <a:buSzPts val="1800"/>
              <a:buNone/>
              <a:defRPr sz="2400">
                <a:solidFill>
                  <a:srgbClr val="FFFFFF"/>
                </a:solidFill>
              </a:defRPr>
            </a:lvl4pPr>
            <a:lvl5pPr lvl="4" algn="l">
              <a:lnSpc>
                <a:spcPct val="100000"/>
              </a:lnSpc>
              <a:spcBef>
                <a:spcPts val="0"/>
              </a:spcBef>
              <a:spcAft>
                <a:spcPts val="0"/>
              </a:spcAft>
              <a:buClr>
                <a:srgbClr val="FFFFFF"/>
              </a:buClr>
              <a:buSzPts val="1800"/>
              <a:buNone/>
              <a:defRPr sz="2400">
                <a:solidFill>
                  <a:srgbClr val="FFFFFF"/>
                </a:solidFill>
              </a:defRPr>
            </a:lvl5pPr>
            <a:lvl6pPr lvl="5" algn="l">
              <a:lnSpc>
                <a:spcPct val="100000"/>
              </a:lnSpc>
              <a:spcBef>
                <a:spcPts val="0"/>
              </a:spcBef>
              <a:spcAft>
                <a:spcPts val="0"/>
              </a:spcAft>
              <a:buClr>
                <a:srgbClr val="FFFFFF"/>
              </a:buClr>
              <a:buSzPts val="1800"/>
              <a:buNone/>
              <a:defRPr sz="2400">
                <a:solidFill>
                  <a:srgbClr val="FFFFFF"/>
                </a:solidFill>
              </a:defRPr>
            </a:lvl6pPr>
            <a:lvl7pPr lvl="6" algn="l">
              <a:lnSpc>
                <a:spcPct val="100000"/>
              </a:lnSpc>
              <a:spcBef>
                <a:spcPts val="0"/>
              </a:spcBef>
              <a:spcAft>
                <a:spcPts val="0"/>
              </a:spcAft>
              <a:buClr>
                <a:srgbClr val="FFFFFF"/>
              </a:buClr>
              <a:buSzPts val="1800"/>
              <a:buNone/>
              <a:defRPr sz="2400">
                <a:solidFill>
                  <a:srgbClr val="FFFFFF"/>
                </a:solidFill>
              </a:defRPr>
            </a:lvl7pPr>
            <a:lvl8pPr lvl="7" algn="l">
              <a:lnSpc>
                <a:spcPct val="100000"/>
              </a:lnSpc>
              <a:spcBef>
                <a:spcPts val="0"/>
              </a:spcBef>
              <a:spcAft>
                <a:spcPts val="0"/>
              </a:spcAft>
              <a:buClr>
                <a:srgbClr val="FFFFFF"/>
              </a:buClr>
              <a:buSzPts val="1800"/>
              <a:buNone/>
              <a:defRPr sz="2400">
                <a:solidFill>
                  <a:srgbClr val="FFFFFF"/>
                </a:solidFill>
              </a:defRPr>
            </a:lvl8pPr>
            <a:lvl9pPr lvl="8" algn="l">
              <a:lnSpc>
                <a:spcPct val="100000"/>
              </a:lnSpc>
              <a:spcBef>
                <a:spcPts val="0"/>
              </a:spcBef>
              <a:spcAft>
                <a:spcPts val="0"/>
              </a:spcAft>
              <a:buClr>
                <a:srgbClr val="FFFFFF"/>
              </a:buClr>
              <a:buSzPts val="1800"/>
              <a:buNone/>
              <a:defRPr sz="2400">
                <a:solidFill>
                  <a:srgbClr val="FFFFFF"/>
                </a:solidFill>
              </a:defRPr>
            </a:lvl9pPr>
          </a:lstStyle>
          <a:p>
            <a:endParaRPr/>
          </a:p>
        </p:txBody>
      </p:sp>
      <p:sp>
        <p:nvSpPr>
          <p:cNvPr id="81" name="Google Shape;81;p37"/>
          <p:cNvSpPr txBox="1">
            <a:spLocks noGrp="1"/>
          </p:cNvSpPr>
          <p:nvPr>
            <p:ph type="body" idx="2"/>
          </p:nvPr>
        </p:nvSpPr>
        <p:spPr>
          <a:xfrm>
            <a:off x="506500" y="1936600"/>
            <a:ext cx="11122800" cy="40540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Clr>
                <a:srgbClr val="FFFFFF"/>
              </a:buClr>
              <a:buSzPts val="1400"/>
              <a:buChar char="●"/>
              <a:defRPr sz="1867">
                <a:solidFill>
                  <a:srgbClr val="FFFFFF"/>
                </a:solidFill>
              </a:defRPr>
            </a:lvl1pPr>
            <a:lvl2pPr marL="1219170" lvl="1" indent="-406390" algn="l">
              <a:lnSpc>
                <a:spcPct val="115000"/>
              </a:lnSpc>
              <a:spcBef>
                <a:spcPts val="2133"/>
              </a:spcBef>
              <a:spcAft>
                <a:spcPts val="0"/>
              </a:spcAft>
              <a:buClr>
                <a:srgbClr val="FFFFFF"/>
              </a:buClr>
              <a:buSzPts val="1200"/>
              <a:buChar char="○"/>
              <a:defRPr sz="1600">
                <a:solidFill>
                  <a:srgbClr val="FFFFFF"/>
                </a:solidFill>
              </a:defRPr>
            </a:lvl2pPr>
            <a:lvl3pPr marL="1828754" lvl="2" indent="-406390" algn="l">
              <a:lnSpc>
                <a:spcPct val="115000"/>
              </a:lnSpc>
              <a:spcBef>
                <a:spcPts val="2133"/>
              </a:spcBef>
              <a:spcAft>
                <a:spcPts val="0"/>
              </a:spcAft>
              <a:buClr>
                <a:srgbClr val="FFFFFF"/>
              </a:buClr>
              <a:buSzPts val="1200"/>
              <a:buChar char="■"/>
              <a:defRPr sz="1600">
                <a:solidFill>
                  <a:srgbClr val="FFFFFF"/>
                </a:solidFill>
              </a:defRPr>
            </a:lvl3pPr>
            <a:lvl4pPr marL="2438339" lvl="3" indent="-406390" algn="l">
              <a:lnSpc>
                <a:spcPct val="115000"/>
              </a:lnSpc>
              <a:spcBef>
                <a:spcPts val="2133"/>
              </a:spcBef>
              <a:spcAft>
                <a:spcPts val="0"/>
              </a:spcAft>
              <a:buClr>
                <a:srgbClr val="FFFFFF"/>
              </a:buClr>
              <a:buSzPts val="1200"/>
              <a:buChar char="●"/>
              <a:defRPr sz="1600">
                <a:solidFill>
                  <a:srgbClr val="FFFFFF"/>
                </a:solidFill>
              </a:defRPr>
            </a:lvl4pPr>
            <a:lvl5pPr marL="3047924" lvl="4" indent="-406390" algn="l">
              <a:lnSpc>
                <a:spcPct val="115000"/>
              </a:lnSpc>
              <a:spcBef>
                <a:spcPts val="2133"/>
              </a:spcBef>
              <a:spcAft>
                <a:spcPts val="0"/>
              </a:spcAft>
              <a:buClr>
                <a:srgbClr val="FFFFFF"/>
              </a:buClr>
              <a:buSzPts val="1200"/>
              <a:buChar char="○"/>
              <a:defRPr sz="1600">
                <a:solidFill>
                  <a:srgbClr val="FFFFFF"/>
                </a:solidFill>
              </a:defRPr>
            </a:lvl5pPr>
            <a:lvl6pPr marL="3657509" lvl="5" indent="-406390" algn="l">
              <a:lnSpc>
                <a:spcPct val="115000"/>
              </a:lnSpc>
              <a:spcBef>
                <a:spcPts val="2133"/>
              </a:spcBef>
              <a:spcAft>
                <a:spcPts val="0"/>
              </a:spcAft>
              <a:buClr>
                <a:srgbClr val="FFFFFF"/>
              </a:buClr>
              <a:buSzPts val="1200"/>
              <a:buChar char="■"/>
              <a:defRPr sz="1600">
                <a:solidFill>
                  <a:srgbClr val="FFFFFF"/>
                </a:solidFill>
              </a:defRPr>
            </a:lvl6pPr>
            <a:lvl7pPr marL="4267093" lvl="6" indent="-406390" algn="l">
              <a:lnSpc>
                <a:spcPct val="115000"/>
              </a:lnSpc>
              <a:spcBef>
                <a:spcPts val="2133"/>
              </a:spcBef>
              <a:spcAft>
                <a:spcPts val="0"/>
              </a:spcAft>
              <a:buClr>
                <a:srgbClr val="FFFFFF"/>
              </a:buClr>
              <a:buSzPts val="1200"/>
              <a:buChar char="●"/>
              <a:defRPr sz="1600">
                <a:solidFill>
                  <a:srgbClr val="FFFFFF"/>
                </a:solidFill>
              </a:defRPr>
            </a:lvl7pPr>
            <a:lvl8pPr marL="4876678" lvl="7" indent="-406390" algn="l">
              <a:lnSpc>
                <a:spcPct val="115000"/>
              </a:lnSpc>
              <a:spcBef>
                <a:spcPts val="2133"/>
              </a:spcBef>
              <a:spcAft>
                <a:spcPts val="0"/>
              </a:spcAft>
              <a:buClr>
                <a:srgbClr val="FFFFFF"/>
              </a:buClr>
              <a:buSzPts val="1200"/>
              <a:buChar char="○"/>
              <a:defRPr sz="1600">
                <a:solidFill>
                  <a:srgbClr val="FFFFFF"/>
                </a:solidFill>
              </a:defRPr>
            </a:lvl8pPr>
            <a:lvl9pPr marL="5486263" lvl="8" indent="-406390" algn="l">
              <a:lnSpc>
                <a:spcPct val="115000"/>
              </a:lnSpc>
              <a:spcBef>
                <a:spcPts val="2133"/>
              </a:spcBef>
              <a:spcAft>
                <a:spcPts val="2133"/>
              </a:spcAft>
              <a:buClr>
                <a:srgbClr val="FFFFFF"/>
              </a:buClr>
              <a:buSzPts val="1200"/>
              <a:buChar char="■"/>
              <a:defRPr sz="1600">
                <a:solidFill>
                  <a:srgbClr val="FFFFFF"/>
                </a:solidFill>
              </a:defRPr>
            </a:lvl9pPr>
          </a:lstStyle>
          <a:p>
            <a:endParaRPr/>
          </a:p>
        </p:txBody>
      </p:sp>
    </p:spTree>
    <p:extLst>
      <p:ext uri="{BB962C8B-B14F-4D97-AF65-F5344CB8AC3E}">
        <p14:creationId xmlns:p14="http://schemas.microsoft.com/office/powerpoint/2010/main" val="2962938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1 1">
  <p:cSld name="Title and body 1 1">
    <p:spTree>
      <p:nvGrpSpPr>
        <p:cNvPr id="1" name="Shape 82"/>
        <p:cNvGrpSpPr/>
        <p:nvPr/>
      </p:nvGrpSpPr>
      <p:grpSpPr>
        <a:xfrm>
          <a:off x="0" y="0"/>
          <a:ext cx="0" cy="0"/>
          <a:chOff x="0" y="0"/>
          <a:chExt cx="0" cy="0"/>
        </a:xfrm>
      </p:grpSpPr>
      <p:sp>
        <p:nvSpPr>
          <p:cNvPr id="83" name="Google Shape;83;p38"/>
          <p:cNvSpPr txBox="1">
            <a:spLocks noGrp="1"/>
          </p:cNvSpPr>
          <p:nvPr>
            <p:ph type="title"/>
          </p:nvPr>
        </p:nvSpPr>
        <p:spPr>
          <a:xfrm>
            <a:off x="506500" y="361533"/>
            <a:ext cx="11122800" cy="84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2800"/>
              <a:buNone/>
              <a:defRPr>
                <a:solidFill>
                  <a:srgbClr val="FFFFFF"/>
                </a:solidFill>
              </a:defRPr>
            </a:lvl1pPr>
            <a:lvl2pPr lvl="1" algn="l">
              <a:lnSpc>
                <a:spcPct val="100000"/>
              </a:lnSpc>
              <a:spcBef>
                <a:spcPts val="0"/>
              </a:spcBef>
              <a:spcAft>
                <a:spcPts val="0"/>
              </a:spcAft>
              <a:buClr>
                <a:srgbClr val="FFFFFF"/>
              </a:buClr>
              <a:buSzPts val="2800"/>
              <a:buNone/>
              <a:defRPr>
                <a:solidFill>
                  <a:srgbClr val="FFFFFF"/>
                </a:solidFill>
              </a:defRPr>
            </a:lvl2pPr>
            <a:lvl3pPr lvl="2" algn="l">
              <a:lnSpc>
                <a:spcPct val="100000"/>
              </a:lnSpc>
              <a:spcBef>
                <a:spcPts val="0"/>
              </a:spcBef>
              <a:spcAft>
                <a:spcPts val="0"/>
              </a:spcAft>
              <a:buClr>
                <a:srgbClr val="FFFFFF"/>
              </a:buClr>
              <a:buSzPts val="2800"/>
              <a:buNone/>
              <a:defRPr>
                <a:solidFill>
                  <a:srgbClr val="FFFFFF"/>
                </a:solidFill>
              </a:defRPr>
            </a:lvl3pPr>
            <a:lvl4pPr lvl="3" algn="l">
              <a:lnSpc>
                <a:spcPct val="100000"/>
              </a:lnSpc>
              <a:spcBef>
                <a:spcPts val="0"/>
              </a:spcBef>
              <a:spcAft>
                <a:spcPts val="0"/>
              </a:spcAft>
              <a:buClr>
                <a:srgbClr val="FFFFFF"/>
              </a:buClr>
              <a:buSzPts val="2800"/>
              <a:buNone/>
              <a:defRPr>
                <a:solidFill>
                  <a:srgbClr val="FFFFFF"/>
                </a:solidFill>
              </a:defRPr>
            </a:lvl4pPr>
            <a:lvl5pPr lvl="4" algn="l">
              <a:lnSpc>
                <a:spcPct val="100000"/>
              </a:lnSpc>
              <a:spcBef>
                <a:spcPts val="0"/>
              </a:spcBef>
              <a:spcAft>
                <a:spcPts val="0"/>
              </a:spcAft>
              <a:buClr>
                <a:srgbClr val="FFFFFF"/>
              </a:buClr>
              <a:buSzPts val="2800"/>
              <a:buNone/>
              <a:defRPr>
                <a:solidFill>
                  <a:srgbClr val="FFFFFF"/>
                </a:solidFill>
              </a:defRPr>
            </a:lvl5pPr>
            <a:lvl6pPr lvl="5" algn="l">
              <a:lnSpc>
                <a:spcPct val="100000"/>
              </a:lnSpc>
              <a:spcBef>
                <a:spcPts val="0"/>
              </a:spcBef>
              <a:spcAft>
                <a:spcPts val="0"/>
              </a:spcAft>
              <a:buClr>
                <a:srgbClr val="FFFFFF"/>
              </a:buClr>
              <a:buSzPts val="2800"/>
              <a:buNone/>
              <a:defRPr>
                <a:solidFill>
                  <a:srgbClr val="FFFFFF"/>
                </a:solidFill>
              </a:defRPr>
            </a:lvl6pPr>
            <a:lvl7pPr lvl="6" algn="l">
              <a:lnSpc>
                <a:spcPct val="100000"/>
              </a:lnSpc>
              <a:spcBef>
                <a:spcPts val="0"/>
              </a:spcBef>
              <a:spcAft>
                <a:spcPts val="0"/>
              </a:spcAft>
              <a:buClr>
                <a:srgbClr val="FFFFFF"/>
              </a:buClr>
              <a:buSzPts val="2800"/>
              <a:buNone/>
              <a:defRPr>
                <a:solidFill>
                  <a:srgbClr val="FFFFFF"/>
                </a:solidFill>
              </a:defRPr>
            </a:lvl7pPr>
            <a:lvl8pPr lvl="7" algn="l">
              <a:lnSpc>
                <a:spcPct val="100000"/>
              </a:lnSpc>
              <a:spcBef>
                <a:spcPts val="0"/>
              </a:spcBef>
              <a:spcAft>
                <a:spcPts val="0"/>
              </a:spcAft>
              <a:buClr>
                <a:srgbClr val="FFFFFF"/>
              </a:buClr>
              <a:buSzPts val="2800"/>
              <a:buNone/>
              <a:defRPr>
                <a:solidFill>
                  <a:srgbClr val="FFFFFF"/>
                </a:solidFill>
              </a:defRPr>
            </a:lvl8pPr>
            <a:lvl9pPr lvl="8" algn="l">
              <a:lnSpc>
                <a:spcPct val="100000"/>
              </a:lnSpc>
              <a:spcBef>
                <a:spcPts val="0"/>
              </a:spcBef>
              <a:spcAft>
                <a:spcPts val="0"/>
              </a:spcAft>
              <a:buClr>
                <a:srgbClr val="FFFFFF"/>
              </a:buClr>
              <a:buSzPts val="2800"/>
              <a:buNone/>
              <a:defRPr>
                <a:solidFill>
                  <a:srgbClr val="FFFFFF"/>
                </a:solidFill>
              </a:defRPr>
            </a:lvl9pPr>
          </a:lstStyle>
          <a:p>
            <a:endParaRPr/>
          </a:p>
        </p:txBody>
      </p:sp>
      <p:sp>
        <p:nvSpPr>
          <p:cNvPr id="84" name="Google Shape;84;p38"/>
          <p:cNvSpPr txBox="1">
            <a:spLocks noGrp="1"/>
          </p:cNvSpPr>
          <p:nvPr>
            <p:ph type="subTitle" idx="1"/>
          </p:nvPr>
        </p:nvSpPr>
        <p:spPr>
          <a:xfrm>
            <a:off x="506500" y="1057767"/>
            <a:ext cx="8619200" cy="52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1200"/>
              <a:buFont typeface="Raleway"/>
              <a:buNone/>
              <a:defRPr sz="1600">
                <a:solidFill>
                  <a:srgbClr val="FFFFFF"/>
                </a:solidFill>
                <a:latin typeface="Raleway"/>
                <a:ea typeface="Raleway"/>
                <a:cs typeface="Raleway"/>
                <a:sym typeface="Raleway"/>
              </a:defRPr>
            </a:lvl1pPr>
            <a:lvl2pPr lvl="1" algn="l">
              <a:lnSpc>
                <a:spcPct val="100000"/>
              </a:lnSpc>
              <a:spcBef>
                <a:spcPts val="0"/>
              </a:spcBef>
              <a:spcAft>
                <a:spcPts val="0"/>
              </a:spcAft>
              <a:buClr>
                <a:srgbClr val="FFFFFF"/>
              </a:buClr>
              <a:buSzPts val="1800"/>
              <a:buNone/>
              <a:defRPr sz="2400">
                <a:solidFill>
                  <a:srgbClr val="FFFFFF"/>
                </a:solidFill>
              </a:defRPr>
            </a:lvl2pPr>
            <a:lvl3pPr lvl="2" algn="l">
              <a:lnSpc>
                <a:spcPct val="100000"/>
              </a:lnSpc>
              <a:spcBef>
                <a:spcPts val="0"/>
              </a:spcBef>
              <a:spcAft>
                <a:spcPts val="0"/>
              </a:spcAft>
              <a:buClr>
                <a:srgbClr val="FFFFFF"/>
              </a:buClr>
              <a:buSzPts val="1800"/>
              <a:buNone/>
              <a:defRPr sz="2400">
                <a:solidFill>
                  <a:srgbClr val="FFFFFF"/>
                </a:solidFill>
              </a:defRPr>
            </a:lvl3pPr>
            <a:lvl4pPr lvl="3" algn="l">
              <a:lnSpc>
                <a:spcPct val="100000"/>
              </a:lnSpc>
              <a:spcBef>
                <a:spcPts val="0"/>
              </a:spcBef>
              <a:spcAft>
                <a:spcPts val="0"/>
              </a:spcAft>
              <a:buClr>
                <a:srgbClr val="FFFFFF"/>
              </a:buClr>
              <a:buSzPts val="1800"/>
              <a:buNone/>
              <a:defRPr sz="2400">
                <a:solidFill>
                  <a:srgbClr val="FFFFFF"/>
                </a:solidFill>
              </a:defRPr>
            </a:lvl4pPr>
            <a:lvl5pPr lvl="4" algn="l">
              <a:lnSpc>
                <a:spcPct val="100000"/>
              </a:lnSpc>
              <a:spcBef>
                <a:spcPts val="0"/>
              </a:spcBef>
              <a:spcAft>
                <a:spcPts val="0"/>
              </a:spcAft>
              <a:buClr>
                <a:srgbClr val="FFFFFF"/>
              </a:buClr>
              <a:buSzPts val="1800"/>
              <a:buNone/>
              <a:defRPr sz="2400">
                <a:solidFill>
                  <a:srgbClr val="FFFFFF"/>
                </a:solidFill>
              </a:defRPr>
            </a:lvl5pPr>
            <a:lvl6pPr lvl="5" algn="l">
              <a:lnSpc>
                <a:spcPct val="100000"/>
              </a:lnSpc>
              <a:spcBef>
                <a:spcPts val="0"/>
              </a:spcBef>
              <a:spcAft>
                <a:spcPts val="0"/>
              </a:spcAft>
              <a:buClr>
                <a:srgbClr val="FFFFFF"/>
              </a:buClr>
              <a:buSzPts val="1800"/>
              <a:buNone/>
              <a:defRPr sz="2400">
                <a:solidFill>
                  <a:srgbClr val="FFFFFF"/>
                </a:solidFill>
              </a:defRPr>
            </a:lvl6pPr>
            <a:lvl7pPr lvl="6" algn="l">
              <a:lnSpc>
                <a:spcPct val="100000"/>
              </a:lnSpc>
              <a:spcBef>
                <a:spcPts val="0"/>
              </a:spcBef>
              <a:spcAft>
                <a:spcPts val="0"/>
              </a:spcAft>
              <a:buClr>
                <a:srgbClr val="FFFFFF"/>
              </a:buClr>
              <a:buSzPts val="1800"/>
              <a:buNone/>
              <a:defRPr sz="2400">
                <a:solidFill>
                  <a:srgbClr val="FFFFFF"/>
                </a:solidFill>
              </a:defRPr>
            </a:lvl7pPr>
            <a:lvl8pPr lvl="7" algn="l">
              <a:lnSpc>
                <a:spcPct val="100000"/>
              </a:lnSpc>
              <a:spcBef>
                <a:spcPts val="0"/>
              </a:spcBef>
              <a:spcAft>
                <a:spcPts val="0"/>
              </a:spcAft>
              <a:buClr>
                <a:srgbClr val="FFFFFF"/>
              </a:buClr>
              <a:buSzPts val="1800"/>
              <a:buNone/>
              <a:defRPr sz="2400">
                <a:solidFill>
                  <a:srgbClr val="FFFFFF"/>
                </a:solidFill>
              </a:defRPr>
            </a:lvl8pPr>
            <a:lvl9pPr lvl="8" algn="l">
              <a:lnSpc>
                <a:spcPct val="100000"/>
              </a:lnSpc>
              <a:spcBef>
                <a:spcPts val="0"/>
              </a:spcBef>
              <a:spcAft>
                <a:spcPts val="0"/>
              </a:spcAft>
              <a:buClr>
                <a:srgbClr val="FFFFFF"/>
              </a:buClr>
              <a:buSzPts val="1800"/>
              <a:buNone/>
              <a:defRPr sz="2400">
                <a:solidFill>
                  <a:srgbClr val="FFFFFF"/>
                </a:solidFill>
              </a:defRPr>
            </a:lvl9pPr>
          </a:lstStyle>
          <a:p>
            <a:endParaRPr/>
          </a:p>
        </p:txBody>
      </p:sp>
      <p:sp>
        <p:nvSpPr>
          <p:cNvPr id="85" name="Google Shape;85;p38"/>
          <p:cNvSpPr txBox="1">
            <a:spLocks noGrp="1"/>
          </p:cNvSpPr>
          <p:nvPr>
            <p:ph type="body" idx="2"/>
          </p:nvPr>
        </p:nvSpPr>
        <p:spPr>
          <a:xfrm>
            <a:off x="506500" y="1936600"/>
            <a:ext cx="11122800" cy="40540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Clr>
                <a:srgbClr val="FFFFFF"/>
              </a:buClr>
              <a:buSzPts val="1400"/>
              <a:buChar char="●"/>
              <a:defRPr sz="1867">
                <a:solidFill>
                  <a:srgbClr val="FFFFFF"/>
                </a:solidFill>
              </a:defRPr>
            </a:lvl1pPr>
            <a:lvl2pPr marL="1219170" lvl="1" indent="-406390" algn="l">
              <a:lnSpc>
                <a:spcPct val="115000"/>
              </a:lnSpc>
              <a:spcBef>
                <a:spcPts val="2133"/>
              </a:spcBef>
              <a:spcAft>
                <a:spcPts val="0"/>
              </a:spcAft>
              <a:buClr>
                <a:srgbClr val="FFFFFF"/>
              </a:buClr>
              <a:buSzPts val="1200"/>
              <a:buChar char="○"/>
              <a:defRPr sz="1600">
                <a:solidFill>
                  <a:srgbClr val="FFFFFF"/>
                </a:solidFill>
              </a:defRPr>
            </a:lvl2pPr>
            <a:lvl3pPr marL="1828754" lvl="2" indent="-406390" algn="l">
              <a:lnSpc>
                <a:spcPct val="115000"/>
              </a:lnSpc>
              <a:spcBef>
                <a:spcPts val="2133"/>
              </a:spcBef>
              <a:spcAft>
                <a:spcPts val="0"/>
              </a:spcAft>
              <a:buClr>
                <a:srgbClr val="FFFFFF"/>
              </a:buClr>
              <a:buSzPts val="1200"/>
              <a:buChar char="■"/>
              <a:defRPr sz="1600">
                <a:solidFill>
                  <a:srgbClr val="FFFFFF"/>
                </a:solidFill>
              </a:defRPr>
            </a:lvl3pPr>
            <a:lvl4pPr marL="2438339" lvl="3" indent="-406390" algn="l">
              <a:lnSpc>
                <a:spcPct val="115000"/>
              </a:lnSpc>
              <a:spcBef>
                <a:spcPts val="2133"/>
              </a:spcBef>
              <a:spcAft>
                <a:spcPts val="0"/>
              </a:spcAft>
              <a:buClr>
                <a:srgbClr val="FFFFFF"/>
              </a:buClr>
              <a:buSzPts val="1200"/>
              <a:buChar char="●"/>
              <a:defRPr sz="1600">
                <a:solidFill>
                  <a:srgbClr val="FFFFFF"/>
                </a:solidFill>
              </a:defRPr>
            </a:lvl4pPr>
            <a:lvl5pPr marL="3047924" lvl="4" indent="-406390" algn="l">
              <a:lnSpc>
                <a:spcPct val="115000"/>
              </a:lnSpc>
              <a:spcBef>
                <a:spcPts val="2133"/>
              </a:spcBef>
              <a:spcAft>
                <a:spcPts val="0"/>
              </a:spcAft>
              <a:buClr>
                <a:srgbClr val="FFFFFF"/>
              </a:buClr>
              <a:buSzPts val="1200"/>
              <a:buChar char="○"/>
              <a:defRPr sz="1600">
                <a:solidFill>
                  <a:srgbClr val="FFFFFF"/>
                </a:solidFill>
              </a:defRPr>
            </a:lvl5pPr>
            <a:lvl6pPr marL="3657509" lvl="5" indent="-406390" algn="l">
              <a:lnSpc>
                <a:spcPct val="115000"/>
              </a:lnSpc>
              <a:spcBef>
                <a:spcPts val="2133"/>
              </a:spcBef>
              <a:spcAft>
                <a:spcPts val="0"/>
              </a:spcAft>
              <a:buClr>
                <a:srgbClr val="FFFFFF"/>
              </a:buClr>
              <a:buSzPts val="1200"/>
              <a:buChar char="■"/>
              <a:defRPr sz="1600">
                <a:solidFill>
                  <a:srgbClr val="FFFFFF"/>
                </a:solidFill>
              </a:defRPr>
            </a:lvl6pPr>
            <a:lvl7pPr marL="4267093" lvl="6" indent="-406390" algn="l">
              <a:lnSpc>
                <a:spcPct val="115000"/>
              </a:lnSpc>
              <a:spcBef>
                <a:spcPts val="2133"/>
              </a:spcBef>
              <a:spcAft>
                <a:spcPts val="0"/>
              </a:spcAft>
              <a:buClr>
                <a:srgbClr val="FFFFFF"/>
              </a:buClr>
              <a:buSzPts val="1200"/>
              <a:buChar char="●"/>
              <a:defRPr sz="1600">
                <a:solidFill>
                  <a:srgbClr val="FFFFFF"/>
                </a:solidFill>
              </a:defRPr>
            </a:lvl7pPr>
            <a:lvl8pPr marL="4876678" lvl="7" indent="-406390" algn="l">
              <a:lnSpc>
                <a:spcPct val="115000"/>
              </a:lnSpc>
              <a:spcBef>
                <a:spcPts val="2133"/>
              </a:spcBef>
              <a:spcAft>
                <a:spcPts val="0"/>
              </a:spcAft>
              <a:buClr>
                <a:srgbClr val="FFFFFF"/>
              </a:buClr>
              <a:buSzPts val="1200"/>
              <a:buChar char="○"/>
              <a:defRPr sz="1600">
                <a:solidFill>
                  <a:srgbClr val="FFFFFF"/>
                </a:solidFill>
              </a:defRPr>
            </a:lvl8pPr>
            <a:lvl9pPr marL="5486263" lvl="8" indent="-406390" algn="l">
              <a:lnSpc>
                <a:spcPct val="115000"/>
              </a:lnSpc>
              <a:spcBef>
                <a:spcPts val="2133"/>
              </a:spcBef>
              <a:spcAft>
                <a:spcPts val="2133"/>
              </a:spcAft>
              <a:buClr>
                <a:srgbClr val="FFFFFF"/>
              </a:buClr>
              <a:buSzPts val="1200"/>
              <a:buChar char="■"/>
              <a:defRPr sz="1600">
                <a:solidFill>
                  <a:srgbClr val="FFFFFF"/>
                </a:solidFill>
              </a:defRPr>
            </a:lvl9pPr>
          </a:lstStyle>
          <a:p>
            <a:endParaRPr/>
          </a:p>
        </p:txBody>
      </p:sp>
    </p:spTree>
    <p:extLst>
      <p:ext uri="{BB962C8B-B14F-4D97-AF65-F5344CB8AC3E}">
        <p14:creationId xmlns:p14="http://schemas.microsoft.com/office/powerpoint/2010/main" val="39647657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EE5D9A-B3FB-4D7C-ABFA-EE5F164AC508}"/>
              </a:ext>
            </a:extLst>
          </p:cNvPr>
          <p:cNvSpPr>
            <a:spLocks noGrp="1"/>
          </p:cNvSpPr>
          <p:nvPr>
            <p:ph type="ctrTitle"/>
          </p:nvPr>
        </p:nvSpPr>
        <p:spPr>
          <a:xfrm>
            <a:off x="294966" y="239662"/>
            <a:ext cx="10294375" cy="2387600"/>
          </a:xfrm>
        </p:spPr>
        <p:txBody>
          <a:bodyPr anchor="b"/>
          <a:lstStyle>
            <a:lvl1pPr algn="l">
              <a:defRPr sz="4500" b="1">
                <a:solidFill>
                  <a:srgbClr val="193C58"/>
                </a:solidFill>
                <a:latin typeface="+mn-lt"/>
              </a:defRPr>
            </a:lvl1pPr>
          </a:lstStyle>
          <a:p>
            <a:r>
              <a:rPr lang="en-US"/>
              <a:t>Click to edit Master title style</a:t>
            </a:r>
          </a:p>
        </p:txBody>
      </p:sp>
      <p:sp>
        <p:nvSpPr>
          <p:cNvPr id="8" name="Subtitle 2">
            <a:extLst>
              <a:ext uri="{FF2B5EF4-FFF2-40B4-BE49-F238E27FC236}">
                <a16:creationId xmlns:a16="http://schemas.microsoft.com/office/drawing/2014/main" id="{DA39D81A-C54D-4662-A9CB-52B1F0F9FD2F}"/>
              </a:ext>
            </a:extLst>
          </p:cNvPr>
          <p:cNvSpPr>
            <a:spLocks noGrp="1"/>
          </p:cNvSpPr>
          <p:nvPr>
            <p:ph type="subTitle" idx="1"/>
          </p:nvPr>
        </p:nvSpPr>
        <p:spPr>
          <a:xfrm>
            <a:off x="294965" y="3023421"/>
            <a:ext cx="10373036" cy="1472381"/>
          </a:xfrm>
        </p:spPr>
        <p:txBody>
          <a:bodyPr/>
          <a:lstStyle>
            <a:lvl1pPr marL="0" indent="0" algn="l">
              <a:buNone/>
              <a:defRPr sz="1800">
                <a:solidFill>
                  <a:srgbClr val="484848"/>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3" name="Picture 2" descr="A black sign with white text&#10;&#10;Description automatically generated">
            <a:extLst>
              <a:ext uri="{FF2B5EF4-FFF2-40B4-BE49-F238E27FC236}">
                <a16:creationId xmlns:a16="http://schemas.microsoft.com/office/drawing/2014/main" id="{D4BA9259-32B3-44CA-9B22-8E291C709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4417" y="3429002"/>
            <a:ext cx="5882619" cy="3379239"/>
          </a:xfrm>
          <a:prstGeom prst="rect">
            <a:avLst/>
          </a:prstGeom>
        </p:spPr>
      </p:pic>
    </p:spTree>
    <p:extLst>
      <p:ext uri="{BB962C8B-B14F-4D97-AF65-F5344CB8AC3E}">
        <p14:creationId xmlns:p14="http://schemas.microsoft.com/office/powerpoint/2010/main" val="159445054"/>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8258" y="1825625"/>
            <a:ext cx="1066554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27E9FF68-95F2-4311-8E0E-79191009F1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7217185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a:extLst>
              <a:ext uri="{FF2B5EF4-FFF2-40B4-BE49-F238E27FC236}">
                <a16:creationId xmlns:a16="http://schemas.microsoft.com/office/drawing/2014/main" id="{1BD993E8-999B-44DC-8666-B2704DCEFD63}"/>
              </a:ext>
            </a:extLst>
          </p:cNvPr>
          <p:cNvSpPr>
            <a:spLocks noGrp="1"/>
          </p:cNvSpPr>
          <p:nvPr>
            <p:ph type="tbl" sz="quarter" idx="10"/>
          </p:nvPr>
        </p:nvSpPr>
        <p:spPr>
          <a:xfrm>
            <a:off x="688976" y="1897063"/>
            <a:ext cx="10266619" cy="4386262"/>
          </a:xfrm>
        </p:spPr>
        <p:txBody>
          <a:bodyPr/>
          <a:lstStyle/>
          <a:p>
            <a:endParaRPr lang="en-US"/>
          </a:p>
        </p:txBody>
      </p:sp>
      <p:pic>
        <p:nvPicPr>
          <p:cNvPr id="7" name="Picture 6">
            <a:extLst>
              <a:ext uri="{FF2B5EF4-FFF2-40B4-BE49-F238E27FC236}">
                <a16:creationId xmlns:a16="http://schemas.microsoft.com/office/drawing/2014/main" id="{398D2591-7DD7-4B9E-A02E-2DAE5F88A0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43110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8259"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6751C65-22ED-4915-8325-74763B3CF5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22989686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5B0A4BD5-2002-4EAB-AA25-9A9DF66433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1610370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6C66B15-B952-4EDB-838A-AA5187285237}"/>
              </a:ext>
            </a:extLst>
          </p:cNvPr>
          <p:cNvSpPr>
            <a:spLocks noGrp="1"/>
          </p:cNvSpPr>
          <p:nvPr>
            <p:ph type="title"/>
          </p:nvPr>
        </p:nvSpPr>
        <p:spPr>
          <a:xfrm>
            <a:off x="589937" y="365127"/>
            <a:ext cx="10763865" cy="1325563"/>
          </a:xfrm>
        </p:spPr>
        <p:txBody>
          <a:bodyPr/>
          <a:lstStyle>
            <a:lvl1pPr>
              <a:defRPr>
                <a:solidFill>
                  <a:srgbClr val="2D737E"/>
                </a:solidFill>
              </a:defRPr>
            </a:lvl1pPr>
          </a:lstStyle>
          <a:p>
            <a:r>
              <a:rPr lang="en-US"/>
              <a:t>Click to edit Master title style</a:t>
            </a:r>
          </a:p>
        </p:txBody>
      </p:sp>
      <p:pic>
        <p:nvPicPr>
          <p:cNvPr id="4" name="Picture 3">
            <a:extLst>
              <a:ext uri="{FF2B5EF4-FFF2-40B4-BE49-F238E27FC236}">
                <a16:creationId xmlns:a16="http://schemas.microsoft.com/office/drawing/2014/main" id="{CCB03D93-E4A4-4887-85CA-CF802E1617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29912829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DB3920-67C6-4FFF-8A84-80106825A4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15601461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193C58"/>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E75517A-46CD-4A32-A79A-951C8BE555E9}"/>
              </a:ext>
            </a:extLst>
          </p:cNvPr>
          <p:cNvSpPr>
            <a:spLocks noGrp="1"/>
          </p:cNvSpPr>
          <p:nvPr>
            <p:ph type="body" sz="quarter" idx="10" hasCustomPrompt="1"/>
          </p:nvPr>
        </p:nvSpPr>
        <p:spPr>
          <a:xfrm>
            <a:off x="1897523" y="2971800"/>
            <a:ext cx="8396955" cy="914400"/>
          </a:xfrm>
        </p:spPr>
        <p:txBody>
          <a:bodyPr>
            <a:normAutofit/>
          </a:bodyPr>
          <a:lstStyle>
            <a:lvl1pPr marL="0" indent="0" algn="ctr">
              <a:buNone/>
              <a:defRPr sz="4500" b="1">
                <a:solidFill>
                  <a:schemeClr val="bg1"/>
                </a:solidFill>
              </a:defRPr>
            </a:lvl1pPr>
          </a:lstStyle>
          <a:p>
            <a:pPr lvl="0"/>
            <a:r>
              <a:rPr lang="en-US"/>
              <a:t>Section Title</a:t>
            </a:r>
          </a:p>
        </p:txBody>
      </p:sp>
      <p:pic>
        <p:nvPicPr>
          <p:cNvPr id="4" name="Picture 3">
            <a:extLst>
              <a:ext uri="{FF2B5EF4-FFF2-40B4-BE49-F238E27FC236}">
                <a16:creationId xmlns:a16="http://schemas.microsoft.com/office/drawing/2014/main" id="{466CD331-0C69-4435-A9D7-9D56D86606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20747666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193C5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855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6A6FAE-5531-4306-89FF-2DAD10903E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36439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F261CE-A3D9-450B-AA25-D1E0D1DB84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147100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2471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69024"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pic>
        <p:nvPicPr>
          <p:cNvPr id="7" name="Picture 6">
            <a:extLst>
              <a:ext uri="{FF2B5EF4-FFF2-40B4-BE49-F238E27FC236}">
                <a16:creationId xmlns:a16="http://schemas.microsoft.com/office/drawing/2014/main" id="{119DBB64-0CD9-472F-9BDB-462203779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13489481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5848607"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pic>
        <p:nvPicPr>
          <p:cNvPr id="7" name="Picture 6">
            <a:extLst>
              <a:ext uri="{FF2B5EF4-FFF2-40B4-BE49-F238E27FC236}">
                <a16:creationId xmlns:a16="http://schemas.microsoft.com/office/drawing/2014/main" id="{BA84300F-DA4D-4A58-BF77-D1AE3A3189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921546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rgbClr val="48484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390805-AE57-4B1C-92EE-C9F6CD089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37423961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rgbClr val="48484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04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2D737E"/>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390805-AE57-4B1C-92EE-C9F6CD089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8173508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0075FB-EE00-4217-9A63-64674B3EDE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8992" y="5533258"/>
            <a:ext cx="4306529" cy="1173529"/>
          </a:xfrm>
          <a:prstGeom prst="rect">
            <a:avLst/>
          </a:prstGeom>
        </p:spPr>
      </p:pic>
      <p:sp>
        <p:nvSpPr>
          <p:cNvPr id="6" name="Title 1">
            <a:extLst>
              <a:ext uri="{FF2B5EF4-FFF2-40B4-BE49-F238E27FC236}">
                <a16:creationId xmlns:a16="http://schemas.microsoft.com/office/drawing/2014/main" id="{F9EE5D9A-B3FB-4D7C-ABFA-EE5F164AC508}"/>
              </a:ext>
            </a:extLst>
          </p:cNvPr>
          <p:cNvSpPr>
            <a:spLocks noGrp="1"/>
          </p:cNvSpPr>
          <p:nvPr>
            <p:ph type="ctrTitle"/>
          </p:nvPr>
        </p:nvSpPr>
        <p:spPr>
          <a:xfrm>
            <a:off x="294966" y="1122363"/>
            <a:ext cx="10294375" cy="2387600"/>
          </a:xfrm>
        </p:spPr>
        <p:txBody>
          <a:bodyPr anchor="b"/>
          <a:lstStyle>
            <a:lvl1pPr algn="l">
              <a:defRPr sz="4500" b="1">
                <a:latin typeface="+mn-lt"/>
              </a:defRPr>
            </a:lvl1pPr>
          </a:lstStyle>
          <a:p>
            <a:r>
              <a:rPr lang="en-US"/>
              <a:t>Click to edit Master title style</a:t>
            </a:r>
          </a:p>
        </p:txBody>
      </p:sp>
      <p:sp>
        <p:nvSpPr>
          <p:cNvPr id="8" name="Subtitle 2">
            <a:extLst>
              <a:ext uri="{FF2B5EF4-FFF2-40B4-BE49-F238E27FC236}">
                <a16:creationId xmlns:a16="http://schemas.microsoft.com/office/drawing/2014/main" id="{DA39D81A-C54D-4662-A9CB-52B1F0F9FD2F}"/>
              </a:ext>
            </a:extLst>
          </p:cNvPr>
          <p:cNvSpPr>
            <a:spLocks noGrp="1"/>
          </p:cNvSpPr>
          <p:nvPr>
            <p:ph type="subTitle" idx="1"/>
          </p:nvPr>
        </p:nvSpPr>
        <p:spPr>
          <a:xfrm>
            <a:off x="294966" y="3785421"/>
            <a:ext cx="10373036" cy="1472381"/>
          </a:xfrm>
        </p:spPr>
        <p:txBody>
          <a:bodyPr/>
          <a:lstStyle>
            <a:lvl1pPr marL="0" indent="0" algn="l">
              <a:buNone/>
              <a:defRPr sz="1800">
                <a:solidFill>
                  <a:srgbClr val="484848"/>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523894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a:extLst>
              <a:ext uri="{FF2B5EF4-FFF2-40B4-BE49-F238E27FC236}">
                <a16:creationId xmlns:a16="http://schemas.microsoft.com/office/drawing/2014/main" id="{A42EF1A4-76A9-4119-B78C-FE711110EC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
        <p:nvSpPr>
          <p:cNvPr id="5" name="Table Placeholder 4">
            <a:extLst>
              <a:ext uri="{FF2B5EF4-FFF2-40B4-BE49-F238E27FC236}">
                <a16:creationId xmlns:a16="http://schemas.microsoft.com/office/drawing/2014/main" id="{1BD993E8-999B-44DC-8666-B2704DCEFD63}"/>
              </a:ext>
            </a:extLst>
          </p:cNvPr>
          <p:cNvSpPr>
            <a:spLocks noGrp="1"/>
          </p:cNvSpPr>
          <p:nvPr>
            <p:ph type="tbl" sz="quarter" idx="10"/>
          </p:nvPr>
        </p:nvSpPr>
        <p:spPr>
          <a:xfrm>
            <a:off x="688977" y="1897063"/>
            <a:ext cx="10664825" cy="4386262"/>
          </a:xfrm>
        </p:spPr>
        <p:txBody>
          <a:bodyPr/>
          <a:lstStyle/>
          <a:p>
            <a:endParaRPr lang="en-US"/>
          </a:p>
        </p:txBody>
      </p:sp>
    </p:spTree>
    <p:extLst>
      <p:ext uri="{BB962C8B-B14F-4D97-AF65-F5344CB8AC3E}">
        <p14:creationId xmlns:p14="http://schemas.microsoft.com/office/powerpoint/2010/main" val="37512793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390805-AE57-4B1C-92EE-C9F6CD089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
        <p:nvSpPr>
          <p:cNvPr id="10" name="Title 1">
            <a:extLst>
              <a:ext uri="{FF2B5EF4-FFF2-40B4-BE49-F238E27FC236}">
                <a16:creationId xmlns:a16="http://schemas.microsoft.com/office/drawing/2014/main" id="{26C66B15-B952-4EDB-838A-AA5187285237}"/>
              </a:ext>
            </a:extLst>
          </p:cNvPr>
          <p:cNvSpPr>
            <a:spLocks noGrp="1"/>
          </p:cNvSpPr>
          <p:nvPr>
            <p:ph type="title"/>
          </p:nvPr>
        </p:nvSpPr>
        <p:spPr>
          <a:xfrm>
            <a:off x="589937" y="365127"/>
            <a:ext cx="10763865" cy="1325563"/>
          </a:xfrm>
        </p:spPr>
        <p:txBody>
          <a:bodyPr/>
          <a:lstStyle>
            <a:lvl1pPr>
              <a:defRPr>
                <a:solidFill>
                  <a:srgbClr val="2D737E"/>
                </a:solidFill>
              </a:defRPr>
            </a:lvl1pPr>
          </a:lstStyle>
          <a:p>
            <a:r>
              <a:rPr lang="en-US"/>
              <a:t>Click to edit Master title style</a:t>
            </a:r>
          </a:p>
        </p:txBody>
      </p:sp>
    </p:spTree>
    <p:extLst>
      <p:ext uri="{BB962C8B-B14F-4D97-AF65-F5344CB8AC3E}">
        <p14:creationId xmlns:p14="http://schemas.microsoft.com/office/powerpoint/2010/main" val="13462834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390805-AE57-4B1C-92EE-C9F6CD089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5595" y="5633883"/>
            <a:ext cx="1066800" cy="1066800"/>
          </a:xfrm>
          <a:prstGeom prst="rect">
            <a:avLst/>
          </a:prstGeom>
        </p:spPr>
      </p:pic>
    </p:spTree>
    <p:extLst>
      <p:ext uri="{BB962C8B-B14F-4D97-AF65-F5344CB8AC3E}">
        <p14:creationId xmlns:p14="http://schemas.microsoft.com/office/powerpoint/2010/main" val="10591740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6A6FAE-5531-4306-89FF-2DAD10903E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5">
            <a:extLst>
              <a:ext uri="{FF2B5EF4-FFF2-40B4-BE49-F238E27FC236}">
                <a16:creationId xmlns:a16="http://schemas.microsoft.com/office/drawing/2014/main" id="{BE75517A-46CD-4A32-A79A-951C8BE555E9}"/>
              </a:ext>
            </a:extLst>
          </p:cNvPr>
          <p:cNvSpPr>
            <a:spLocks noGrp="1"/>
          </p:cNvSpPr>
          <p:nvPr>
            <p:ph type="body" sz="quarter" idx="10" hasCustomPrompt="1"/>
          </p:nvPr>
        </p:nvSpPr>
        <p:spPr>
          <a:xfrm>
            <a:off x="1897523" y="2971800"/>
            <a:ext cx="8396955" cy="914400"/>
          </a:xfrm>
        </p:spPr>
        <p:txBody>
          <a:bodyPr>
            <a:normAutofit/>
          </a:bodyPr>
          <a:lstStyle>
            <a:lvl1pPr marL="0" indent="0" algn="ctr">
              <a:buNone/>
              <a:defRPr sz="4500" b="1">
                <a:solidFill>
                  <a:schemeClr val="bg1"/>
                </a:solidFill>
              </a:defRPr>
            </a:lvl1pPr>
          </a:lstStyle>
          <a:p>
            <a:pPr lvl="0"/>
            <a:r>
              <a:rPr lang="en-US"/>
              <a:t>Section Title</a:t>
            </a:r>
          </a:p>
        </p:txBody>
      </p:sp>
    </p:spTree>
    <p:extLst>
      <p:ext uri="{BB962C8B-B14F-4D97-AF65-F5344CB8AC3E}">
        <p14:creationId xmlns:p14="http://schemas.microsoft.com/office/powerpoint/2010/main" val="29145266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629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3.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theme" Target="../theme/theme4.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ECABCA-DB09-F8E3-2530-3F16A6BF7C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D3058D-5CF8-74FE-6324-B6640DF989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8AB4B8-5F19-F620-5132-D8FAD9893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34DC3-E017-41A3-8A56-2FB03BE06C4F}" type="datetimeFigureOut">
              <a:rPr lang="en-US" smtClean="0"/>
              <a:t>3/26/2024</a:t>
            </a:fld>
            <a:endParaRPr lang="en-US"/>
          </a:p>
        </p:txBody>
      </p:sp>
      <p:sp>
        <p:nvSpPr>
          <p:cNvPr id="5" name="Footer Placeholder 4">
            <a:extLst>
              <a:ext uri="{FF2B5EF4-FFF2-40B4-BE49-F238E27FC236}">
                <a16:creationId xmlns:a16="http://schemas.microsoft.com/office/drawing/2014/main" id="{5523CF44-9981-9386-80DD-9F8432C35B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2CC2A4-545A-5F25-FD7D-9C64965142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45BBD-EAF1-4853-B6BE-BA0680E23F7A}" type="slidenum">
              <a:rPr lang="en-US" smtClean="0"/>
              <a:t>‹#›</a:t>
            </a:fld>
            <a:endParaRPr lang="en-US"/>
          </a:p>
        </p:txBody>
      </p:sp>
    </p:spTree>
    <p:extLst>
      <p:ext uri="{BB962C8B-B14F-4D97-AF65-F5344CB8AC3E}">
        <p14:creationId xmlns:p14="http://schemas.microsoft.com/office/powerpoint/2010/main" val="35514036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2" r:id="rId12"/>
    <p:sldLayoutId id="2147483673" r:id="rId13"/>
    <p:sldLayoutId id="2147483678" r:id="rId14"/>
    <p:sldLayoutId id="2147483679" r:id="rId15"/>
    <p:sldLayoutId id="2147483680" r:id="rId16"/>
    <p:sldLayoutId id="2147483681" r:id="rId17"/>
    <p:sldLayoutId id="2147483682"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87D43-6485-4860-8F4A-CADA72BAF379}" type="datetime1">
              <a:rPr lang="en-US" smtClean="0"/>
              <a:t>3/26/2024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022274-36F6-45FC-9E8F-1C67ADD5798F}" type="slidenum">
              <a:rPr lang="en-US" smtClean="0"/>
              <a:t>‹#›</a:t>
            </a:fld>
            <a:endParaRPr lang="en-US" dirty="0"/>
          </a:p>
        </p:txBody>
      </p:sp>
    </p:spTree>
    <p:extLst>
      <p:ext uri="{BB962C8B-B14F-4D97-AF65-F5344CB8AC3E}">
        <p14:creationId xmlns:p14="http://schemas.microsoft.com/office/powerpoint/2010/main" val="3168369823"/>
      </p:ext>
    </p:extLst>
  </p:cSld>
  <p:clrMap bg1="lt1" tx1="dk1" bg2="lt2" tx2="dk2" accent1="accent1" accent2="accent2" accent3="accent3" accent4="accent4" accent5="accent5" accent6="accent6" hlink="hlink" folHlink="folHlink"/>
  <p:sldLayoutIdLst>
    <p:sldLayoutId id="2147483698" r:id="rId1"/>
    <p:sldLayoutId id="2147483699"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80429599"/>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9"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8258" y="365127"/>
            <a:ext cx="10665543"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8258" y="1825625"/>
            <a:ext cx="10665543"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463828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Lst>
  <p:txStyles>
    <p:titleStyle>
      <a:lvl1pPr algn="l" defTabSz="685800" rtl="0" eaLnBrk="1" latinLnBrk="0" hangingPunct="1">
        <a:lnSpc>
          <a:spcPct val="90000"/>
        </a:lnSpc>
        <a:spcBef>
          <a:spcPct val="0"/>
        </a:spcBef>
        <a:buNone/>
        <a:defRPr sz="3300" b="1" kern="1200">
          <a:solidFill>
            <a:srgbClr val="193C58"/>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484848"/>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484848"/>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484848"/>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484848"/>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484848"/>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c4innovates.com/download/sparc-report/?wpdmdl=117649&amp;masterkey=5cbf174e7529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4.jpeg"/><Relationship Id="rId7" Type="http://schemas.openxmlformats.org/officeDocument/2006/relationships/diagramColors" Target="../diagrams/colors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ork.cibhs.org/post/introduction-strengths-model"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hyperlink" Target="https://www.peoplematters.in/news/compensation-benefits/epfo-aims-to-assist-its-10-lacs-subscribers-to-help-purchase-houses-15739"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microsoft.com/office/2007/relationships/hdphoto" Target="../media/hdphoto1.wdp"/></Relationships>
</file>

<file path=ppt/slides/_rels/slide8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microsoft.com/office/2007/relationships/hdphoto" Target="../media/hdphoto1.wdp"/></Relationships>
</file>

<file path=ppt/slides/_rels/slide9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hyperlink" Target="https://www.va.gov/HOMELESS/ssvf/docs/SSVF_Housing_Navigator_Tool.pdf" TargetMode="External"/><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8" Type="http://schemas.openxmlformats.org/officeDocument/2006/relationships/hyperlink" Target="https://safehousingpartnerships.org/sites/default/files/2018-06/Key%20Consderations%20for%20RRH%20w%20Survivors.pdf" TargetMode="External"/><Relationship Id="rId3" Type="http://schemas.openxmlformats.org/officeDocument/2006/relationships/hyperlink" Target="https://files.hudexchange.info/resources/documents/Rapid-Re-Housing-Brief.pdf" TargetMode="External"/><Relationship Id="rId7" Type="http://schemas.openxmlformats.org/officeDocument/2006/relationships/hyperlink" Target="https://endhomelessness.org/resource/progressive-engagement-stability-conversation-guide/"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hyperlink" Target="https://endhomelessness.org/resource/rapid-re-housing-toolkit/" TargetMode="External"/><Relationship Id="rId5" Type="http://schemas.openxmlformats.org/officeDocument/2006/relationships/hyperlink" Target="https://endhomelessness.org/resource/rapid-re-housing-performance-benchmarks-and-program-standards/" TargetMode="External"/><Relationship Id="rId4" Type="http://schemas.openxmlformats.org/officeDocument/2006/relationships/hyperlink" Target="https://endhomelessness.org/resource/core-components-of-rrh/" TargetMode="External"/><Relationship Id="rId9" Type="http://schemas.openxmlformats.org/officeDocument/2006/relationships/hyperlink" Target="https://static1.squarespace.com/static/60418acae851e139836c67ed/t/62ffa101ed86646daddb295a/1660920067709/PSY_RRH+Handbook_2.0_2022.pdf" TargetMode="External"/></Relationships>
</file>

<file path=ppt/slides/_rels/slide100.xml.rels><?xml version="1.0" encoding="UTF-8" standalone="yes"?>
<Relationships xmlns="http://schemas.openxmlformats.org/package/2006/relationships"><Relationship Id="rId8" Type="http://schemas.openxmlformats.org/officeDocument/2006/relationships/hyperlink" Target="https://cotsonline.org/wp-content/uploads/2018/04/Trauma-Informed-Design.BOD_.pdf" TargetMode="External"/><Relationship Id="rId3" Type="http://schemas.openxmlformats.org/officeDocument/2006/relationships/hyperlink" Target="https://med-fom-learningcircle.sites.olt.ubc.ca/files/2013/10/Trauma-informed_Toolkit.pdf" TargetMode="External"/><Relationship Id="rId7" Type="http://schemas.openxmlformats.org/officeDocument/2006/relationships/hyperlink" Target="https://store.samhsa.gov/sites/default/files/d7/priv/sma14-4884.pdf"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hyperlink" Target="http://nctsn.org/" TargetMode="External"/><Relationship Id="rId11" Type="http://schemas.openxmlformats.org/officeDocument/2006/relationships/hyperlink" Target="http://www.harmreduction.org/" TargetMode="External"/><Relationship Id="rId5" Type="http://schemas.openxmlformats.org/officeDocument/2006/relationships/hyperlink" Target="https://www.traumainformedcare.chcs.org/what-is-trauma-informed-care/" TargetMode="External"/><Relationship Id="rId10" Type="http://schemas.openxmlformats.org/officeDocument/2006/relationships/hyperlink" Target="https://nhchc.org/wp-content/uploads/2019/08/DecHealingHandsWeb.pdf" TargetMode="External"/><Relationship Id="rId4" Type="http://schemas.openxmlformats.org/officeDocument/2006/relationships/hyperlink" Target="https://www.fact.virginia.gov/wp-content/uploads/2017/11/FACT-ISSUE-BRIEF-TRAUMA-INFORMED-Homeless-Intervention-FINAL.pdf" TargetMode="External"/><Relationship Id="rId9" Type="http://schemas.openxmlformats.org/officeDocument/2006/relationships/hyperlink" Target="https://homelessstrategy.com/the-increasing-need-for-trauma-informed-care-shelters/" TargetMode="External"/></Relationships>
</file>

<file path=ppt/slides/_rels/slide101.xml.rels><?xml version="1.0" encoding="UTF-8" standalone="yes"?>
<Relationships xmlns="http://schemas.openxmlformats.org/package/2006/relationships"><Relationship Id="rId8" Type="http://schemas.openxmlformats.org/officeDocument/2006/relationships/hyperlink" Target="https://www.tendacademy.ca/venn-diagram/" TargetMode="External"/><Relationship Id="rId3" Type="http://schemas.openxmlformats.org/officeDocument/2006/relationships/hyperlink" Target="https://www.nrcac.org/resources-old/vicarious-trauma-resources/" TargetMode="External"/><Relationship Id="rId7" Type="http://schemas.openxmlformats.org/officeDocument/2006/relationships/hyperlink" Target="https://www.onlinemswprograms.com/resources/social-issues/guide-to-compassion-fatigue/"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hyperlink" Target="https://proqol.org/self-care-tools-1" TargetMode="External"/><Relationship Id="rId5" Type="http://schemas.openxmlformats.org/officeDocument/2006/relationships/hyperlink" Target="https://www.buckner.org/files/uploads/SelfCare-wheel.pdf" TargetMode="External"/><Relationship Id="rId10" Type="http://schemas.openxmlformats.org/officeDocument/2006/relationships/hyperlink" Target="https://www2.gov.bc.ca/assets/gov/health/managing-your-health/mental-health-substance-use/child-teen-mental-health/vicarious_trauma_and_organization_resource_list.pdf" TargetMode="External"/><Relationship Id="rId4" Type="http://schemas.openxmlformats.org/officeDocument/2006/relationships/hyperlink" Target="https://www.ovcttac.gov/vicarioustrauma/?nm=sfa&amp;ns=vt" TargetMode="External"/><Relationship Id="rId9" Type="http://schemas.openxmlformats.org/officeDocument/2006/relationships/hyperlink" Target="https://ovc.ojp.gov/program/vtt/introduction"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9.xml"/><Relationship Id="rId1" Type="http://schemas.openxmlformats.org/officeDocument/2006/relationships/slideLayout" Target="../slideLayouts/slideLayout49.xml"/></Relationships>
</file>

<file path=ppt/slides/_rels/slide10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0.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Wooden blocks stacked to create a bar graph">
            <a:extLst>
              <a:ext uri="{FF2B5EF4-FFF2-40B4-BE49-F238E27FC236}">
                <a16:creationId xmlns:a16="http://schemas.microsoft.com/office/drawing/2014/main" id="{4C037E36-00C1-F44C-9E61-C43273E78254}"/>
              </a:ext>
            </a:extLst>
          </p:cNvPr>
          <p:cNvPicPr>
            <a:picLocks noChangeAspect="1"/>
          </p:cNvPicPr>
          <p:nvPr/>
        </p:nvPicPr>
        <p:blipFill rotWithShape="1">
          <a:blip r:embed="rId3"/>
          <a:srcRect t="5445" r="23010" b="3304"/>
          <a:stretch/>
        </p:blipFill>
        <p:spPr>
          <a:xfrm>
            <a:off x="3523488" y="10"/>
            <a:ext cx="8668512" cy="6857990"/>
          </a:xfrm>
          <a:prstGeom prst="rect">
            <a:avLst/>
          </a:prstGeom>
        </p:spPr>
      </p:pic>
      <p:sp>
        <p:nvSpPr>
          <p:cNvPr id="52" name="Rectangle 5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4C3E87F-F831-313D-6F4C-D29AB597E38B}"/>
              </a:ext>
            </a:extLst>
          </p:cNvPr>
          <p:cNvSpPr>
            <a:spLocks noGrp="1"/>
          </p:cNvSpPr>
          <p:nvPr>
            <p:ph type="ctrTitle"/>
          </p:nvPr>
        </p:nvSpPr>
        <p:spPr>
          <a:xfrm>
            <a:off x="477980" y="1122363"/>
            <a:ext cx="6174279" cy="3204134"/>
          </a:xfrm>
        </p:spPr>
        <p:txBody>
          <a:bodyPr anchor="b">
            <a:normAutofit/>
          </a:bodyPr>
          <a:lstStyle/>
          <a:p>
            <a:pPr algn="l"/>
            <a:r>
              <a:rPr lang="en-US" sz="4800" b="1" i="1" dirty="0"/>
              <a:t>Introduction to</a:t>
            </a:r>
            <a:br>
              <a:rPr lang="en-US" sz="4800" b="1" dirty="0"/>
            </a:br>
            <a:r>
              <a:rPr lang="en-US" sz="4800" b="1" i="1" dirty="0"/>
              <a:t>Housing-Focused Case Management</a:t>
            </a:r>
          </a:p>
        </p:txBody>
      </p:sp>
      <p:sp>
        <p:nvSpPr>
          <p:cNvPr id="4" name="Subtitle 3">
            <a:extLst>
              <a:ext uri="{FF2B5EF4-FFF2-40B4-BE49-F238E27FC236}">
                <a16:creationId xmlns:a16="http://schemas.microsoft.com/office/drawing/2014/main" id="{701619A1-1BCF-E3BC-9176-6FB701B07419}"/>
              </a:ext>
            </a:extLst>
          </p:cNvPr>
          <p:cNvSpPr>
            <a:spLocks noGrp="1"/>
          </p:cNvSpPr>
          <p:nvPr>
            <p:ph type="subTitle" idx="1"/>
          </p:nvPr>
        </p:nvSpPr>
        <p:spPr>
          <a:xfrm>
            <a:off x="477980" y="4872922"/>
            <a:ext cx="4779820" cy="1623890"/>
          </a:xfrm>
        </p:spPr>
        <p:txBody>
          <a:bodyPr>
            <a:normAutofit fontScale="85000" lnSpcReduction="10000"/>
          </a:bodyPr>
          <a:lstStyle/>
          <a:p>
            <a:pPr algn="l">
              <a:spcBef>
                <a:spcPts val="0"/>
              </a:spcBef>
            </a:pPr>
            <a:r>
              <a:rPr lang="en-US" b="1" dirty="0"/>
              <a:t>Columbus/Franklin County</a:t>
            </a:r>
          </a:p>
          <a:p>
            <a:pPr algn="l">
              <a:spcBef>
                <a:spcPts val="0"/>
              </a:spcBef>
            </a:pPr>
            <a:r>
              <a:rPr lang="en-US" b="1" dirty="0"/>
              <a:t>HOMELESSNESS PREVENTION NETWORK</a:t>
            </a:r>
          </a:p>
          <a:p>
            <a:pPr algn="l">
              <a:spcBef>
                <a:spcPts val="0"/>
              </a:spcBef>
              <a:spcAft>
                <a:spcPts val="600"/>
              </a:spcAft>
            </a:pPr>
            <a:endParaRPr lang="en-US" b="1" dirty="0"/>
          </a:p>
          <a:p>
            <a:pPr algn="l">
              <a:spcBef>
                <a:spcPts val="0"/>
              </a:spcBef>
              <a:spcAft>
                <a:spcPts val="600"/>
              </a:spcAft>
            </a:pPr>
            <a:r>
              <a:rPr lang="en-US" b="1" dirty="0"/>
              <a:t>March 2024</a:t>
            </a:r>
          </a:p>
          <a:p>
            <a:pPr algn="l">
              <a:spcBef>
                <a:spcPts val="0"/>
              </a:spcBef>
              <a:spcAft>
                <a:spcPts val="600"/>
              </a:spcAft>
            </a:pPr>
            <a:r>
              <a:rPr lang="en-US" b="1" i="1" dirty="0"/>
              <a:t>Tom Albanese, LSW, HPN Consultant</a:t>
            </a:r>
            <a:endParaRPr lang="en-US" sz="2000" b="1" i="1" dirty="0"/>
          </a:p>
        </p:txBody>
      </p:sp>
      <p:sp>
        <p:nvSpPr>
          <p:cNvPr id="53" name="Rectangle 5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4" name="Rectangle 5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9881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8B159E03-7EEB-4149-992D-8F0C663C388A}"/>
              </a:ext>
            </a:extLst>
          </p:cNvPr>
          <p:cNvSpPr>
            <a:spLocks noGrp="1"/>
          </p:cNvSpPr>
          <p:nvPr>
            <p:ph type="title"/>
          </p:nvPr>
        </p:nvSpPr>
        <p:spPr>
          <a:xfrm>
            <a:off x="364151" y="1460018"/>
            <a:ext cx="6471137" cy="1495425"/>
          </a:xfrm>
        </p:spPr>
        <p:txBody>
          <a:bodyPr>
            <a:normAutofit/>
          </a:bodyPr>
          <a:lstStyle/>
          <a:p>
            <a:pPr algn="ctr"/>
            <a:r>
              <a:rPr lang="en-US" sz="8800" b="1" dirty="0"/>
              <a:t>Welcome!</a:t>
            </a:r>
          </a:p>
        </p:txBody>
      </p:sp>
      <p:sp>
        <p:nvSpPr>
          <p:cNvPr id="3" name="Content Placeholder 2">
            <a:extLst>
              <a:ext uri="{FF2B5EF4-FFF2-40B4-BE49-F238E27FC236}">
                <a16:creationId xmlns:a16="http://schemas.microsoft.com/office/drawing/2014/main" id="{26B59DD9-AA9E-4B93-AF34-F1E2B07CDC1B}"/>
              </a:ext>
            </a:extLst>
          </p:cNvPr>
          <p:cNvSpPr>
            <a:spLocks noGrp="1"/>
          </p:cNvSpPr>
          <p:nvPr>
            <p:ph idx="1"/>
          </p:nvPr>
        </p:nvSpPr>
        <p:spPr>
          <a:xfrm>
            <a:off x="1438835" y="3738282"/>
            <a:ext cx="4101353" cy="2779748"/>
          </a:xfrm>
        </p:spPr>
        <p:txBody>
          <a:bodyPr>
            <a:normAutofit/>
          </a:bodyPr>
          <a:lstStyle/>
          <a:p>
            <a:pPr marL="0" indent="0" algn="ctr">
              <a:spcBef>
                <a:spcPts val="1800"/>
              </a:spcBef>
              <a:buSzPts val="2800"/>
              <a:buNone/>
            </a:pPr>
            <a:r>
              <a:rPr lang="en-US" sz="4000" i="1" dirty="0"/>
              <a:t>Angelic Arana</a:t>
            </a:r>
          </a:p>
          <a:p>
            <a:pPr marL="0" indent="0" algn="ctr">
              <a:spcBef>
                <a:spcPts val="1800"/>
              </a:spcBef>
              <a:buSzPts val="2800"/>
              <a:buNone/>
            </a:pPr>
            <a:r>
              <a:rPr lang="en-US" sz="2400" i="1" dirty="0"/>
              <a:t>HPN Manager</a:t>
            </a:r>
          </a:p>
        </p:txBody>
      </p:sp>
      <p:pic>
        <p:nvPicPr>
          <p:cNvPr id="5" name="Picture 4" descr="Large skydiving group mid-air">
            <a:extLst>
              <a:ext uri="{FF2B5EF4-FFF2-40B4-BE49-F238E27FC236}">
                <a16:creationId xmlns:a16="http://schemas.microsoft.com/office/drawing/2014/main" id="{F27BD28D-F6E0-5D6B-4D36-3E957701649A}"/>
              </a:ext>
            </a:extLst>
          </p:cNvPr>
          <p:cNvPicPr>
            <a:picLocks noChangeAspect="1"/>
          </p:cNvPicPr>
          <p:nvPr/>
        </p:nvPicPr>
        <p:blipFill rotWithShape="1">
          <a:blip r:embed="rId3"/>
          <a:srcRect l="26294" r="25295"/>
          <a:stretch/>
        </p:blipFill>
        <p:spPr>
          <a:xfrm>
            <a:off x="7199440" y="10"/>
            <a:ext cx="4992560" cy="6857990"/>
          </a:xfrm>
          <a:prstGeom prst="rect">
            <a:avLst/>
          </a:prstGeom>
          <a:effectLst/>
        </p:spPr>
      </p:pic>
    </p:spTree>
    <p:extLst>
      <p:ext uri="{BB962C8B-B14F-4D97-AF65-F5344CB8AC3E}">
        <p14:creationId xmlns:p14="http://schemas.microsoft.com/office/powerpoint/2010/main" val="170326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2"/>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3" name="Google Shape;113;p2"/>
          <p:cNvSpPr txBox="1">
            <a:spLocks noGrp="1"/>
          </p:cNvSpPr>
          <p:nvPr>
            <p:ph type="title"/>
          </p:nvPr>
        </p:nvSpPr>
        <p:spPr>
          <a:xfrm>
            <a:off x="6513788" y="365125"/>
            <a:ext cx="4840010" cy="1807305"/>
          </a:xfrm>
          <a:prstGeom prst="rect">
            <a:avLst/>
          </a:prstGeom>
        </p:spPr>
        <p:txBody>
          <a:bodyPr spcFirstLastPara="1" lIns="91425" tIns="45700" rIns="91425" bIns="45700" anchorCtr="0">
            <a:normAutofit/>
          </a:bodyPr>
          <a:lstStyle/>
          <a:p>
            <a:pPr marL="0" lvl="0" indent="0" rtl="0">
              <a:spcBef>
                <a:spcPts val="0"/>
              </a:spcBef>
              <a:spcAft>
                <a:spcPts val="0"/>
              </a:spcAft>
              <a:buClr>
                <a:schemeClr val="dk2"/>
              </a:buClr>
              <a:buSzPts val="3600"/>
              <a:buFont typeface="Arial"/>
              <a:buNone/>
            </a:pPr>
            <a:r>
              <a:rPr lang="en-US" sz="7200" b="1"/>
              <a:t>Agenda</a:t>
            </a:r>
          </a:p>
        </p:txBody>
      </p:sp>
      <p:pic>
        <p:nvPicPr>
          <p:cNvPr id="117" name="Picture 116" descr="White puzzle with one red piece">
            <a:extLst>
              <a:ext uri="{FF2B5EF4-FFF2-40B4-BE49-F238E27FC236}">
                <a16:creationId xmlns:a16="http://schemas.microsoft.com/office/drawing/2014/main" id="{0AA37730-7647-B52D-D54B-96EDF71BAC0C}"/>
              </a:ext>
            </a:extLst>
          </p:cNvPr>
          <p:cNvPicPr>
            <a:picLocks noChangeAspect="1"/>
          </p:cNvPicPr>
          <p:nvPr/>
        </p:nvPicPr>
        <p:blipFill rotWithShape="1">
          <a:blip r:embed="rId3"/>
          <a:srcRect l="25718" r="24114"/>
          <a:stretch/>
        </p:blipFill>
        <p:spPr>
          <a:xfrm>
            <a:off x="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114" name="Google Shape;114;p2"/>
          <p:cNvSpPr txBox="1">
            <a:spLocks noGrp="1"/>
          </p:cNvSpPr>
          <p:nvPr>
            <p:ph idx="1"/>
          </p:nvPr>
        </p:nvSpPr>
        <p:spPr>
          <a:xfrm>
            <a:off x="6063175" y="1988234"/>
            <a:ext cx="5741831" cy="4188729"/>
          </a:xfrm>
          <a:prstGeom prst="rect">
            <a:avLst/>
          </a:prstGeom>
        </p:spPr>
        <p:txBody>
          <a:bodyPr spcFirstLastPara="1" lIns="91425" tIns="45700" rIns="91425" bIns="45700" anchorCtr="0">
            <a:normAutofit fontScale="92500" lnSpcReduction="10000"/>
          </a:bodyPr>
          <a:lstStyle/>
          <a:p>
            <a:pPr marL="457200" lvl="0" indent="-472565" rtl="0">
              <a:spcBef>
                <a:spcPts val="1200"/>
              </a:spcBef>
              <a:spcAft>
                <a:spcPts val="0"/>
              </a:spcAft>
              <a:buSzPts val="2642"/>
              <a:buChar char="■"/>
            </a:pPr>
            <a:r>
              <a:rPr lang="en-US" sz="3200" dirty="0"/>
              <a:t>Introduction to Homelessness Prevention (HP) &amp; Housing Focused Case Management (HFCM)</a:t>
            </a:r>
          </a:p>
          <a:p>
            <a:pPr marL="457200" lvl="0" indent="-472565" rtl="0">
              <a:spcBef>
                <a:spcPts val="1200"/>
              </a:spcBef>
              <a:spcAft>
                <a:spcPts val="0"/>
              </a:spcAft>
              <a:buSzPts val="2642"/>
              <a:buChar char="■"/>
            </a:pPr>
            <a:r>
              <a:rPr lang="en-US" sz="3200" dirty="0"/>
              <a:t>HFCM: Crisis Stabilization &amp; Housing Search</a:t>
            </a:r>
          </a:p>
          <a:p>
            <a:pPr marL="457200" lvl="0" indent="-472565" rtl="0">
              <a:spcBef>
                <a:spcPts val="1200"/>
              </a:spcBef>
              <a:spcAft>
                <a:spcPts val="0"/>
              </a:spcAft>
              <a:buSzPts val="2642"/>
              <a:buChar char="■"/>
            </a:pPr>
            <a:r>
              <a:rPr lang="en-US" sz="3200" dirty="0"/>
              <a:t>HFCM: Housing Stabilization &amp; Retention</a:t>
            </a:r>
          </a:p>
          <a:p>
            <a:pPr marL="457200" lvl="0" indent="-472565" rtl="0">
              <a:spcBef>
                <a:spcPts val="1200"/>
              </a:spcBef>
              <a:spcAft>
                <a:spcPts val="0"/>
              </a:spcAft>
              <a:buSzPts val="2642"/>
              <a:buChar char="■"/>
            </a:pPr>
            <a:r>
              <a:rPr lang="en-US" sz="3200" dirty="0"/>
              <a:t>Taking Care of Ourselves</a:t>
            </a:r>
          </a:p>
          <a:p>
            <a:pPr marL="457200" lvl="0" indent="-304800" rtl="0">
              <a:spcBef>
                <a:spcPts val="1200"/>
              </a:spcBef>
              <a:spcAft>
                <a:spcPts val="0"/>
              </a:spcAft>
              <a:buSzPts val="2400"/>
              <a:buNone/>
            </a:pPr>
            <a:endParaRPr lang="en-US" sz="3200" dirty="0">
              <a:latin typeface="Arial"/>
              <a:ea typeface="Arial"/>
              <a:cs typeface="Arial"/>
              <a:sym typeface="Arial"/>
            </a:endParaRPr>
          </a:p>
        </p:txBody>
      </p:sp>
      <p:sp>
        <p:nvSpPr>
          <p:cNvPr id="115" name="Google Shape;115;p2"/>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t>2</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598252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DCD427-2EDE-4888-8C36-376B98E91B2A}"/>
              </a:ext>
            </a:extLst>
          </p:cNvPr>
          <p:cNvSpPr>
            <a:spLocks noGrp="1"/>
          </p:cNvSpPr>
          <p:nvPr>
            <p:ph type="title"/>
          </p:nvPr>
        </p:nvSpPr>
        <p:spPr>
          <a:xfrm>
            <a:off x="5562602" y="478854"/>
            <a:ext cx="6093822" cy="923330"/>
          </a:xfrm>
        </p:spPr>
        <p:txBody>
          <a:bodyPr vert="horz" lIns="91440" tIns="45720" rIns="91440" bIns="45720" rtlCol="0" anchor="t">
            <a:normAutofit/>
          </a:bodyPr>
          <a:lstStyle/>
          <a:p>
            <a:r>
              <a:rPr lang="en-US" sz="4800" b="1" dirty="0"/>
              <a:t>Learning Objectives</a:t>
            </a:r>
          </a:p>
        </p:txBody>
      </p:sp>
      <p:pic>
        <p:nvPicPr>
          <p:cNvPr id="16" name="Picture 6">
            <a:extLst>
              <a:ext uri="{FF2B5EF4-FFF2-40B4-BE49-F238E27FC236}">
                <a16:creationId xmlns:a16="http://schemas.microsoft.com/office/drawing/2014/main" id="{B342C497-A414-4DE3-A06D-33B87D59C2C3}"/>
              </a:ext>
            </a:extLst>
          </p:cNvPr>
          <p:cNvPicPr>
            <a:picLocks noChangeAspect="1"/>
          </p:cNvPicPr>
          <p:nvPr/>
        </p:nvPicPr>
        <p:blipFill rotWithShape="1">
          <a:blip r:embed="rId3"/>
          <a:srcRect l="28025" r="27025"/>
          <a:stretch/>
        </p:blipFill>
        <p:spPr>
          <a:xfrm>
            <a:off x="20" y="10"/>
            <a:ext cx="5251249" cy="6857990"/>
          </a:xfrm>
          <a:prstGeom prst="rect">
            <a:avLst/>
          </a:prstGeom>
          <a:effectLst/>
        </p:spPr>
      </p:pic>
      <p:sp>
        <p:nvSpPr>
          <p:cNvPr id="6" name="TextBox 5">
            <a:extLst>
              <a:ext uri="{FF2B5EF4-FFF2-40B4-BE49-F238E27FC236}">
                <a16:creationId xmlns:a16="http://schemas.microsoft.com/office/drawing/2014/main" id="{0FD6F026-3335-4CDC-8218-175D8155B1C8}"/>
              </a:ext>
            </a:extLst>
          </p:cNvPr>
          <p:cNvSpPr txBox="1"/>
          <p:nvPr/>
        </p:nvSpPr>
        <p:spPr>
          <a:xfrm>
            <a:off x="5562601" y="1670164"/>
            <a:ext cx="6285409" cy="424731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rPr>
              <a:t>Increase participant knowledge and skills related to:</a:t>
            </a:r>
          </a:p>
          <a:p>
            <a:pPr marL="285750" marR="0" lvl="0" indent="-285750" algn="l" defTabSz="914400" rtl="0" eaLnBrk="0" fontAlgn="base" latinLnBrk="0" hangingPunct="0">
              <a:lnSpc>
                <a:spcPct val="100000"/>
              </a:lnSpc>
              <a:spcBef>
                <a:spcPct val="0"/>
              </a:spcBef>
              <a:spcAft>
                <a:spcPts val="120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rPr>
              <a:t>Housing Focused Case Management (HFCM) key features and practices in </a:t>
            </a:r>
            <a:r>
              <a:rPr lang="en-US" sz="2400" kern="1200" dirty="0">
                <a:solidFill>
                  <a:prstClr val="black"/>
                </a:solidFill>
                <a:latin typeface="Arial" panose="020B0604020202020204" pitchFamily="34" charset="0"/>
                <a:ea typeface="+mn-ea"/>
              </a:rPr>
              <a:t>Homelessness Prevention</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endParaRPr>
          </a:p>
          <a:p>
            <a:pPr marL="285750" marR="0" lvl="0" indent="-285750" algn="l" defTabSz="914400" rtl="0" eaLnBrk="0" fontAlgn="base" latinLnBrk="0" hangingPunct="0">
              <a:lnSpc>
                <a:spcPct val="100000"/>
              </a:lnSpc>
              <a:spcBef>
                <a:spcPct val="0"/>
              </a:spcBef>
              <a:spcAft>
                <a:spcPts val="120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rPr>
              <a:t>Housing-focused assessment, case planning, and supports</a:t>
            </a:r>
          </a:p>
          <a:p>
            <a:pPr marL="285750" marR="0" lvl="0" indent="-285750" algn="l" defTabSz="914400" rtl="0" eaLnBrk="0" fontAlgn="base" latinLnBrk="0" hangingPunct="0">
              <a:lnSpc>
                <a:spcPct val="100000"/>
              </a:lnSpc>
              <a:spcBef>
                <a:spcPct val="0"/>
              </a:spcBef>
              <a:spcAft>
                <a:spcPts val="120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rPr>
              <a:t>Using trauma-informed practices to effectively engage and assist people facing homelessness</a:t>
            </a:r>
          </a:p>
        </p:txBody>
      </p:sp>
    </p:spTree>
    <p:extLst>
      <p:ext uri="{BB962C8B-B14F-4D97-AF65-F5344CB8AC3E}">
        <p14:creationId xmlns:p14="http://schemas.microsoft.com/office/powerpoint/2010/main" val="2519403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8B159E03-7EEB-4149-992D-8F0C663C388A}"/>
              </a:ext>
            </a:extLst>
          </p:cNvPr>
          <p:cNvSpPr>
            <a:spLocks noGrp="1"/>
          </p:cNvSpPr>
          <p:nvPr>
            <p:ph type="title"/>
          </p:nvPr>
        </p:nvSpPr>
        <p:spPr>
          <a:xfrm>
            <a:off x="324639" y="195995"/>
            <a:ext cx="6471137" cy="1495425"/>
          </a:xfrm>
        </p:spPr>
        <p:txBody>
          <a:bodyPr>
            <a:normAutofit fontScale="90000"/>
          </a:bodyPr>
          <a:lstStyle/>
          <a:p>
            <a:r>
              <a:rPr lang="en-US" sz="5400" b="1" dirty="0"/>
              <a:t>Introductions (5 minutes)</a:t>
            </a:r>
          </a:p>
        </p:txBody>
      </p:sp>
      <p:sp>
        <p:nvSpPr>
          <p:cNvPr id="3" name="Content Placeholder 2">
            <a:extLst>
              <a:ext uri="{FF2B5EF4-FFF2-40B4-BE49-F238E27FC236}">
                <a16:creationId xmlns:a16="http://schemas.microsoft.com/office/drawing/2014/main" id="{26B59DD9-AA9E-4B93-AF34-F1E2B07CDC1B}"/>
              </a:ext>
            </a:extLst>
          </p:cNvPr>
          <p:cNvSpPr>
            <a:spLocks noGrp="1"/>
          </p:cNvSpPr>
          <p:nvPr>
            <p:ph idx="1"/>
          </p:nvPr>
        </p:nvSpPr>
        <p:spPr>
          <a:xfrm>
            <a:off x="411209" y="1887415"/>
            <a:ext cx="6610913" cy="4630616"/>
          </a:xfrm>
        </p:spPr>
        <p:txBody>
          <a:bodyPr>
            <a:normAutofit/>
          </a:bodyPr>
          <a:lstStyle/>
          <a:p>
            <a:pPr marL="0" indent="0">
              <a:spcBef>
                <a:spcPts val="1800"/>
              </a:spcBef>
              <a:buSzPts val="2800"/>
              <a:buNone/>
            </a:pPr>
            <a:r>
              <a:rPr lang="en-US" sz="3600" b="1" i="1" dirty="0"/>
              <a:t>SHARE AT YOUR TABLE:</a:t>
            </a:r>
          </a:p>
          <a:p>
            <a:pPr>
              <a:spcBef>
                <a:spcPts val="1800"/>
              </a:spcBef>
              <a:buSzPts val="2800"/>
            </a:pPr>
            <a:r>
              <a:rPr lang="en-US" sz="3600" dirty="0"/>
              <a:t>Name, title, program/agency </a:t>
            </a:r>
          </a:p>
          <a:p>
            <a:pPr>
              <a:spcBef>
                <a:spcPts val="1800"/>
              </a:spcBef>
              <a:buSzPts val="2800"/>
            </a:pPr>
            <a:r>
              <a:rPr lang="en-US" sz="3600" dirty="0"/>
              <a:t>Your favorite thing to do in Columbus/Franklin County in the Spring</a:t>
            </a:r>
            <a:endParaRPr lang="en-US" dirty="0"/>
          </a:p>
        </p:txBody>
      </p:sp>
      <p:pic>
        <p:nvPicPr>
          <p:cNvPr id="5" name="Picture 4" descr="Large skydiving group mid-air">
            <a:extLst>
              <a:ext uri="{FF2B5EF4-FFF2-40B4-BE49-F238E27FC236}">
                <a16:creationId xmlns:a16="http://schemas.microsoft.com/office/drawing/2014/main" id="{F27BD28D-F6E0-5D6B-4D36-3E957701649A}"/>
              </a:ext>
            </a:extLst>
          </p:cNvPr>
          <p:cNvPicPr>
            <a:picLocks noChangeAspect="1"/>
          </p:cNvPicPr>
          <p:nvPr/>
        </p:nvPicPr>
        <p:blipFill rotWithShape="1">
          <a:blip r:embed="rId3"/>
          <a:srcRect l="26294" r="25295"/>
          <a:stretch/>
        </p:blipFill>
        <p:spPr>
          <a:xfrm>
            <a:off x="7199440" y="10"/>
            <a:ext cx="4992560" cy="6857990"/>
          </a:xfrm>
          <a:prstGeom prst="rect">
            <a:avLst/>
          </a:prstGeom>
          <a:effectLst/>
        </p:spPr>
      </p:pic>
    </p:spTree>
    <p:extLst>
      <p:ext uri="{BB962C8B-B14F-4D97-AF65-F5344CB8AC3E}">
        <p14:creationId xmlns:p14="http://schemas.microsoft.com/office/powerpoint/2010/main" val="19203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81100" y="249589"/>
            <a:ext cx="9829800" cy="1015240"/>
          </a:xfrm>
        </p:spPr>
        <p:txBody>
          <a:bodyPr>
            <a:normAutofit/>
          </a:bodyPr>
          <a:lstStyle/>
          <a:p>
            <a:r>
              <a:rPr lang="en-US" sz="6000" b="1" dirty="0"/>
              <a:t>POLL</a:t>
            </a:r>
          </a:p>
        </p:txBody>
      </p:sp>
      <p:sp>
        <p:nvSpPr>
          <p:cNvPr id="6" name="Content Placeholder 5"/>
          <p:cNvSpPr>
            <a:spLocks noGrp="1"/>
          </p:cNvSpPr>
          <p:nvPr>
            <p:ph sz="half" idx="1"/>
          </p:nvPr>
        </p:nvSpPr>
        <p:spPr>
          <a:xfrm>
            <a:off x="6281766" y="562708"/>
            <a:ext cx="5562149" cy="5457092"/>
          </a:xfrm>
        </p:spPr>
        <p:txBody>
          <a:bodyPr/>
          <a:lstStyle/>
          <a:p>
            <a:pPr marL="11112" lvl="0" indent="0">
              <a:lnSpc>
                <a:spcPct val="100000"/>
              </a:lnSpc>
              <a:spcBef>
                <a:spcPts val="0"/>
              </a:spcBef>
              <a:buSzPts val="2500"/>
              <a:buNone/>
            </a:pPr>
            <a:r>
              <a:rPr lang="en-US" sz="3200" b="1" dirty="0"/>
              <a:t>How familiar are you with Housing-Focused Case Management?</a:t>
            </a:r>
          </a:p>
          <a:p>
            <a:pPr marL="468312" lvl="0" indent="-457200">
              <a:lnSpc>
                <a:spcPct val="125000"/>
              </a:lnSpc>
              <a:spcBef>
                <a:spcPts val="0"/>
              </a:spcBef>
              <a:buSzPts val="2500"/>
              <a:buFont typeface="Wingdings" panose="05000000000000000000" pitchFamily="2" charset="2"/>
              <a:buChar char="Ø"/>
            </a:pPr>
            <a:r>
              <a:rPr lang="en-US" dirty="0"/>
              <a:t>Very familiar</a:t>
            </a:r>
          </a:p>
          <a:p>
            <a:pPr marL="468312" lvl="0" indent="-457200">
              <a:lnSpc>
                <a:spcPct val="125000"/>
              </a:lnSpc>
              <a:spcBef>
                <a:spcPts val="0"/>
              </a:spcBef>
              <a:buSzPts val="2500"/>
              <a:buFont typeface="Wingdings" panose="05000000000000000000" pitchFamily="2" charset="2"/>
              <a:buChar char="Ø"/>
            </a:pPr>
            <a:r>
              <a:rPr lang="en-US" dirty="0"/>
              <a:t>Somewhat familiar</a:t>
            </a:r>
          </a:p>
          <a:p>
            <a:pPr marL="468312" lvl="0" indent="-457200">
              <a:lnSpc>
                <a:spcPct val="125000"/>
              </a:lnSpc>
              <a:spcBef>
                <a:spcPts val="0"/>
              </a:spcBef>
              <a:buSzPts val="2500"/>
              <a:buFont typeface="Wingdings" panose="05000000000000000000" pitchFamily="2" charset="2"/>
              <a:buChar char="Ø"/>
            </a:pPr>
            <a:r>
              <a:rPr lang="en-US" dirty="0"/>
              <a:t>Just learning about</a:t>
            </a:r>
          </a:p>
          <a:p>
            <a:pPr marL="468312" lvl="0" indent="-457200">
              <a:lnSpc>
                <a:spcPct val="125000"/>
              </a:lnSpc>
              <a:spcBef>
                <a:spcPts val="0"/>
              </a:spcBef>
              <a:buSzPts val="2500"/>
              <a:buFont typeface="Wingdings" panose="05000000000000000000" pitchFamily="2" charset="2"/>
              <a:buChar char="Ø"/>
            </a:pPr>
            <a:r>
              <a:rPr lang="en-US" dirty="0"/>
              <a:t>I’m here for pottery class</a:t>
            </a:r>
          </a:p>
          <a:p>
            <a:endParaRPr lang="en-US" dirty="0"/>
          </a:p>
        </p:txBody>
      </p:sp>
      <p:sp>
        <p:nvSpPr>
          <p:cNvPr id="4" name="Slide Number Placeholder 3"/>
          <p:cNvSpPr>
            <a:spLocks noGrp="1"/>
          </p:cNvSpPr>
          <p:nvPr>
            <p:ph type="sldNum" sz="quarter" idx="4294967295"/>
          </p:nvPr>
        </p:nvSpPr>
        <p:spPr>
          <a:xfrm>
            <a:off x="11448010" y="6147233"/>
            <a:ext cx="5334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7022274-36F6-45FC-9E8F-1C67ADD5798F}"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2445" y="1905001"/>
            <a:ext cx="4833555" cy="3222370"/>
          </a:xfrm>
          <a:prstGeom prst="rect">
            <a:avLst/>
          </a:prstGeom>
        </p:spPr>
      </p:pic>
    </p:spTree>
    <p:extLst>
      <p:ext uri="{BB962C8B-B14F-4D97-AF65-F5344CB8AC3E}">
        <p14:creationId xmlns:p14="http://schemas.microsoft.com/office/powerpoint/2010/main" val="844003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590226611e_0_441"/>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r>
              <a:rPr lang="en-US" b="1" dirty="0"/>
              <a:t>How did we get here?  </a:t>
            </a:r>
            <a:endParaRPr b="1" dirty="0"/>
          </a:p>
        </p:txBody>
      </p:sp>
      <p:sp>
        <p:nvSpPr>
          <p:cNvPr id="176" name="Google Shape;176;g1590226611e_0_441"/>
          <p:cNvSpPr txBox="1">
            <a:spLocks noGrp="1"/>
          </p:cNvSpPr>
          <p:nvPr>
            <p:ph idx="1"/>
          </p:nvPr>
        </p:nvSpPr>
        <p:spPr>
          <a:xfrm>
            <a:off x="838200" y="1449659"/>
            <a:ext cx="10515600" cy="4727304"/>
          </a:xfrm>
          <a:prstGeom prst="rect">
            <a:avLst/>
          </a:prstGeom>
        </p:spPr>
        <p:txBody>
          <a:bodyPr spcFirstLastPara="1" wrap="square" lIns="91425" tIns="45700" rIns="91425" bIns="45700" anchor="t" anchorCtr="0">
            <a:normAutofit fontScale="25000" lnSpcReduction="20000"/>
          </a:bodyPr>
          <a:lstStyle/>
          <a:p>
            <a:pPr marL="0" lvl="0" indent="0" algn="l" rtl="0">
              <a:lnSpc>
                <a:spcPct val="115000"/>
              </a:lnSpc>
              <a:spcBef>
                <a:spcPts val="0"/>
              </a:spcBef>
              <a:spcAft>
                <a:spcPts val="0"/>
              </a:spcAft>
              <a:buClr>
                <a:schemeClr val="dk1"/>
              </a:buClr>
              <a:buSzPts val="275"/>
              <a:buFont typeface="Arial"/>
              <a:buNone/>
            </a:pPr>
            <a:r>
              <a:rPr lang="en-US" sz="9600" b="1" dirty="0">
                <a:solidFill>
                  <a:srgbClr val="000000"/>
                </a:solidFill>
              </a:rPr>
              <a:t>Structural racism: </a:t>
            </a:r>
            <a:r>
              <a:rPr lang="en-US" sz="9600" dirty="0">
                <a:solidFill>
                  <a:srgbClr val="000000"/>
                </a:solidFill>
              </a:rPr>
              <a:t>Compounding effects of multiple factors.  Historically how laws and policies have routinely advantaged white people and disadvantaged people of color. Intentional policies that are exclusionary by design. May be less obvious today, but they still exist.</a:t>
            </a:r>
            <a:endParaRPr sz="9600" dirty="0">
              <a:solidFill>
                <a:srgbClr val="000000"/>
              </a:solidFill>
            </a:endParaRPr>
          </a:p>
          <a:p>
            <a:pPr marL="0" lvl="0" indent="0" algn="l" rtl="0">
              <a:lnSpc>
                <a:spcPct val="115000"/>
              </a:lnSpc>
              <a:spcBef>
                <a:spcPts val="0"/>
              </a:spcBef>
              <a:spcAft>
                <a:spcPts val="0"/>
              </a:spcAft>
              <a:buClr>
                <a:schemeClr val="dk1"/>
              </a:buClr>
              <a:buSzPts val="275"/>
              <a:buFont typeface="Arial"/>
              <a:buNone/>
            </a:pPr>
            <a:endParaRPr sz="9600" b="1" dirty="0">
              <a:solidFill>
                <a:srgbClr val="000000"/>
              </a:solidFill>
            </a:endParaRPr>
          </a:p>
          <a:p>
            <a:pPr marL="0" lvl="0" indent="0" algn="l" rtl="0">
              <a:lnSpc>
                <a:spcPct val="115000"/>
              </a:lnSpc>
              <a:spcBef>
                <a:spcPts val="0"/>
              </a:spcBef>
              <a:spcAft>
                <a:spcPts val="0"/>
              </a:spcAft>
              <a:buClr>
                <a:schemeClr val="dk1"/>
              </a:buClr>
              <a:buSzPts val="275"/>
              <a:buFont typeface="Arial"/>
              <a:buNone/>
            </a:pPr>
            <a:r>
              <a:rPr lang="en-US" sz="9600" b="1" dirty="0">
                <a:solidFill>
                  <a:srgbClr val="000000"/>
                </a:solidFill>
              </a:rPr>
              <a:t>Institutional racism: </a:t>
            </a:r>
            <a:r>
              <a:rPr lang="en-US" sz="9600" dirty="0">
                <a:solidFill>
                  <a:srgbClr val="000000"/>
                </a:solidFill>
              </a:rPr>
              <a:t>The inequities in our organizations, places of employment, social services, government agencies … unfair practices, discriminatory treatment, unequal opportunities. For folks trying to navigate everyday systems. How we run our organizations and systems continues to advantage some over others.</a:t>
            </a:r>
            <a:endParaRPr sz="9600" dirty="0">
              <a:solidFill>
                <a:srgbClr val="000000"/>
              </a:solidFill>
            </a:endParaRPr>
          </a:p>
          <a:p>
            <a:pPr marL="0" lvl="0" indent="0" algn="l" rtl="0">
              <a:lnSpc>
                <a:spcPct val="115000"/>
              </a:lnSpc>
              <a:spcBef>
                <a:spcPts val="0"/>
              </a:spcBef>
              <a:spcAft>
                <a:spcPts val="0"/>
              </a:spcAft>
              <a:buClr>
                <a:schemeClr val="dk1"/>
              </a:buClr>
              <a:buSzPts val="275"/>
              <a:buFont typeface="Arial"/>
              <a:buNone/>
            </a:pPr>
            <a:endParaRPr sz="9600" b="1" dirty="0">
              <a:solidFill>
                <a:srgbClr val="000000"/>
              </a:solidFill>
            </a:endParaRPr>
          </a:p>
          <a:p>
            <a:pPr marL="0" lvl="0" indent="0" algn="l" rtl="0">
              <a:lnSpc>
                <a:spcPct val="115000"/>
              </a:lnSpc>
              <a:spcBef>
                <a:spcPts val="0"/>
              </a:spcBef>
              <a:spcAft>
                <a:spcPts val="0"/>
              </a:spcAft>
              <a:buClr>
                <a:schemeClr val="dk1"/>
              </a:buClr>
              <a:buSzPts val="275"/>
              <a:buFont typeface="Arial"/>
              <a:buNone/>
            </a:pPr>
            <a:r>
              <a:rPr lang="en-US" sz="9600" b="1" dirty="0">
                <a:solidFill>
                  <a:srgbClr val="000000"/>
                </a:solidFill>
              </a:rPr>
              <a:t>Interpersonal racism: </a:t>
            </a:r>
            <a:r>
              <a:rPr lang="en-US" sz="9600" dirty="0">
                <a:solidFill>
                  <a:srgbClr val="000000"/>
                </a:solidFill>
              </a:rPr>
              <a:t>When one person targets another, based on prejudice or negative bias, and actively infringes on their rights.  </a:t>
            </a:r>
            <a:endParaRPr sz="9600" dirty="0">
              <a:solidFill>
                <a:srgbClr val="000000"/>
              </a:solidFill>
            </a:endParaRPr>
          </a:p>
          <a:p>
            <a:pPr marL="0" lvl="0" indent="0" algn="l" rtl="0">
              <a:lnSpc>
                <a:spcPct val="115000"/>
              </a:lnSpc>
              <a:spcBef>
                <a:spcPts val="0"/>
              </a:spcBef>
              <a:spcAft>
                <a:spcPts val="0"/>
              </a:spcAft>
              <a:buClr>
                <a:schemeClr val="dk1"/>
              </a:buClr>
              <a:buSzPts val="275"/>
              <a:buFont typeface="Arial"/>
              <a:buNone/>
            </a:pPr>
            <a:endParaRPr sz="9600" dirty="0">
              <a:solidFill>
                <a:srgbClr val="000000"/>
              </a:solidFill>
            </a:endParaRPr>
          </a:p>
          <a:p>
            <a:pPr marL="0" lvl="0" indent="0" algn="r" rtl="0">
              <a:lnSpc>
                <a:spcPct val="115000"/>
              </a:lnSpc>
              <a:spcBef>
                <a:spcPts val="0"/>
              </a:spcBef>
              <a:spcAft>
                <a:spcPts val="0"/>
              </a:spcAft>
              <a:buClr>
                <a:schemeClr val="dk1"/>
              </a:buClr>
              <a:buSzPts val="275"/>
              <a:buFont typeface="Arial"/>
              <a:buNone/>
            </a:pPr>
            <a:r>
              <a:rPr lang="en-US" sz="4800" dirty="0">
                <a:solidFill>
                  <a:srgbClr val="000000"/>
                </a:solidFill>
              </a:rPr>
              <a:t>Olivet, et al.: </a:t>
            </a:r>
            <a:r>
              <a:rPr lang="en-US" sz="4800" u="sng" dirty="0">
                <a:solidFill>
                  <a:schemeClr val="hlink"/>
                </a:solidFill>
                <a:hlinkClick r:id="rId3"/>
              </a:rPr>
              <a:t>https://c4innovates.com/download/sparc-report/?wpdmdl=117649&amp;masterkey=5cbf174e7529c</a:t>
            </a:r>
            <a:r>
              <a:rPr lang="en-US" sz="4800" dirty="0">
                <a:solidFill>
                  <a:srgbClr val="000000"/>
                </a:solidFill>
              </a:rPr>
              <a:t> </a:t>
            </a:r>
            <a:endParaRPr sz="4800" dirty="0">
              <a:solidFill>
                <a:srgbClr val="000000"/>
              </a:solidFill>
            </a:endParaRPr>
          </a:p>
        </p:txBody>
      </p:sp>
      <p:sp>
        <p:nvSpPr>
          <p:cNvPr id="177" name="Google Shape;177;g1590226611e_0_441"/>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590494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a:xfrm>
            <a:off x="802888" y="365125"/>
            <a:ext cx="10703312" cy="701675"/>
          </a:xfrm>
        </p:spPr>
        <p:txBody>
          <a:bodyPr/>
          <a:lstStyle/>
          <a:p>
            <a:r>
              <a:rPr lang="en-US" b="1"/>
              <a:t>Disproportionate Impact &amp; Equity </a:t>
            </a:r>
          </a:p>
        </p:txBody>
      </p:sp>
      <p:sp>
        <p:nvSpPr>
          <p:cNvPr id="10" name="Text Placeholder 9"/>
          <p:cNvSpPr>
            <a:spLocks noGrp="1"/>
          </p:cNvSpPr>
          <p:nvPr>
            <p:ph type="body" idx="1"/>
          </p:nvPr>
        </p:nvSpPr>
        <p:spPr>
          <a:xfrm>
            <a:off x="1676400" y="1144385"/>
            <a:ext cx="2705100" cy="577755"/>
          </a:xfrm>
        </p:spPr>
        <p:txBody>
          <a:bodyPr/>
          <a:lstStyle/>
          <a:p>
            <a:r>
              <a:rPr lang="en-US"/>
              <a:t>PROBLEM </a:t>
            </a:r>
          </a:p>
        </p:txBody>
      </p:sp>
      <p:sp>
        <p:nvSpPr>
          <p:cNvPr id="13" name="Content Placeholder 12"/>
          <p:cNvSpPr>
            <a:spLocks noGrp="1"/>
          </p:cNvSpPr>
          <p:nvPr>
            <p:ph sz="quarter" idx="17"/>
          </p:nvPr>
        </p:nvSpPr>
        <p:spPr>
          <a:xfrm>
            <a:off x="1673629" y="1903268"/>
            <a:ext cx="4762500" cy="2097232"/>
          </a:xfrm>
        </p:spPr>
        <p:txBody>
          <a:bodyPr/>
          <a:lstStyle/>
          <a:p>
            <a:r>
              <a:rPr lang="en-US" sz="2600" dirty="0"/>
              <a:t>Disproportionate impact of poverty and homelessness on Black and Brown people, LGBTQI+ people, and other vulnerable sub-populations</a:t>
            </a:r>
          </a:p>
          <a:p>
            <a:endParaRPr lang="en-US" dirty="0"/>
          </a:p>
        </p:txBody>
      </p:sp>
      <p:sp>
        <p:nvSpPr>
          <p:cNvPr id="12" name="Text Placeholder 11"/>
          <p:cNvSpPr>
            <a:spLocks noGrp="1"/>
          </p:cNvSpPr>
          <p:nvPr>
            <p:ph type="body" idx="11"/>
          </p:nvPr>
        </p:nvSpPr>
        <p:spPr>
          <a:xfrm>
            <a:off x="6781800" y="1101341"/>
            <a:ext cx="2743200" cy="577755"/>
          </a:xfrm>
        </p:spPr>
        <p:txBody>
          <a:bodyPr/>
          <a:lstStyle/>
          <a:p>
            <a:r>
              <a:rPr lang="en-US" dirty="0"/>
              <a:t>SOLUTIONS</a:t>
            </a:r>
          </a:p>
        </p:txBody>
      </p:sp>
      <p:sp>
        <p:nvSpPr>
          <p:cNvPr id="14" name="Content Placeholder 13"/>
          <p:cNvSpPr>
            <a:spLocks noGrp="1"/>
          </p:cNvSpPr>
          <p:nvPr>
            <p:ph sz="quarter" idx="18"/>
          </p:nvPr>
        </p:nvSpPr>
        <p:spPr>
          <a:xfrm>
            <a:off x="6800850" y="1903268"/>
            <a:ext cx="4705350" cy="2237196"/>
          </a:xfrm>
        </p:spPr>
        <p:txBody>
          <a:bodyPr>
            <a:normAutofit fontScale="92500" lnSpcReduction="20000"/>
          </a:bodyPr>
          <a:lstStyle/>
          <a:p>
            <a:r>
              <a:rPr lang="en-US" dirty="0"/>
              <a:t>Flexible (equitable) practices and assistance</a:t>
            </a:r>
          </a:p>
          <a:p>
            <a:r>
              <a:rPr lang="en-US" dirty="0"/>
              <a:t>Understand additional barriers faced by different groups</a:t>
            </a:r>
          </a:p>
          <a:p>
            <a:r>
              <a:rPr lang="en-US" dirty="0"/>
              <a:t>Outcomes tracking to review for equitable impact</a:t>
            </a:r>
          </a:p>
          <a:p>
            <a:endParaRPr lang="en-US" dirty="0"/>
          </a:p>
          <a:p>
            <a:endParaRPr lang="en-US" dirty="0"/>
          </a:p>
          <a:p>
            <a:endParaRPr lang="en-US" dirty="0"/>
          </a:p>
        </p:txBody>
      </p:sp>
      <p:pic>
        <p:nvPicPr>
          <p:cNvPr id="24" name="Content Placeholder 29" descr="Equity spelled out in wooden blocks" title="Picture"/>
          <p:cNvPicPr>
            <a:picLocks noGrp="1" noChangeAspect="1"/>
          </p:cNvPicPr>
          <p:nvPr>
            <p:ph sz="quarter" idx="19"/>
          </p:nvPr>
        </p:nvPicPr>
        <p:blipFill>
          <a:blip r:embed="rId3" cstate="email">
            <a:extLst>
              <a:ext uri="{28A0092B-C50C-407E-A947-70E740481C1C}">
                <a14:useLocalDpi xmlns:a14="http://schemas.microsoft.com/office/drawing/2010/main"/>
              </a:ext>
            </a:extLst>
          </a:blip>
          <a:stretch>
            <a:fillRect/>
          </a:stretch>
        </p:blipFill>
        <p:spPr>
          <a:xfrm>
            <a:off x="2705100" y="4234260"/>
            <a:ext cx="6781800" cy="1512158"/>
          </a:xfrm>
        </p:spPr>
      </p:pic>
      <p:sp>
        <p:nvSpPr>
          <p:cNvPr id="2" name="Slide Number Placeholder 1"/>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31B09A4-47ED-9E4B-A9DC-669DB755F4F1}" type="slidenum">
              <a:rPr kumimoji="0" lang="en-US" sz="12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sym typeface="Arial"/>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739773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EC85D3EB-BE97-F742-BB88-46928E0C396B}"/>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nSpc>
                <a:spcPct val="90000"/>
              </a:lnSpc>
            </a:pPr>
            <a:r>
              <a:rPr lang="en-US" sz="5400" dirty="0">
                <a:solidFill>
                  <a:schemeClr val="tx1"/>
                </a:solidFill>
                <a:latin typeface="+mj-lt"/>
                <a:cs typeface="+mj-cs"/>
              </a:rPr>
              <a:t>Building an Equitable Practice</a:t>
            </a:r>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Content Placeholder 2">
            <a:extLst>
              <a:ext uri="{FF2B5EF4-FFF2-40B4-BE49-F238E27FC236}">
                <a16:creationId xmlns:a16="http://schemas.microsoft.com/office/drawing/2014/main" id="{B083F94D-567F-F847-B203-80A546249251}"/>
              </a:ext>
            </a:extLst>
          </p:cNvPr>
          <p:cNvSpPr>
            <a:spLocks noGrp="1"/>
          </p:cNvSpPr>
          <p:nvPr>
            <p:ph sz="half" idx="1"/>
          </p:nvPr>
        </p:nvSpPr>
        <p:spPr>
          <a:xfrm>
            <a:off x="572493" y="2071316"/>
            <a:ext cx="6713552" cy="4119172"/>
          </a:xfrm>
        </p:spPr>
        <p:txBody>
          <a:bodyPr vert="horz" lIns="91440" tIns="45720" rIns="91440" bIns="45720" rtlCol="0" anchor="t">
            <a:normAutofit/>
          </a:bodyPr>
          <a:lstStyle/>
          <a:p>
            <a:r>
              <a:rPr lang="en-US" sz="2200"/>
              <a:t>Train staff in cultural humility and competency</a:t>
            </a:r>
          </a:p>
          <a:p>
            <a:r>
              <a:rPr lang="en-US" sz="2200"/>
              <a:t>Learn how to establish authentic partnerships and honest relationships</a:t>
            </a:r>
          </a:p>
          <a:p>
            <a:r>
              <a:rPr lang="en-US" sz="2200"/>
              <a:t>Understand your position of privilege and power</a:t>
            </a:r>
          </a:p>
          <a:p>
            <a:r>
              <a:rPr lang="en-US" sz="2200"/>
              <a:t>Establish a culture of unconditional positive regard</a:t>
            </a:r>
          </a:p>
          <a:p>
            <a:r>
              <a:rPr lang="en-US" sz="2200"/>
              <a:t>Show complete support and acceptance of a person </a:t>
            </a:r>
          </a:p>
          <a:p>
            <a:r>
              <a:rPr lang="en-US" sz="2200"/>
              <a:t>Use disaggregated data on race, ethnicity, gender identity, disability to monitor, learn, and adjust</a:t>
            </a:r>
          </a:p>
          <a:p>
            <a:pPr lvl="1"/>
            <a:endParaRPr lang="en-US" sz="2200"/>
          </a:p>
          <a:p>
            <a:pPr lvl="1"/>
            <a:endParaRPr lang="en-US" sz="2200"/>
          </a:p>
          <a:p>
            <a:endParaRPr lang="en-US" sz="2200"/>
          </a:p>
          <a:p>
            <a:endParaRPr lang="en-US" sz="2200"/>
          </a:p>
        </p:txBody>
      </p:sp>
      <p:pic>
        <p:nvPicPr>
          <p:cNvPr id="8" name="Content Placeholder 7" descr="Picture meant to look like the sun of words diversity and inclusion in the middle of different colored straight lines as ray of sun" title="Picture Diversity and Inclusion"/>
          <p:cNvPicPr>
            <a:picLocks noGrp="1" noChangeAspect="1"/>
          </p:cNvPicPr>
          <p:nvPr>
            <p:ph sz="half" idx="10"/>
          </p:nvPr>
        </p:nvPicPr>
        <p:blipFill rotWithShape="1">
          <a:blip r:embed="rId3" cstate="screen">
            <a:extLst>
              <a:ext uri="{28A0092B-C50C-407E-A947-70E740481C1C}">
                <a14:useLocalDpi xmlns:a14="http://schemas.microsoft.com/office/drawing/2010/main"/>
              </a:ext>
            </a:extLst>
          </a:blip>
          <a:srcRect t="892" b="101"/>
          <a:stretch/>
        </p:blipFill>
        <p:spPr>
          <a:xfrm>
            <a:off x="7675658" y="2093976"/>
            <a:ext cx="3941064" cy="4096512"/>
          </a:xfrm>
          <a:prstGeom prst="rect">
            <a:avLst/>
          </a:prstGeom>
        </p:spPr>
      </p:pic>
      <p:sp>
        <p:nvSpPr>
          <p:cNvPr id="4" name="Slide Number Placeholder 3">
            <a:extLst>
              <a:ext uri="{FF2B5EF4-FFF2-40B4-BE49-F238E27FC236}">
                <a16:creationId xmlns:a16="http://schemas.microsoft.com/office/drawing/2014/main" id="{D81491D5-29C1-994C-AC1E-29061F3E6E59}"/>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 typeface="Arial"/>
              <a:buNone/>
              <a:tabLst/>
              <a:defRPr/>
            </a:pPr>
            <a:fld id="{CA8D9AD5-F248-4919-864A-CFD76CC027D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sym typeface="Arial"/>
              </a:rPr>
              <a:pPr marL="0" marR="0" lvl="0" indent="0" algn="r" defTabSz="914400" rtl="0" eaLnBrk="1" fontAlgn="auto" latinLnBrk="0" hangingPunct="1">
                <a:lnSpc>
                  <a:spcPct val="100000"/>
                </a:lnSpc>
                <a:spcBef>
                  <a:spcPts val="0"/>
                </a:spcBef>
                <a:spcAft>
                  <a:spcPts val="600"/>
                </a:spcAft>
                <a:buClrTx/>
                <a:buSzTx/>
                <a:buFont typeface="Arial"/>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sym typeface="Arial"/>
            </a:endParaRPr>
          </a:p>
        </p:txBody>
      </p:sp>
    </p:spTree>
    <p:extLst>
      <p:ext uri="{BB962C8B-B14F-4D97-AF65-F5344CB8AC3E}">
        <p14:creationId xmlns:p14="http://schemas.microsoft.com/office/powerpoint/2010/main" val="2772416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Rectangle 10">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Title 2">
            <a:extLst>
              <a:ext uri="{FF2B5EF4-FFF2-40B4-BE49-F238E27FC236}">
                <a16:creationId xmlns:a16="http://schemas.microsoft.com/office/drawing/2014/main" id="{24C3E87F-F831-313D-6F4C-D29AB597E38B}"/>
              </a:ext>
            </a:extLst>
          </p:cNvPr>
          <p:cNvSpPr>
            <a:spLocks noGrp="1"/>
          </p:cNvSpPr>
          <p:nvPr>
            <p:ph type="ctrTitle"/>
          </p:nvPr>
        </p:nvSpPr>
        <p:spPr>
          <a:xfrm>
            <a:off x="795342" y="637953"/>
            <a:ext cx="9425290" cy="3189507"/>
          </a:xfrm>
        </p:spPr>
        <p:txBody>
          <a:bodyPr>
            <a:normAutofit/>
          </a:bodyPr>
          <a:lstStyle/>
          <a:p>
            <a:pPr algn="l"/>
            <a:r>
              <a:rPr lang="en-US" sz="6200" b="1" dirty="0">
                <a:solidFill>
                  <a:srgbClr val="FFFFFF"/>
                </a:solidFill>
              </a:rPr>
              <a:t>Introduction to </a:t>
            </a:r>
            <a:br>
              <a:rPr lang="en-US" sz="6200" b="1" dirty="0">
                <a:solidFill>
                  <a:srgbClr val="FFFFFF"/>
                </a:solidFill>
              </a:rPr>
            </a:br>
            <a:r>
              <a:rPr lang="en-US" sz="7200" b="1" dirty="0">
                <a:solidFill>
                  <a:srgbClr val="FFFFFF"/>
                </a:solidFill>
              </a:rPr>
              <a:t>Homelessness Prevention</a:t>
            </a:r>
            <a:br>
              <a:rPr lang="en-US" sz="6200" b="1" dirty="0">
                <a:solidFill>
                  <a:srgbClr val="FFFFFF"/>
                </a:solidFill>
              </a:rPr>
            </a:br>
            <a:endParaRPr lang="en-US" sz="6200" b="1" dirty="0">
              <a:solidFill>
                <a:srgbClr val="FFFFFF"/>
              </a:solidFill>
            </a:endParaRPr>
          </a:p>
        </p:txBody>
      </p:sp>
      <p:sp>
        <p:nvSpPr>
          <p:cNvPr id="13"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Subtitle 3">
            <a:extLst>
              <a:ext uri="{FF2B5EF4-FFF2-40B4-BE49-F238E27FC236}">
                <a16:creationId xmlns:a16="http://schemas.microsoft.com/office/drawing/2014/main" id="{701619A1-1BCF-E3BC-9176-6FB701B07419}"/>
              </a:ext>
            </a:extLst>
          </p:cNvPr>
          <p:cNvSpPr>
            <a:spLocks noGrp="1"/>
          </p:cNvSpPr>
          <p:nvPr>
            <p:ph type="subTitle" idx="1"/>
          </p:nvPr>
        </p:nvSpPr>
        <p:spPr>
          <a:xfrm>
            <a:off x="795342" y="4377268"/>
            <a:ext cx="7970903" cy="1280582"/>
          </a:xfrm>
        </p:spPr>
        <p:txBody>
          <a:bodyPr anchor="t">
            <a:normAutofit/>
          </a:bodyPr>
          <a:lstStyle/>
          <a:p>
            <a:pPr algn="l">
              <a:spcBef>
                <a:spcPts val="0"/>
              </a:spcBef>
            </a:pPr>
            <a:r>
              <a:rPr lang="en-US" sz="3200" b="1" dirty="0">
                <a:solidFill>
                  <a:srgbClr val="FEFFFF"/>
                </a:solidFill>
              </a:rPr>
              <a:t>Columbus/Franklin County</a:t>
            </a:r>
          </a:p>
          <a:p>
            <a:pPr algn="l">
              <a:spcBef>
                <a:spcPts val="0"/>
              </a:spcBef>
            </a:pPr>
            <a:r>
              <a:rPr lang="en-US" sz="3200" b="1" dirty="0">
                <a:solidFill>
                  <a:srgbClr val="FEFFFF"/>
                </a:solidFill>
              </a:rPr>
              <a:t>HOMELESSNESS PREVENTION NETWORK</a:t>
            </a:r>
          </a:p>
          <a:p>
            <a:pPr algn="l"/>
            <a:endParaRPr lang="en-US" sz="3200" dirty="0">
              <a:solidFill>
                <a:srgbClr val="FEFFFF"/>
              </a:solidFill>
            </a:endParaRPr>
          </a:p>
        </p:txBody>
      </p:sp>
      <p:sp>
        <p:nvSpPr>
          <p:cNvPr id="19"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45551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sz="4400" b="1" dirty="0">
                <a:latin typeface="Calibri" panose="020F0502020204030204" pitchFamily="34" charset="0"/>
                <a:ea typeface="Calibri" panose="020F0502020204030204" pitchFamily="34" charset="0"/>
                <a:cs typeface="Calibri" panose="020F0502020204030204" pitchFamily="34" charset="0"/>
              </a:rPr>
              <a:t>Key Concepts</a:t>
            </a:r>
            <a:endParaRPr sz="4400" dirty="0"/>
          </a:p>
        </p:txBody>
      </p:sp>
      <p:sp>
        <p:nvSpPr>
          <p:cNvPr id="181" name="Google Shape;181;p6"/>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pPr marL="152396" indent="0">
              <a:buNone/>
            </a:pPr>
            <a:r>
              <a:rPr lang="en-US" sz="2800" b="1" i="1" dirty="0">
                <a:solidFill>
                  <a:srgbClr val="BF9000"/>
                </a:solidFill>
                <a:latin typeface="Raleway"/>
                <a:ea typeface="Raleway"/>
                <a:cs typeface="Raleway"/>
                <a:sym typeface="Raleway"/>
              </a:rPr>
              <a:t>Homelessness Prevention</a:t>
            </a:r>
            <a:endParaRPr sz="2800" dirty="0">
              <a:latin typeface="Raleway"/>
              <a:ea typeface="Raleway"/>
              <a:cs typeface="Raleway"/>
              <a:sym typeface="Raleway"/>
            </a:endParaRPr>
          </a:p>
          <a:p>
            <a:pPr marL="152396" indent="0">
              <a:buNone/>
            </a:pPr>
            <a:r>
              <a:rPr lang="en-US" sz="2400" dirty="0">
                <a:solidFill>
                  <a:srgbClr val="000000"/>
                </a:solidFill>
                <a:latin typeface="Raleway"/>
                <a:ea typeface="Raleway"/>
                <a:cs typeface="Raleway"/>
                <a:sym typeface="Raleway"/>
              </a:rPr>
              <a:t>Homelessness prevention refers to policies, practices, and interventions that reduce the likelihood that someone will experience homelessness. It also means providing those who have been homeless with the necessary resources and support to stabilize their housing, enhance integration and social inclusion, and ultimately reduce the risk of the recurrence of homelessness. </a:t>
            </a:r>
            <a:br>
              <a:rPr lang="en-US" sz="2000" dirty="0">
                <a:latin typeface="Raleway"/>
                <a:ea typeface="Raleway"/>
                <a:cs typeface="Raleway"/>
                <a:sym typeface="Raleway"/>
              </a:rPr>
            </a:br>
            <a:endParaRPr sz="1600" dirty="0">
              <a:solidFill>
                <a:srgbClr val="000000"/>
              </a:solidFill>
              <a:latin typeface="Raleway"/>
              <a:ea typeface="Raleway"/>
              <a:cs typeface="Raleway"/>
              <a:sym typeface="Raleway"/>
            </a:endParaRPr>
          </a:p>
          <a:p>
            <a:pPr marL="152396" indent="0">
              <a:buNone/>
            </a:pPr>
            <a:r>
              <a:rPr lang="en-US" b="1" dirty="0">
                <a:solidFill>
                  <a:srgbClr val="000000"/>
                </a:solidFill>
                <a:latin typeface="Raleway"/>
                <a:ea typeface="Raleway"/>
                <a:cs typeface="Raleway"/>
                <a:sym typeface="Raleway"/>
              </a:rPr>
              <a:t>Types of Homelessness Prevention (HP):</a:t>
            </a:r>
            <a:endParaRPr dirty="0">
              <a:solidFill>
                <a:srgbClr val="000000"/>
              </a:solidFill>
              <a:latin typeface="Raleway"/>
              <a:ea typeface="Raleway"/>
              <a:cs typeface="Raleway"/>
              <a:sym typeface="Raleway"/>
            </a:endParaRPr>
          </a:p>
          <a:p>
            <a:pPr marL="931310" indent="-380990">
              <a:lnSpc>
                <a:spcPct val="90000"/>
              </a:lnSpc>
              <a:spcBef>
                <a:spcPts val="400"/>
              </a:spcBef>
              <a:buClr>
                <a:srgbClr val="000000"/>
              </a:buClr>
              <a:buSzPts val="2300"/>
              <a:buFont typeface="Arial"/>
              <a:buChar char="•"/>
            </a:pPr>
            <a:r>
              <a:rPr lang="en-US" sz="1600" b="1" i="1" dirty="0">
                <a:solidFill>
                  <a:srgbClr val="000000"/>
                </a:solidFill>
                <a:latin typeface="Raleway"/>
                <a:ea typeface="Raleway"/>
                <a:cs typeface="Raleway"/>
                <a:sym typeface="Raleway"/>
              </a:rPr>
              <a:t>Primary</a:t>
            </a:r>
            <a:endParaRPr sz="1600" dirty="0">
              <a:solidFill>
                <a:srgbClr val="000000"/>
              </a:solidFill>
              <a:latin typeface="Raleway"/>
              <a:ea typeface="Raleway"/>
              <a:cs typeface="Raleway"/>
              <a:sym typeface="Raleway"/>
            </a:endParaRPr>
          </a:p>
          <a:p>
            <a:pPr marL="931310" indent="-380990">
              <a:lnSpc>
                <a:spcPct val="90000"/>
              </a:lnSpc>
              <a:spcBef>
                <a:spcPts val="400"/>
              </a:spcBef>
              <a:buClr>
                <a:srgbClr val="000000"/>
              </a:buClr>
              <a:buSzPts val="2300"/>
              <a:buFont typeface="Arial"/>
              <a:buChar char="•"/>
            </a:pPr>
            <a:r>
              <a:rPr lang="en-US" sz="1600" b="1" i="1" dirty="0">
                <a:solidFill>
                  <a:srgbClr val="000000"/>
                </a:solidFill>
                <a:latin typeface="Raleway"/>
                <a:ea typeface="Raleway"/>
                <a:cs typeface="Raleway"/>
                <a:sym typeface="Raleway"/>
              </a:rPr>
              <a:t>Secondary</a:t>
            </a:r>
            <a:endParaRPr sz="1600" dirty="0">
              <a:solidFill>
                <a:srgbClr val="000000"/>
              </a:solidFill>
              <a:latin typeface="Raleway"/>
              <a:ea typeface="Raleway"/>
              <a:cs typeface="Raleway"/>
              <a:sym typeface="Raleway"/>
            </a:endParaRPr>
          </a:p>
          <a:p>
            <a:pPr marL="931310" indent="-380990">
              <a:lnSpc>
                <a:spcPct val="90000"/>
              </a:lnSpc>
              <a:spcBef>
                <a:spcPts val="400"/>
              </a:spcBef>
              <a:buClr>
                <a:srgbClr val="000000"/>
              </a:buClr>
              <a:buSzPts val="2300"/>
              <a:buFont typeface="Arial"/>
              <a:buChar char="•"/>
            </a:pPr>
            <a:r>
              <a:rPr lang="en-US" sz="1600" b="1" i="1" dirty="0">
                <a:solidFill>
                  <a:srgbClr val="000000"/>
                </a:solidFill>
                <a:latin typeface="Raleway"/>
                <a:ea typeface="Raleway"/>
                <a:cs typeface="Raleway"/>
                <a:sym typeface="Raleway"/>
              </a:rPr>
              <a:t>Tertiary</a:t>
            </a:r>
            <a:endParaRPr sz="1600" dirty="0">
              <a:solidFill>
                <a:srgbClr val="000000"/>
              </a:solidFill>
              <a:latin typeface="Raleway"/>
              <a:ea typeface="Raleway"/>
              <a:cs typeface="Raleway"/>
              <a:sym typeface="Raleway"/>
            </a:endParaRPr>
          </a:p>
          <a:p>
            <a:pPr marL="0" indent="0">
              <a:lnSpc>
                <a:spcPct val="90000"/>
              </a:lnSpc>
              <a:spcBef>
                <a:spcPts val="267"/>
              </a:spcBef>
              <a:buClr>
                <a:srgbClr val="000000"/>
              </a:buClr>
              <a:buSzPts val="800"/>
              <a:buNone/>
            </a:pPr>
            <a:endParaRPr lang="en-US" sz="1100" dirty="0">
              <a:solidFill>
                <a:srgbClr val="000000"/>
              </a:solidFill>
              <a:latin typeface="Raleway"/>
              <a:ea typeface="Raleway"/>
              <a:cs typeface="Raleway"/>
              <a:sym typeface="Raleway"/>
            </a:endParaRPr>
          </a:p>
          <a:p>
            <a:pPr marL="0" indent="0">
              <a:lnSpc>
                <a:spcPct val="90000"/>
              </a:lnSpc>
              <a:spcBef>
                <a:spcPts val="267"/>
              </a:spcBef>
              <a:buClr>
                <a:srgbClr val="000000"/>
              </a:buClr>
              <a:buSzPts val="800"/>
              <a:buNone/>
            </a:pPr>
            <a:r>
              <a:rPr lang="en-US" sz="1100" dirty="0">
                <a:solidFill>
                  <a:srgbClr val="000000"/>
                </a:solidFill>
                <a:latin typeface="Raleway"/>
                <a:ea typeface="Raleway"/>
                <a:cs typeface="Raleway"/>
                <a:sym typeface="Raleway"/>
              </a:rPr>
              <a:t>Stephen </a:t>
            </a:r>
            <a:r>
              <a:rPr lang="en-US" sz="1100" dirty="0" err="1">
                <a:solidFill>
                  <a:srgbClr val="000000"/>
                </a:solidFill>
                <a:latin typeface="Raleway"/>
                <a:ea typeface="Raleway"/>
                <a:cs typeface="Raleway"/>
                <a:sym typeface="Raleway"/>
              </a:rPr>
              <a:t>Gaetz</a:t>
            </a:r>
            <a:r>
              <a:rPr lang="en-US" sz="1100" dirty="0">
                <a:solidFill>
                  <a:srgbClr val="000000"/>
                </a:solidFill>
                <a:latin typeface="Raleway"/>
                <a:ea typeface="Raleway"/>
                <a:cs typeface="Raleway"/>
                <a:sym typeface="Raleway"/>
              </a:rPr>
              <a:t> &amp; Erin Dej. (2017). A New Direction: A Framework for Homelessness Prevention. Toronto: Canadian Observatory on Homelessness Press.</a:t>
            </a:r>
            <a:endParaRPr sz="2800" dirty="0">
              <a:solidFill>
                <a:srgbClr val="000000"/>
              </a:solidFill>
              <a:latin typeface="Raleway"/>
              <a:ea typeface="Raleway"/>
              <a:cs typeface="Raleway"/>
              <a:sym typeface="Raleway"/>
            </a:endParaRPr>
          </a:p>
          <a:p>
            <a:pPr marL="152396" indent="0">
              <a:buNone/>
            </a:pPr>
            <a:endParaRPr sz="2000" dirty="0">
              <a:latin typeface="Raleway"/>
              <a:ea typeface="Raleway"/>
              <a:cs typeface="Raleway"/>
              <a:sym typeface="Raleway"/>
            </a:endParaRPr>
          </a:p>
        </p:txBody>
      </p:sp>
    </p:spTree>
    <p:extLst>
      <p:ext uri="{BB962C8B-B14F-4D97-AF65-F5344CB8AC3E}">
        <p14:creationId xmlns:p14="http://schemas.microsoft.com/office/powerpoint/2010/main" val="2780387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7"/>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sz="4400" b="1" dirty="0">
                <a:latin typeface="Calibri" panose="020F0502020204030204" pitchFamily="34" charset="0"/>
                <a:ea typeface="Calibri" panose="020F0502020204030204" pitchFamily="34" charset="0"/>
                <a:cs typeface="Calibri" panose="020F0502020204030204" pitchFamily="34" charset="0"/>
              </a:rPr>
              <a:t>Key Concepts</a:t>
            </a:r>
            <a:endParaRPr sz="4400" b="1" dirty="0">
              <a:latin typeface="Calibri" panose="020F0502020204030204" pitchFamily="34" charset="0"/>
              <a:ea typeface="Calibri" panose="020F0502020204030204" pitchFamily="34" charset="0"/>
              <a:cs typeface="Calibri" panose="020F0502020204030204" pitchFamily="34" charset="0"/>
            </a:endParaRPr>
          </a:p>
        </p:txBody>
      </p:sp>
      <p:sp>
        <p:nvSpPr>
          <p:cNvPr id="187" name="Google Shape;187;p7"/>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pPr marL="0" indent="0">
              <a:buNone/>
            </a:pPr>
            <a:r>
              <a:rPr lang="en-US" sz="2400" b="1">
                <a:solidFill>
                  <a:srgbClr val="BF9000"/>
                </a:solidFill>
                <a:latin typeface="Raleway"/>
                <a:ea typeface="Raleway"/>
                <a:cs typeface="Raleway"/>
                <a:sym typeface="Raleway"/>
              </a:rPr>
              <a:t>Targeted Homelessness Prevention and Diversion</a:t>
            </a:r>
            <a:r>
              <a:rPr lang="en-US" sz="2400">
                <a:solidFill>
                  <a:srgbClr val="BF9000"/>
                </a:solidFill>
                <a:latin typeface="Raleway"/>
                <a:ea typeface="Raleway"/>
                <a:cs typeface="Raleway"/>
                <a:sym typeface="Raleway"/>
              </a:rPr>
              <a:t> </a:t>
            </a:r>
            <a:r>
              <a:rPr lang="en-US" sz="2400">
                <a:solidFill>
                  <a:srgbClr val="000000"/>
                </a:solidFill>
                <a:latin typeface="Raleway"/>
                <a:ea typeface="Raleway"/>
                <a:cs typeface="Raleway"/>
                <a:sym typeface="Raleway"/>
              </a:rPr>
              <a:t>are forms of secondary homelessness prevention that targets assistance to households at greatest risk for literal homelessness within a defined period of time (e.g., 14 days or less) and who lack other safe housing options and resources to avoid literal homelessness “but for” timely and individualized prevention assistance. </a:t>
            </a:r>
            <a:endParaRPr/>
          </a:p>
          <a:p>
            <a:pPr marL="1828754">
              <a:spcBef>
                <a:spcPts val="1333"/>
              </a:spcBef>
            </a:pPr>
            <a:r>
              <a:rPr lang="en-US" sz="1600" b="1" i="1">
                <a:solidFill>
                  <a:srgbClr val="000000"/>
                </a:solidFill>
                <a:latin typeface="Raleway"/>
                <a:ea typeface="Raleway"/>
                <a:cs typeface="Raleway"/>
                <a:sym typeface="Raleway"/>
              </a:rPr>
              <a:t>Targeted HP </a:t>
            </a:r>
            <a:r>
              <a:rPr lang="en-US" sz="1600">
                <a:solidFill>
                  <a:srgbClr val="000000"/>
                </a:solidFill>
                <a:latin typeface="Raleway"/>
                <a:ea typeface="Raleway"/>
                <a:cs typeface="Raleway"/>
                <a:sym typeface="Raleway"/>
              </a:rPr>
              <a:t>relies on standardized risk and vulnerability screening to identify people most at-risk for literal homelessness. Homelessness Prevention and Diversion activities supported by the Contra Costa CoC are further defined in the </a:t>
            </a:r>
            <a:r>
              <a:rPr lang="en-US" sz="1600" b="1">
                <a:solidFill>
                  <a:srgbClr val="000000"/>
                </a:solidFill>
                <a:latin typeface="Raleway"/>
                <a:ea typeface="Raleway"/>
                <a:cs typeface="Raleway"/>
                <a:sym typeface="Raleway"/>
              </a:rPr>
              <a:t>Contra Costa</a:t>
            </a:r>
            <a:r>
              <a:rPr lang="en-US" sz="1600">
                <a:solidFill>
                  <a:srgbClr val="000000"/>
                </a:solidFill>
                <a:latin typeface="Raleway"/>
                <a:ea typeface="Raleway"/>
                <a:cs typeface="Raleway"/>
                <a:sym typeface="Raleway"/>
              </a:rPr>
              <a:t> </a:t>
            </a:r>
            <a:r>
              <a:rPr lang="en-US" sz="1600" b="1">
                <a:solidFill>
                  <a:srgbClr val="000000"/>
                </a:solidFill>
                <a:latin typeface="Raleway"/>
                <a:ea typeface="Raleway"/>
                <a:cs typeface="Raleway"/>
                <a:sym typeface="Raleway"/>
              </a:rPr>
              <a:t>CoC Program Models</a:t>
            </a:r>
            <a:r>
              <a:rPr lang="en-US" sz="1600">
                <a:solidFill>
                  <a:srgbClr val="000000"/>
                </a:solidFill>
                <a:latin typeface="Raleway"/>
                <a:ea typeface="Raleway"/>
                <a:cs typeface="Raleway"/>
                <a:sym typeface="Raleway"/>
              </a:rPr>
              <a:t> document.</a:t>
            </a:r>
            <a:endParaRPr/>
          </a:p>
          <a:p>
            <a:pPr marL="1828754">
              <a:spcBef>
                <a:spcPts val="1333"/>
              </a:spcBef>
            </a:pPr>
            <a:r>
              <a:rPr lang="en-US" sz="1600">
                <a:solidFill>
                  <a:srgbClr val="000000"/>
                </a:solidFill>
                <a:latin typeface="Raleway"/>
                <a:ea typeface="Raleway"/>
                <a:cs typeface="Raleway"/>
                <a:sym typeface="Raleway"/>
              </a:rPr>
              <a:t>Homelessness Prevention activities funded under Federal </a:t>
            </a:r>
            <a:r>
              <a:rPr lang="en-US" sz="1600" b="1">
                <a:solidFill>
                  <a:srgbClr val="000000"/>
                </a:solidFill>
                <a:latin typeface="Raleway"/>
                <a:ea typeface="Raleway"/>
                <a:cs typeface="Raleway"/>
                <a:sym typeface="Raleway"/>
              </a:rPr>
              <a:t>Emergency Solutions Grants (ESG) </a:t>
            </a:r>
            <a:r>
              <a:rPr lang="en-US" sz="1600">
                <a:solidFill>
                  <a:srgbClr val="000000"/>
                </a:solidFill>
                <a:latin typeface="Raleway"/>
                <a:ea typeface="Raleway"/>
                <a:cs typeface="Raleway"/>
                <a:sym typeface="Raleway"/>
              </a:rPr>
              <a:t>and </a:t>
            </a:r>
            <a:r>
              <a:rPr lang="en-US" sz="1600" b="1">
                <a:solidFill>
                  <a:srgbClr val="000000"/>
                </a:solidFill>
                <a:latin typeface="Raleway"/>
                <a:ea typeface="Raleway"/>
                <a:cs typeface="Raleway"/>
                <a:sym typeface="Raleway"/>
              </a:rPr>
              <a:t>Supportive Services for Veteran Families (SSVF) Programs </a:t>
            </a:r>
            <a:r>
              <a:rPr lang="en-US" sz="1600">
                <a:solidFill>
                  <a:srgbClr val="000000"/>
                </a:solidFill>
                <a:latin typeface="Raleway"/>
                <a:ea typeface="Raleway"/>
                <a:cs typeface="Raleway"/>
                <a:sym typeface="Raleway"/>
              </a:rPr>
              <a:t>are targeted based on </a:t>
            </a:r>
            <a:r>
              <a:rPr lang="en-US" sz="1600" u="sng">
                <a:solidFill>
                  <a:srgbClr val="000000"/>
                </a:solidFill>
                <a:latin typeface="Raleway"/>
                <a:ea typeface="Raleway"/>
                <a:cs typeface="Raleway"/>
                <a:sym typeface="Raleway"/>
              </a:rPr>
              <a:t>federal eligibility requirements</a:t>
            </a:r>
            <a:r>
              <a:rPr lang="en-US" sz="1600" b="1">
                <a:solidFill>
                  <a:srgbClr val="000000"/>
                </a:solidFill>
                <a:latin typeface="Raleway"/>
                <a:ea typeface="Raleway"/>
                <a:cs typeface="Raleway"/>
                <a:sym typeface="Raleway"/>
              </a:rPr>
              <a:t>.</a:t>
            </a:r>
            <a:endParaRPr sz="1600"/>
          </a:p>
          <a:p>
            <a:pPr marL="152396" indent="0">
              <a:spcBef>
                <a:spcPts val="1333"/>
              </a:spcBef>
              <a:buNone/>
            </a:pPr>
            <a:br>
              <a:rPr lang="en-US" sz="1867"/>
            </a:br>
            <a:endParaRPr sz="1867"/>
          </a:p>
          <a:p>
            <a:pPr marL="152396" indent="0">
              <a:buNone/>
            </a:pPr>
            <a:br>
              <a:rPr lang="en-US"/>
            </a:br>
            <a:br>
              <a:rPr lang="en-US"/>
            </a:br>
            <a:endParaRPr sz="2400">
              <a:solidFill>
                <a:srgbClr val="000000"/>
              </a:solidFill>
            </a:endParaRPr>
          </a:p>
          <a:p>
            <a:pPr marL="152396" indent="0">
              <a:buNone/>
            </a:pPr>
            <a:endParaRPr/>
          </a:p>
        </p:txBody>
      </p:sp>
    </p:spTree>
    <p:extLst>
      <p:ext uri="{BB962C8B-B14F-4D97-AF65-F5344CB8AC3E}">
        <p14:creationId xmlns:p14="http://schemas.microsoft.com/office/powerpoint/2010/main" val="2172089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sz="4400" b="1" dirty="0">
                <a:latin typeface="Calibri" panose="020F0502020204030204" pitchFamily="34" charset="0"/>
                <a:ea typeface="Calibri" panose="020F0502020204030204" pitchFamily="34" charset="0"/>
                <a:cs typeface="Calibri" panose="020F0502020204030204" pitchFamily="34" charset="0"/>
              </a:rPr>
              <a:t>Key Concepts</a:t>
            </a:r>
            <a:endParaRPr sz="4400" b="1" dirty="0">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5"/>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pPr marL="152396" indent="0">
              <a:spcBef>
                <a:spcPts val="1333"/>
              </a:spcBef>
              <a:buNone/>
            </a:pPr>
            <a:r>
              <a:rPr lang="en-US" sz="2800" b="1" i="1" dirty="0">
                <a:solidFill>
                  <a:srgbClr val="BF9000"/>
                </a:solidFill>
                <a:latin typeface="Raleway"/>
                <a:ea typeface="Raleway"/>
                <a:cs typeface="Raleway"/>
                <a:sym typeface="Raleway"/>
              </a:rPr>
              <a:t>Coordinated Prevention</a:t>
            </a:r>
            <a:endParaRPr sz="2800" dirty="0">
              <a:latin typeface="Raleway"/>
              <a:ea typeface="Raleway"/>
              <a:cs typeface="Raleway"/>
              <a:sym typeface="Raleway"/>
            </a:endParaRPr>
          </a:p>
          <a:p>
            <a:pPr marL="152396" indent="0">
              <a:buNone/>
            </a:pPr>
            <a:r>
              <a:rPr lang="en-US" sz="2400" dirty="0">
                <a:solidFill>
                  <a:srgbClr val="000000"/>
                </a:solidFill>
                <a:latin typeface="Raleway"/>
                <a:ea typeface="Raleway"/>
                <a:cs typeface="Raleway"/>
                <a:sym typeface="Raleway"/>
              </a:rPr>
              <a:t>A community-wide approach that uses common risk screening criteria and tools to identify people who are housing insecure, including those who are at greatest risk for literal homelessness, and then offers immediate, coordinated access to housing problem-solving and prevention-related resources, including prioritized access to assistance for people  with more urgent prevention needs. </a:t>
            </a:r>
            <a:endParaRPr sz="2000" dirty="0"/>
          </a:p>
          <a:p>
            <a:pPr marL="152396" indent="0">
              <a:buNone/>
            </a:pPr>
            <a:endParaRPr sz="2000" dirty="0">
              <a:latin typeface="Raleway"/>
              <a:ea typeface="Raleway"/>
              <a:cs typeface="Raleway"/>
              <a:sym typeface="Raleway"/>
            </a:endParaRPr>
          </a:p>
        </p:txBody>
      </p:sp>
    </p:spTree>
    <p:extLst>
      <p:ext uri="{BB962C8B-B14F-4D97-AF65-F5344CB8AC3E}">
        <p14:creationId xmlns:p14="http://schemas.microsoft.com/office/powerpoint/2010/main" val="2024477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sz="4000" b="1" dirty="0">
                <a:latin typeface="Calibri" panose="020F0502020204030204" pitchFamily="34" charset="0"/>
                <a:ea typeface="Calibri" panose="020F0502020204030204" pitchFamily="34" charset="0"/>
                <a:cs typeface="Calibri" panose="020F0502020204030204" pitchFamily="34" charset="0"/>
              </a:rPr>
              <a:t>Core Principles</a:t>
            </a:r>
            <a:endParaRPr sz="4000" b="1" dirty="0">
              <a:latin typeface="Calibri" panose="020F0502020204030204" pitchFamily="34" charset="0"/>
              <a:ea typeface="Calibri" panose="020F0502020204030204" pitchFamily="34" charset="0"/>
              <a:cs typeface="Calibri" panose="020F0502020204030204" pitchFamily="34" charset="0"/>
            </a:endParaRPr>
          </a:p>
        </p:txBody>
      </p:sp>
      <p:sp>
        <p:nvSpPr>
          <p:cNvPr id="193" name="Google Shape;193;p8"/>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pPr marL="0" indent="0">
              <a:spcBef>
                <a:spcPts val="800"/>
              </a:spcBef>
              <a:buNone/>
            </a:pPr>
            <a:r>
              <a:rPr lang="en-US" sz="2000" b="1" dirty="0">
                <a:solidFill>
                  <a:srgbClr val="BF9000"/>
                </a:solidFill>
                <a:latin typeface="Raleway"/>
                <a:ea typeface="Raleway"/>
                <a:cs typeface="Raleway"/>
                <a:sym typeface="Raleway"/>
              </a:rPr>
              <a:t>Equitable &amp; Evidence-Based:</a:t>
            </a:r>
            <a:r>
              <a:rPr lang="en-US" sz="2000" dirty="0">
                <a:solidFill>
                  <a:srgbClr val="000000"/>
                </a:solidFill>
                <a:latin typeface="Raleway"/>
                <a:ea typeface="Raleway"/>
                <a:cs typeface="Raleway"/>
                <a:sym typeface="Raleway"/>
              </a:rPr>
              <a:t> All services should be rooted in evidence-based, data-informed research and prioritization that centers those most at-risk, delineates available services in ways that remove needless constraints and documentation barriers, and centers racial and other equity considerations using research-proven data proxies and indicators such as zip code targeting and systemic involvement, and is peer supported and led where possible.</a:t>
            </a:r>
            <a:endParaRPr lang="en-US" sz="2400" dirty="0"/>
          </a:p>
          <a:p>
            <a:pPr marL="0" indent="0">
              <a:spcBef>
                <a:spcPts val="800"/>
              </a:spcBef>
              <a:buNone/>
            </a:pPr>
            <a:endParaRPr lang="en-US" sz="2000" b="1" dirty="0">
              <a:solidFill>
                <a:srgbClr val="BF9000"/>
              </a:solidFill>
              <a:latin typeface="Raleway"/>
              <a:ea typeface="Raleway"/>
              <a:cs typeface="Raleway"/>
              <a:sym typeface="Raleway"/>
            </a:endParaRPr>
          </a:p>
          <a:p>
            <a:pPr marL="0" indent="0">
              <a:spcBef>
                <a:spcPts val="800"/>
              </a:spcBef>
              <a:buNone/>
            </a:pPr>
            <a:r>
              <a:rPr lang="en-US" sz="2000" b="1" dirty="0">
                <a:solidFill>
                  <a:srgbClr val="BF9000"/>
                </a:solidFill>
                <a:latin typeface="Raleway"/>
                <a:ea typeface="Raleway"/>
                <a:cs typeface="Raleway"/>
                <a:sym typeface="Raleway"/>
              </a:rPr>
              <a:t>Effective</a:t>
            </a:r>
            <a:r>
              <a:rPr lang="en-US" sz="2000" dirty="0">
                <a:solidFill>
                  <a:srgbClr val="000000"/>
                </a:solidFill>
                <a:latin typeface="Raleway"/>
                <a:ea typeface="Raleway"/>
                <a:cs typeface="Raleway"/>
                <a:sym typeface="Raleway"/>
              </a:rPr>
              <a:t>: Prevention activities capable of helping someone reduce or eliminate their housing crisis, including stopping someone from becoming homeless. To be effective, activities should be easily found, accessed, and timely. Housing problem-solving, flexible financial assistance, and individualized housing search/stabilization supports are key features of effective prevention approaches.</a:t>
            </a:r>
            <a:endParaRPr sz="2000" dirty="0"/>
          </a:p>
          <a:p>
            <a:pPr marL="0" indent="0">
              <a:spcBef>
                <a:spcPts val="800"/>
              </a:spcBef>
              <a:buNone/>
            </a:pPr>
            <a:endParaRPr sz="2400" b="1" dirty="0">
              <a:solidFill>
                <a:srgbClr val="BF9000"/>
              </a:solidFill>
              <a:latin typeface="Raleway"/>
              <a:ea typeface="Raleway"/>
              <a:cs typeface="Raleway"/>
              <a:sym typeface="Raleway"/>
            </a:endParaRPr>
          </a:p>
          <a:p>
            <a:pPr marL="380990" indent="-228594">
              <a:spcBef>
                <a:spcPts val="800"/>
              </a:spcBef>
              <a:buNone/>
            </a:pPr>
            <a:endParaRPr sz="2000" dirty="0">
              <a:solidFill>
                <a:srgbClr val="000000"/>
              </a:solidFill>
            </a:endParaRPr>
          </a:p>
          <a:p>
            <a:pPr marL="152396" indent="0">
              <a:spcBef>
                <a:spcPts val="1333"/>
              </a:spcBef>
              <a:buNone/>
            </a:pPr>
            <a:endParaRPr sz="2000" dirty="0"/>
          </a:p>
        </p:txBody>
      </p:sp>
    </p:spTree>
    <p:extLst>
      <p:ext uri="{BB962C8B-B14F-4D97-AF65-F5344CB8AC3E}">
        <p14:creationId xmlns:p14="http://schemas.microsoft.com/office/powerpoint/2010/main" val="2969741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9"/>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sz="4000" b="1" dirty="0">
                <a:latin typeface="Calibri" panose="020F0502020204030204" pitchFamily="34" charset="0"/>
                <a:ea typeface="Calibri" panose="020F0502020204030204" pitchFamily="34" charset="0"/>
                <a:cs typeface="Calibri" panose="020F0502020204030204" pitchFamily="34" charset="0"/>
              </a:rPr>
              <a:t>Core Principles</a:t>
            </a:r>
            <a:endParaRPr sz="4000" b="1" dirty="0">
              <a:latin typeface="Calibri" panose="020F0502020204030204" pitchFamily="34" charset="0"/>
              <a:ea typeface="Calibri" panose="020F0502020204030204" pitchFamily="34" charset="0"/>
              <a:cs typeface="Calibri" panose="020F0502020204030204" pitchFamily="34" charset="0"/>
            </a:endParaRPr>
          </a:p>
        </p:txBody>
      </p:sp>
      <p:sp>
        <p:nvSpPr>
          <p:cNvPr id="199" name="Google Shape;199;p9"/>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pPr marL="0" indent="0">
              <a:buNone/>
            </a:pPr>
            <a:r>
              <a:rPr lang="en-US" sz="2000" b="1" dirty="0">
                <a:solidFill>
                  <a:srgbClr val="BF9000"/>
                </a:solidFill>
                <a:latin typeface="Raleway"/>
                <a:ea typeface="Raleway"/>
                <a:cs typeface="Raleway"/>
                <a:sym typeface="Raleway"/>
              </a:rPr>
              <a:t>Efficient</a:t>
            </a:r>
            <a:r>
              <a:rPr lang="en-US" sz="2000" dirty="0">
                <a:solidFill>
                  <a:srgbClr val="000000"/>
                </a:solidFill>
                <a:latin typeface="Raleway"/>
                <a:ea typeface="Raleway"/>
                <a:cs typeface="Raleway"/>
                <a:sym typeface="Raleway"/>
              </a:rPr>
              <a:t>: Prevention activities that seek to prevent literal homelessness must be well targeted, delivering effective activities to people who are very likely to become homeless unless they receive timely, individualized help, which may need to be intensive and offered by more specialized housing-focused staff.</a:t>
            </a:r>
            <a:endParaRPr sz="2000" dirty="0"/>
          </a:p>
          <a:p>
            <a:pPr marL="990575" lvl="1" indent="-380990">
              <a:spcBef>
                <a:spcPts val="800"/>
              </a:spcBef>
              <a:buFont typeface="Noto Sans Symbols"/>
              <a:buChar char="✔"/>
            </a:pPr>
            <a:r>
              <a:rPr lang="en-US" sz="1800" b="1" dirty="0">
                <a:solidFill>
                  <a:srgbClr val="BF9000"/>
                </a:solidFill>
                <a:latin typeface="Raleway"/>
                <a:ea typeface="Raleway"/>
                <a:cs typeface="Raleway"/>
                <a:sym typeface="Raleway"/>
              </a:rPr>
              <a:t>No wrong door</a:t>
            </a:r>
            <a:endParaRPr sz="1600" dirty="0"/>
          </a:p>
          <a:p>
            <a:pPr marL="990575" lvl="1" indent="-380990">
              <a:spcBef>
                <a:spcPts val="0"/>
              </a:spcBef>
              <a:buFont typeface="Noto Sans Symbols"/>
              <a:buChar char="✔"/>
            </a:pPr>
            <a:r>
              <a:rPr lang="en-US" sz="1800" b="1" dirty="0">
                <a:solidFill>
                  <a:srgbClr val="BF9000"/>
                </a:solidFill>
                <a:latin typeface="Raleway"/>
                <a:ea typeface="Raleway"/>
                <a:cs typeface="Raleway"/>
                <a:sym typeface="Raleway"/>
              </a:rPr>
              <a:t>Targeted and timely</a:t>
            </a:r>
            <a:endParaRPr sz="1600" dirty="0"/>
          </a:p>
          <a:p>
            <a:pPr marL="609585" lvl="1" indent="0">
              <a:spcBef>
                <a:spcPts val="800"/>
              </a:spcBef>
              <a:buNone/>
            </a:pPr>
            <a:endParaRPr sz="1800" b="1" dirty="0">
              <a:solidFill>
                <a:srgbClr val="BF9000"/>
              </a:solidFill>
              <a:latin typeface="Raleway"/>
              <a:ea typeface="Raleway"/>
              <a:cs typeface="Raleway"/>
              <a:sym typeface="Raleway"/>
            </a:endParaRPr>
          </a:p>
          <a:p>
            <a:pPr marL="0" indent="0">
              <a:spcBef>
                <a:spcPts val="1333"/>
              </a:spcBef>
              <a:buNone/>
            </a:pPr>
            <a:endParaRPr sz="2000" dirty="0">
              <a:solidFill>
                <a:srgbClr val="000000"/>
              </a:solidFill>
            </a:endParaRPr>
          </a:p>
          <a:p>
            <a:pPr marL="152396" indent="0">
              <a:spcBef>
                <a:spcPts val="1333"/>
              </a:spcBef>
              <a:buNone/>
            </a:pPr>
            <a:endParaRPr sz="2000" dirty="0"/>
          </a:p>
        </p:txBody>
      </p:sp>
    </p:spTree>
    <p:extLst>
      <p:ext uri="{BB962C8B-B14F-4D97-AF65-F5344CB8AC3E}">
        <p14:creationId xmlns:p14="http://schemas.microsoft.com/office/powerpoint/2010/main" val="39329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2"/>
        <p:cNvGrpSpPr/>
        <p:nvPr/>
      </p:nvGrpSpPr>
      <p:grpSpPr>
        <a:xfrm>
          <a:off x="0" y="0"/>
          <a:ext cx="0" cy="0"/>
          <a:chOff x="0" y="0"/>
          <a:chExt cx="0" cy="0"/>
        </a:xfrm>
      </p:grpSpPr>
      <p:sp>
        <p:nvSpPr>
          <p:cNvPr id="113" name="Google Shape;113;p2"/>
          <p:cNvSpPr txBox="1">
            <a:spLocks noGrp="1"/>
          </p:cNvSpPr>
          <p:nvPr>
            <p:ph type="title" idx="4294967295"/>
          </p:nvPr>
        </p:nvSpPr>
        <p:spPr>
          <a:xfrm>
            <a:off x="439000" y="-101600"/>
            <a:ext cx="11314000" cy="1188000"/>
          </a:xfrm>
          <a:prstGeom prst="rect">
            <a:avLst/>
          </a:prstGeom>
          <a:noFill/>
          <a:ln>
            <a:noFill/>
          </a:ln>
        </p:spPr>
        <p:txBody>
          <a:bodyPr spcFirstLastPara="1" wrap="square" lIns="121900" tIns="121900" rIns="121900" bIns="121900" anchor="t" anchorCtr="0">
            <a:noAutofit/>
          </a:bodyPr>
          <a:lstStyle/>
          <a:p>
            <a:r>
              <a:rPr lang="en-US" sz="4267" b="1" dirty="0">
                <a:solidFill>
                  <a:srgbClr val="FFFFFF"/>
                </a:solidFill>
                <a:highlight>
                  <a:srgbClr val="12B5EA"/>
                </a:highlight>
                <a:latin typeface="Asap Condensed"/>
                <a:ea typeface="Asap Condensed"/>
                <a:cs typeface="Asap Condensed"/>
                <a:sym typeface="Asap Condensed"/>
              </a:rPr>
              <a:t>Community-Wide </a:t>
            </a:r>
            <a:r>
              <a:rPr lang="en-US" sz="4267" b="1" i="1" dirty="0">
                <a:solidFill>
                  <a:srgbClr val="FFFFFF"/>
                </a:solidFill>
                <a:highlight>
                  <a:srgbClr val="12B5EA"/>
                </a:highlight>
                <a:latin typeface="Asap Condensed"/>
                <a:ea typeface="Asap Condensed"/>
                <a:cs typeface="Asap Condensed"/>
                <a:sym typeface="Asap Condensed"/>
              </a:rPr>
              <a:t>Housing Stabilization</a:t>
            </a:r>
            <a:r>
              <a:rPr lang="en-US" sz="4267" b="1" dirty="0">
                <a:solidFill>
                  <a:srgbClr val="FFFFFF"/>
                </a:solidFill>
                <a:highlight>
                  <a:srgbClr val="12B5EA"/>
                </a:highlight>
                <a:latin typeface="Asap Condensed"/>
                <a:ea typeface="Asap Condensed"/>
                <a:cs typeface="Asap Condensed"/>
                <a:sym typeface="Asap Condensed"/>
              </a:rPr>
              <a:t> Approach </a:t>
            </a:r>
            <a:endParaRPr sz="4933" b="1" dirty="0">
              <a:solidFill>
                <a:srgbClr val="12B5EA"/>
              </a:solidFill>
              <a:highlight>
                <a:srgbClr val="12B5EA"/>
              </a:highlight>
              <a:latin typeface="Asap Condensed"/>
              <a:ea typeface="Asap Condensed"/>
              <a:cs typeface="Asap Condensed"/>
              <a:sym typeface="Asap Condensed"/>
            </a:endParaRPr>
          </a:p>
        </p:txBody>
      </p:sp>
      <p:grpSp>
        <p:nvGrpSpPr>
          <p:cNvPr id="114" name="Google Shape;114;p2"/>
          <p:cNvGrpSpPr/>
          <p:nvPr/>
        </p:nvGrpSpPr>
        <p:grpSpPr>
          <a:xfrm>
            <a:off x="6241017" y="5820393"/>
            <a:ext cx="3721200" cy="939152"/>
            <a:chOff x="6255207" y="5722399"/>
            <a:chExt cx="3721200" cy="1114502"/>
          </a:xfrm>
        </p:grpSpPr>
        <p:sp>
          <p:nvSpPr>
            <p:cNvPr id="115" name="Google Shape;115;p2"/>
            <p:cNvSpPr/>
            <p:nvPr/>
          </p:nvSpPr>
          <p:spPr>
            <a:xfrm rot="-5400000">
              <a:off x="7816532" y="4352749"/>
              <a:ext cx="322800" cy="3062100"/>
            </a:xfrm>
            <a:prstGeom prst="leftBrace">
              <a:avLst>
                <a:gd name="adj1" fmla="val 8333"/>
                <a:gd name="adj2" fmla="val 49565"/>
              </a:avLst>
            </a:prstGeom>
            <a:noFill/>
            <a:ln w="3810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solidFill>
                  <a:srgbClr val="990000"/>
                </a:solidFill>
                <a:latin typeface="Calibri"/>
                <a:ea typeface="Calibri"/>
                <a:cs typeface="Calibri"/>
                <a:sym typeface="Calibri"/>
              </a:endParaRPr>
            </a:p>
          </p:txBody>
        </p:sp>
        <p:sp>
          <p:nvSpPr>
            <p:cNvPr id="116" name="Google Shape;116;p2"/>
            <p:cNvSpPr txBox="1"/>
            <p:nvPr/>
          </p:nvSpPr>
          <p:spPr>
            <a:xfrm>
              <a:off x="6255207" y="6045440"/>
              <a:ext cx="3721200" cy="791461"/>
            </a:xfrm>
            <a:prstGeom prst="rect">
              <a:avLst/>
            </a:prstGeom>
            <a:noFill/>
            <a:ln>
              <a:noFill/>
            </a:ln>
          </p:spPr>
          <p:txBody>
            <a:bodyPr spcFirstLastPara="1" wrap="square" lIns="91433" tIns="45700" rIns="91433" bIns="45700" anchor="t" anchorCtr="0">
              <a:spAutoFit/>
            </a:bodyPr>
            <a:lstStyle/>
            <a:p>
              <a:pPr algn="ctr" defTabSz="1219170">
                <a:buClr>
                  <a:srgbClr val="56AA1C"/>
                </a:buClr>
                <a:buSzPts val="800"/>
              </a:pPr>
              <a:r>
                <a:rPr lang="en-US" sz="1867" b="1">
                  <a:solidFill>
                    <a:srgbClr val="CC0000"/>
                  </a:solidFill>
                  <a:latin typeface="Asap Condensed"/>
                  <a:ea typeface="Asap Condensed"/>
                  <a:cs typeface="Asap Condensed"/>
                  <a:sym typeface="Asap Condensed"/>
                </a:rPr>
                <a:t>HOMELESS CRISIS RESPONSE SYSTEMS</a:t>
              </a:r>
              <a:endParaRPr sz="2267" b="1">
                <a:solidFill>
                  <a:srgbClr val="CC0000"/>
                </a:solidFill>
                <a:latin typeface="Asap Condensed"/>
                <a:ea typeface="Asap Condensed"/>
                <a:cs typeface="Asap Condensed"/>
                <a:sym typeface="Asap Condensed"/>
              </a:endParaRPr>
            </a:p>
          </p:txBody>
        </p:sp>
      </p:grpSp>
      <p:grpSp>
        <p:nvGrpSpPr>
          <p:cNvPr id="117" name="Google Shape;117;p2"/>
          <p:cNvGrpSpPr/>
          <p:nvPr/>
        </p:nvGrpSpPr>
        <p:grpSpPr>
          <a:xfrm>
            <a:off x="653116" y="866082"/>
            <a:ext cx="8432769" cy="5246424"/>
            <a:chOff x="2362274" y="431425"/>
            <a:chExt cx="7467915" cy="6153922"/>
          </a:xfrm>
        </p:grpSpPr>
        <p:grpSp>
          <p:nvGrpSpPr>
            <p:cNvPr id="118" name="Google Shape;118;p2"/>
            <p:cNvGrpSpPr/>
            <p:nvPr/>
          </p:nvGrpSpPr>
          <p:grpSpPr>
            <a:xfrm>
              <a:off x="2362274" y="1066825"/>
              <a:ext cx="7467915" cy="5518522"/>
              <a:chOff x="1731509" y="839508"/>
              <a:chExt cx="4648272" cy="2910614"/>
            </a:xfrm>
          </p:grpSpPr>
          <p:sp>
            <p:nvSpPr>
              <p:cNvPr id="119" name="Google Shape;119;p2"/>
              <p:cNvSpPr/>
              <p:nvPr/>
            </p:nvSpPr>
            <p:spPr>
              <a:xfrm rot="-5400000">
                <a:off x="3167056" y="2291241"/>
                <a:ext cx="337800" cy="16026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20" name="Google Shape;120;p2"/>
              <p:cNvSpPr txBox="1"/>
              <p:nvPr/>
            </p:nvSpPr>
            <p:spPr>
              <a:xfrm>
                <a:off x="2098675" y="1522413"/>
                <a:ext cx="617400" cy="184116"/>
              </a:xfrm>
              <a:prstGeom prst="rect">
                <a:avLst/>
              </a:prstGeom>
              <a:noFill/>
              <a:ln>
                <a:noFill/>
              </a:ln>
            </p:spPr>
            <p:txBody>
              <a:bodyPr spcFirstLastPara="1" wrap="square" lIns="91433" tIns="45700" rIns="91433" bIns="45700" anchor="t" anchorCtr="0">
                <a:spAutoFit/>
              </a:bodyPr>
              <a:lstStyle/>
              <a:p>
                <a:pPr algn="ctr" defTabSz="1219170">
                  <a:buSzPts val="500"/>
                </a:pPr>
                <a:r>
                  <a:rPr lang="en-US" sz="667">
                    <a:latin typeface="Libre Franklin"/>
                    <a:ea typeface="Libre Franklin"/>
                    <a:cs typeface="Libre Franklin"/>
                    <a:sym typeface="Libre Franklin"/>
                  </a:rPr>
                  <a:t>Community-based Prevention</a:t>
                </a:r>
                <a:endParaRPr sz="1867"/>
              </a:p>
            </p:txBody>
          </p:sp>
          <p:grpSp>
            <p:nvGrpSpPr>
              <p:cNvPr id="121" name="Google Shape;121;p2"/>
              <p:cNvGrpSpPr/>
              <p:nvPr/>
            </p:nvGrpSpPr>
            <p:grpSpPr>
              <a:xfrm>
                <a:off x="1731509" y="839508"/>
                <a:ext cx="4648272" cy="2733353"/>
                <a:chOff x="0" y="228600"/>
                <a:chExt cx="6177928" cy="4062653"/>
              </a:xfrm>
            </p:grpSpPr>
            <p:sp>
              <p:nvSpPr>
                <p:cNvPr id="122" name="Google Shape;122;p2"/>
                <p:cNvSpPr/>
                <p:nvPr/>
              </p:nvSpPr>
              <p:spPr>
                <a:xfrm rot="5400000">
                  <a:off x="1143000" y="-914400"/>
                  <a:ext cx="3733800" cy="6019800"/>
                </a:xfrm>
                <a:prstGeom prst="triangle">
                  <a:avLst>
                    <a:gd name="adj" fmla="val 50000"/>
                  </a:avLst>
                </a:prstGeom>
                <a:solidFill>
                  <a:schemeClr val="lt1"/>
                </a:solidFill>
                <a:ln w="28575" cap="flat" cmpd="sng">
                  <a:solidFill>
                    <a:schemeClr val="dk1"/>
                  </a:solidFill>
                  <a:prstDash val="solid"/>
                  <a:round/>
                  <a:headEnd type="none" w="sm" len="sm"/>
                  <a:tailEnd type="none" w="sm" len="sm"/>
                </a:ln>
                <a:effectLst>
                  <a:outerShdw blurRad="50800" dist="76200" dir="8100000" algn="tr" rotWithShape="0">
                    <a:srgbClr val="000000">
                      <a:alpha val="40000"/>
                    </a:srgbClr>
                  </a:outerShdw>
                </a:effectLst>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cxnSp>
              <p:nvCxnSpPr>
                <p:cNvPr id="123" name="Google Shape;123;p2"/>
                <p:cNvCxnSpPr/>
                <p:nvPr/>
              </p:nvCxnSpPr>
              <p:spPr>
                <a:xfrm>
                  <a:off x="1730146" y="467548"/>
                  <a:ext cx="0" cy="3114000"/>
                </a:xfrm>
                <a:prstGeom prst="straightConnector1">
                  <a:avLst/>
                </a:prstGeom>
                <a:noFill/>
                <a:ln w="38100" cap="flat" cmpd="sng">
                  <a:solidFill>
                    <a:schemeClr val="accent1"/>
                  </a:solidFill>
                  <a:prstDash val="dot"/>
                  <a:round/>
                  <a:headEnd type="none" w="sm" len="sm"/>
                  <a:tailEnd type="none" w="sm" len="sm"/>
                </a:ln>
              </p:spPr>
            </p:cxnSp>
            <p:cxnSp>
              <p:nvCxnSpPr>
                <p:cNvPr id="124" name="Google Shape;124;p2"/>
                <p:cNvCxnSpPr/>
                <p:nvPr/>
              </p:nvCxnSpPr>
              <p:spPr>
                <a:xfrm>
                  <a:off x="3152709" y="1005181"/>
                  <a:ext cx="32100" cy="2194800"/>
                </a:xfrm>
                <a:prstGeom prst="straightConnector1">
                  <a:avLst/>
                </a:prstGeom>
                <a:noFill/>
                <a:ln w="38100" cap="flat" cmpd="sng">
                  <a:solidFill>
                    <a:srgbClr val="B45F06"/>
                  </a:solidFill>
                  <a:prstDash val="dot"/>
                  <a:round/>
                  <a:headEnd type="none" w="sm" len="sm"/>
                  <a:tailEnd type="none" w="sm" len="sm"/>
                </a:ln>
              </p:spPr>
            </p:cxnSp>
            <p:cxnSp>
              <p:nvCxnSpPr>
                <p:cNvPr id="125" name="Google Shape;125;p2"/>
                <p:cNvCxnSpPr/>
                <p:nvPr/>
              </p:nvCxnSpPr>
              <p:spPr>
                <a:xfrm>
                  <a:off x="4293977" y="1363603"/>
                  <a:ext cx="0" cy="1441800"/>
                </a:xfrm>
                <a:prstGeom prst="straightConnector1">
                  <a:avLst/>
                </a:prstGeom>
                <a:noFill/>
                <a:ln w="38100" cap="flat" cmpd="sng">
                  <a:solidFill>
                    <a:srgbClr val="CC0000"/>
                  </a:solidFill>
                  <a:prstDash val="solid"/>
                  <a:round/>
                  <a:headEnd type="none" w="sm" len="sm"/>
                  <a:tailEnd type="none" w="sm" len="sm"/>
                </a:ln>
              </p:spPr>
            </p:cxnSp>
            <p:sp>
              <p:nvSpPr>
                <p:cNvPr id="126" name="Google Shape;126;p2"/>
                <p:cNvSpPr txBox="1"/>
                <p:nvPr/>
              </p:nvSpPr>
              <p:spPr>
                <a:xfrm>
                  <a:off x="362778" y="1241354"/>
                  <a:ext cx="1258200" cy="1820535"/>
                </a:xfrm>
                <a:prstGeom prst="rect">
                  <a:avLst/>
                </a:prstGeom>
                <a:solidFill>
                  <a:srgbClr val="FFF2CC"/>
                </a:solidFill>
                <a:ln>
                  <a:noFill/>
                </a:ln>
              </p:spPr>
              <p:txBody>
                <a:bodyPr spcFirstLastPara="1" wrap="square" lIns="91433" tIns="45700" rIns="91433" bIns="45700" anchor="t" anchorCtr="0">
                  <a:spAutoFit/>
                </a:bodyPr>
                <a:lstStyle/>
                <a:p>
                  <a:pPr algn="ctr" defTabSz="1219170">
                    <a:buClr>
                      <a:srgbClr val="757070"/>
                    </a:buClr>
                    <a:buSzPts val="1200"/>
                  </a:pPr>
                  <a:r>
                    <a:rPr lang="en-US" sz="2133" b="1" dirty="0">
                      <a:latin typeface="Asap Condensed"/>
                      <a:ea typeface="Asap Condensed"/>
                      <a:cs typeface="Asap Condensed"/>
                      <a:sym typeface="Asap Condensed"/>
                    </a:rPr>
                    <a:t>Unstably </a:t>
                  </a:r>
                  <a:endParaRPr sz="2933" b="1" dirty="0">
                    <a:latin typeface="Asap Condensed"/>
                    <a:ea typeface="Asap Condensed"/>
                    <a:cs typeface="Asap Condensed"/>
                    <a:sym typeface="Asap Condensed"/>
                  </a:endParaRPr>
                </a:p>
                <a:p>
                  <a:pPr algn="ctr" defTabSz="1219170">
                    <a:buClr>
                      <a:srgbClr val="757070"/>
                    </a:buClr>
                    <a:buSzPts val="1200"/>
                  </a:pPr>
                  <a:r>
                    <a:rPr lang="en-US" sz="2133" b="1" dirty="0">
                      <a:latin typeface="Asap Condensed"/>
                      <a:ea typeface="Asap Condensed"/>
                      <a:cs typeface="Asap Condensed"/>
                      <a:sym typeface="Asap Condensed"/>
                    </a:rPr>
                    <a:t>Housed </a:t>
                  </a:r>
                  <a:endParaRPr sz="2133" b="1" dirty="0">
                    <a:latin typeface="Asap Condensed"/>
                    <a:ea typeface="Asap Condensed"/>
                    <a:cs typeface="Asap Condensed"/>
                    <a:sym typeface="Asap Condensed"/>
                  </a:endParaRPr>
                </a:p>
                <a:p>
                  <a:pPr algn="ctr" defTabSz="1219170">
                    <a:buClr>
                      <a:srgbClr val="757070"/>
                    </a:buClr>
                    <a:buSzPts val="1200"/>
                  </a:pPr>
                  <a:r>
                    <a:rPr lang="en-US" sz="1600" dirty="0">
                      <a:latin typeface="Asap Condensed"/>
                      <a:ea typeface="Asap Condensed"/>
                      <a:cs typeface="Asap Condensed"/>
                      <a:sym typeface="Asap Condensed"/>
                    </a:rPr>
                    <a:t>Indications of higher risk for future literal homelessness</a:t>
                  </a:r>
                  <a:endParaRPr sz="1600" dirty="0">
                    <a:latin typeface="Asap Condensed"/>
                    <a:ea typeface="Asap Condensed"/>
                    <a:cs typeface="Asap Condensed"/>
                    <a:sym typeface="Asap Condensed"/>
                  </a:endParaRPr>
                </a:p>
                <a:p>
                  <a:pPr algn="ctr" defTabSz="1219170">
                    <a:buClr>
                      <a:srgbClr val="757070"/>
                    </a:buClr>
                    <a:buSzPts val="1200"/>
                  </a:pPr>
                  <a:endParaRPr sz="1600" b="1" i="1" dirty="0">
                    <a:latin typeface="Libre Franklin"/>
                    <a:ea typeface="Libre Franklin"/>
                    <a:cs typeface="Libre Franklin"/>
                    <a:sym typeface="Libre Franklin"/>
                  </a:endParaRPr>
                </a:p>
              </p:txBody>
            </p:sp>
            <p:sp>
              <p:nvSpPr>
                <p:cNvPr id="127" name="Google Shape;127;p2"/>
                <p:cNvSpPr txBox="1"/>
                <p:nvPr/>
              </p:nvSpPr>
              <p:spPr>
                <a:xfrm>
                  <a:off x="1839377" y="1448339"/>
                  <a:ext cx="1275600" cy="1160300"/>
                </a:xfrm>
                <a:prstGeom prst="rect">
                  <a:avLst/>
                </a:prstGeom>
                <a:solidFill>
                  <a:srgbClr val="FFD966"/>
                </a:solidFill>
                <a:ln>
                  <a:noFill/>
                </a:ln>
              </p:spPr>
              <p:txBody>
                <a:bodyPr spcFirstLastPara="1" wrap="square" lIns="91433" tIns="45700" rIns="91433" bIns="45700" anchor="t" anchorCtr="0">
                  <a:spAutoFit/>
                </a:bodyPr>
                <a:lstStyle/>
                <a:p>
                  <a:pPr algn="ctr" defTabSz="1219170">
                    <a:buClr>
                      <a:srgbClr val="3A3838"/>
                    </a:buClr>
                    <a:buSzPts val="1100"/>
                  </a:pPr>
                  <a:r>
                    <a:rPr lang="en-US" sz="2000" b="1">
                      <a:latin typeface="Asap Condensed"/>
                      <a:ea typeface="Asap Condensed"/>
                      <a:cs typeface="Asap Condensed"/>
                      <a:sym typeface="Asap Condensed"/>
                    </a:rPr>
                    <a:t>At-risk of </a:t>
                  </a:r>
                  <a:endParaRPr sz="2000" b="1">
                    <a:latin typeface="Asap Condensed"/>
                    <a:ea typeface="Asap Condensed"/>
                    <a:cs typeface="Asap Condensed"/>
                    <a:sym typeface="Asap Condensed"/>
                  </a:endParaRPr>
                </a:p>
                <a:p>
                  <a:pPr algn="ctr" defTabSz="1219170">
                    <a:buClr>
                      <a:srgbClr val="3A3838"/>
                    </a:buClr>
                    <a:buSzPts val="1100"/>
                  </a:pPr>
                  <a:r>
                    <a:rPr lang="en-US" sz="2000" b="1">
                      <a:latin typeface="Asap Condensed"/>
                      <a:ea typeface="Asap Condensed"/>
                      <a:cs typeface="Asap Condensed"/>
                      <a:sym typeface="Asap Condensed"/>
                    </a:rPr>
                    <a:t>literal </a:t>
                  </a:r>
                  <a:endParaRPr sz="2000" b="1">
                    <a:latin typeface="Asap Condensed"/>
                    <a:ea typeface="Asap Condensed"/>
                    <a:cs typeface="Asap Condensed"/>
                    <a:sym typeface="Asap Condensed"/>
                  </a:endParaRPr>
                </a:p>
                <a:p>
                  <a:pPr algn="ctr" defTabSz="1219170">
                    <a:buClr>
                      <a:srgbClr val="3A3838"/>
                    </a:buClr>
                    <a:buSzPts val="1100"/>
                  </a:pPr>
                  <a:r>
                    <a:rPr lang="en-US" sz="2000" b="1">
                      <a:latin typeface="Asap Condensed"/>
                      <a:ea typeface="Asap Condensed"/>
                      <a:cs typeface="Asap Condensed"/>
                      <a:sym typeface="Asap Condensed"/>
                    </a:rPr>
                    <a:t>homelessness</a:t>
                  </a:r>
                  <a:endParaRPr sz="2000" b="1">
                    <a:latin typeface="Asap Condensed"/>
                    <a:ea typeface="Asap Condensed"/>
                    <a:cs typeface="Asap Condensed"/>
                    <a:sym typeface="Asap Condensed"/>
                  </a:endParaRPr>
                </a:p>
                <a:p>
                  <a:pPr algn="ctr" defTabSz="1219170">
                    <a:buClr>
                      <a:srgbClr val="3A3838"/>
                    </a:buClr>
                    <a:buSzPts val="1100"/>
                  </a:pPr>
                  <a:r>
                    <a:rPr lang="en-US" sz="1600">
                      <a:latin typeface="Asap Condensed"/>
                      <a:ea typeface="Asap Condensed"/>
                      <a:cs typeface="Asap Condensed"/>
                      <a:sym typeface="Asap Condensed"/>
                    </a:rPr>
                    <a:t>within 15-90 days</a:t>
                  </a:r>
                  <a:endParaRPr sz="1600">
                    <a:latin typeface="Asap Condensed"/>
                    <a:ea typeface="Asap Condensed"/>
                    <a:cs typeface="Asap Condensed"/>
                    <a:sym typeface="Asap Condensed"/>
                  </a:endParaRPr>
                </a:p>
              </p:txBody>
            </p:sp>
            <p:sp>
              <p:nvSpPr>
                <p:cNvPr id="128" name="Google Shape;128;p2"/>
                <p:cNvSpPr txBox="1"/>
                <p:nvPr/>
              </p:nvSpPr>
              <p:spPr>
                <a:xfrm>
                  <a:off x="3257880" y="1545533"/>
                  <a:ext cx="936000" cy="1188600"/>
                </a:xfrm>
                <a:prstGeom prst="rect">
                  <a:avLst/>
                </a:prstGeom>
                <a:solidFill>
                  <a:srgbClr val="BF9000"/>
                </a:solidFill>
                <a:ln>
                  <a:noFill/>
                </a:ln>
              </p:spPr>
              <p:txBody>
                <a:bodyPr spcFirstLastPara="1" wrap="square" lIns="0" tIns="45700" rIns="0" bIns="45700" anchor="t" anchorCtr="0">
                  <a:spAutoFit/>
                </a:bodyPr>
                <a:lstStyle/>
                <a:p>
                  <a:pPr algn="ctr" defTabSz="1219170">
                    <a:buClr>
                      <a:srgbClr val="C55A11"/>
                    </a:buClr>
                    <a:buSzPts val="900"/>
                  </a:pPr>
                  <a:r>
                    <a:rPr lang="en-US" sz="1800" b="1" dirty="0">
                      <a:latin typeface="Asap Condensed"/>
                      <a:ea typeface="Asap Condensed"/>
                      <a:cs typeface="Asap Condensed"/>
                      <a:sym typeface="Asap Condensed"/>
                    </a:rPr>
                    <a:t>Imminent risk </a:t>
                  </a:r>
                  <a:endParaRPr sz="1800" b="1" dirty="0">
                    <a:latin typeface="Asap Condensed"/>
                    <a:ea typeface="Asap Condensed"/>
                    <a:cs typeface="Asap Condensed"/>
                    <a:sym typeface="Asap Condensed"/>
                  </a:endParaRPr>
                </a:p>
                <a:p>
                  <a:pPr algn="ctr" defTabSz="1219170">
                    <a:buClr>
                      <a:srgbClr val="C55A11"/>
                    </a:buClr>
                    <a:buSzPts val="900"/>
                  </a:pPr>
                  <a:r>
                    <a:rPr lang="en-US" dirty="0">
                      <a:latin typeface="Asap Condensed"/>
                      <a:ea typeface="Asap Condensed"/>
                      <a:cs typeface="Asap Condensed"/>
                      <a:sym typeface="Asap Condensed"/>
                    </a:rPr>
                    <a:t>of literal </a:t>
                  </a:r>
                  <a:endParaRPr dirty="0">
                    <a:latin typeface="Asap Condensed"/>
                    <a:ea typeface="Asap Condensed"/>
                    <a:cs typeface="Asap Condensed"/>
                    <a:sym typeface="Asap Condensed"/>
                  </a:endParaRPr>
                </a:p>
                <a:p>
                  <a:pPr algn="ctr" defTabSz="1219170">
                    <a:buClr>
                      <a:srgbClr val="C55A11"/>
                    </a:buClr>
                    <a:buSzPts val="900"/>
                  </a:pPr>
                  <a:r>
                    <a:rPr lang="en-US" dirty="0">
                      <a:latin typeface="Asap Condensed"/>
                      <a:ea typeface="Asap Condensed"/>
                      <a:cs typeface="Asap Condensed"/>
                      <a:sym typeface="Asap Condensed"/>
                    </a:rPr>
                    <a:t>homelessness</a:t>
                  </a:r>
                  <a:endParaRPr dirty="0">
                    <a:latin typeface="Asap Condensed"/>
                    <a:ea typeface="Asap Condensed"/>
                    <a:cs typeface="Asap Condensed"/>
                    <a:sym typeface="Asap Condensed"/>
                  </a:endParaRPr>
                </a:p>
                <a:p>
                  <a:pPr algn="ctr" defTabSz="1219170">
                    <a:buClr>
                      <a:srgbClr val="C55A11"/>
                    </a:buClr>
                    <a:buSzPts val="900"/>
                  </a:pPr>
                  <a:r>
                    <a:rPr lang="en-US" dirty="0">
                      <a:latin typeface="Asap Condensed"/>
                      <a:ea typeface="Asap Condensed"/>
                      <a:cs typeface="Asap Condensed"/>
                      <a:sym typeface="Asap Condensed"/>
                    </a:rPr>
                    <a:t>within 14 days</a:t>
                  </a:r>
                  <a:endParaRPr dirty="0">
                    <a:latin typeface="Asap Condensed"/>
                    <a:ea typeface="Asap Condensed"/>
                    <a:cs typeface="Asap Condensed"/>
                    <a:sym typeface="Asap Condensed"/>
                  </a:endParaRPr>
                </a:p>
              </p:txBody>
            </p:sp>
            <p:sp>
              <p:nvSpPr>
                <p:cNvPr id="129" name="Google Shape;129;p2"/>
                <p:cNvSpPr txBox="1"/>
                <p:nvPr/>
              </p:nvSpPr>
              <p:spPr>
                <a:xfrm>
                  <a:off x="4292617" y="1872302"/>
                  <a:ext cx="1472700" cy="537680"/>
                </a:xfrm>
                <a:prstGeom prst="rect">
                  <a:avLst/>
                </a:prstGeom>
                <a:noFill/>
                <a:ln>
                  <a:noFill/>
                </a:ln>
              </p:spPr>
              <p:txBody>
                <a:bodyPr spcFirstLastPara="1" wrap="square" lIns="91433" tIns="45700" rIns="91433" bIns="45700" anchor="t" anchorCtr="0">
                  <a:spAutoFit/>
                </a:bodyPr>
                <a:lstStyle/>
                <a:p>
                  <a:pPr defTabSz="1219170">
                    <a:buClr>
                      <a:srgbClr val="FF0000"/>
                    </a:buClr>
                    <a:buSzPts val="900"/>
                  </a:pPr>
                  <a:r>
                    <a:rPr lang="en-US" sz="1800" b="1" dirty="0">
                      <a:solidFill>
                        <a:srgbClr val="CC0000"/>
                      </a:solidFill>
                      <a:latin typeface="Asap Condensed"/>
                      <a:ea typeface="Asap Condensed"/>
                      <a:cs typeface="Asap Condensed"/>
                      <a:sym typeface="Asap Condensed"/>
                    </a:rPr>
                    <a:t>Literally Homeless </a:t>
                  </a:r>
                  <a:r>
                    <a:rPr lang="en-US" dirty="0">
                      <a:solidFill>
                        <a:srgbClr val="CC0000"/>
                      </a:solidFill>
                      <a:latin typeface="Asap Condensed"/>
                      <a:ea typeface="Asap Condensed"/>
                      <a:cs typeface="Asap Condensed"/>
                      <a:sym typeface="Asap Condensed"/>
                    </a:rPr>
                    <a:t>tonight</a:t>
                  </a:r>
                  <a:endParaRPr dirty="0">
                    <a:solidFill>
                      <a:srgbClr val="CC0000"/>
                    </a:solidFill>
                    <a:latin typeface="Asap Condensed"/>
                    <a:ea typeface="Asap Condensed"/>
                    <a:cs typeface="Asap Condensed"/>
                    <a:sym typeface="Asap Condensed"/>
                  </a:endParaRPr>
                </a:p>
              </p:txBody>
            </p:sp>
            <p:sp>
              <p:nvSpPr>
                <p:cNvPr id="130" name="Google Shape;130;p2"/>
                <p:cNvSpPr txBox="1"/>
                <p:nvPr/>
              </p:nvSpPr>
              <p:spPr>
                <a:xfrm>
                  <a:off x="3986092" y="3121572"/>
                  <a:ext cx="821100" cy="650707"/>
                </a:xfrm>
                <a:prstGeom prst="rect">
                  <a:avLst/>
                </a:prstGeom>
                <a:noFill/>
                <a:ln>
                  <a:noFill/>
                </a:ln>
              </p:spPr>
              <p:txBody>
                <a:bodyPr spcFirstLastPara="1" wrap="square" lIns="91433" tIns="45700" rIns="91433" bIns="45700" anchor="t" anchorCtr="0">
                  <a:spAutoFit/>
                </a:bodyPr>
                <a:lstStyle/>
                <a:p>
                  <a:pPr algn="ctr" defTabSz="1219170">
                    <a:buClr>
                      <a:srgbClr val="385623"/>
                    </a:buClr>
                    <a:buSzPts val="800"/>
                  </a:pPr>
                  <a:r>
                    <a:rPr lang="en-US" sz="1333" b="1">
                      <a:solidFill>
                        <a:srgbClr val="385623"/>
                      </a:solidFill>
                      <a:latin typeface="Asap Condensed"/>
                      <a:ea typeface="Asap Condensed"/>
                      <a:cs typeface="Asap Condensed"/>
                      <a:sym typeface="Asap Condensed"/>
                    </a:rPr>
                    <a:t>Diversion/</a:t>
                  </a:r>
                  <a:endParaRPr sz="1733">
                    <a:latin typeface="Asap Condensed"/>
                    <a:ea typeface="Asap Condensed"/>
                    <a:cs typeface="Asap Condensed"/>
                    <a:sym typeface="Asap Condensed"/>
                  </a:endParaRPr>
                </a:p>
                <a:p>
                  <a:pPr algn="ctr" defTabSz="1219170">
                    <a:buClr>
                      <a:srgbClr val="385623"/>
                    </a:buClr>
                    <a:buSzPts val="800"/>
                  </a:pPr>
                  <a:r>
                    <a:rPr lang="en-US" sz="1333" b="1">
                      <a:solidFill>
                        <a:srgbClr val="385623"/>
                      </a:solidFill>
                      <a:latin typeface="Asap Condensed"/>
                      <a:ea typeface="Asap Condensed"/>
                      <a:cs typeface="Asap Condensed"/>
                      <a:sym typeface="Asap Condensed"/>
                    </a:rPr>
                    <a:t>Rapid Resolution</a:t>
                  </a:r>
                  <a:endParaRPr sz="1733">
                    <a:latin typeface="Asap Condensed"/>
                    <a:ea typeface="Asap Condensed"/>
                    <a:cs typeface="Asap Condensed"/>
                    <a:sym typeface="Asap Condensed"/>
                  </a:endParaRPr>
                </a:p>
              </p:txBody>
            </p:sp>
            <p:sp>
              <p:nvSpPr>
                <p:cNvPr id="131" name="Google Shape;131;p2"/>
                <p:cNvSpPr/>
                <p:nvPr/>
              </p:nvSpPr>
              <p:spPr>
                <a:xfrm rot="-5400000">
                  <a:off x="4154099" y="2772212"/>
                  <a:ext cx="339600" cy="3198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32" name="Google Shape;132;p2"/>
                <p:cNvSpPr txBox="1"/>
                <p:nvPr/>
              </p:nvSpPr>
              <p:spPr>
                <a:xfrm>
                  <a:off x="3227142" y="3451933"/>
                  <a:ext cx="936000" cy="839320"/>
                </a:xfrm>
                <a:prstGeom prst="rect">
                  <a:avLst/>
                </a:prstGeom>
                <a:noFill/>
                <a:ln>
                  <a:noFill/>
                </a:ln>
              </p:spPr>
              <p:txBody>
                <a:bodyPr spcFirstLastPara="1" wrap="square" lIns="91433" tIns="45700" rIns="91433" bIns="45700" anchor="t" anchorCtr="0">
                  <a:spAutoFit/>
                </a:bodyPr>
                <a:lstStyle/>
                <a:p>
                  <a:pPr algn="ctr" defTabSz="1219170">
                    <a:buClr>
                      <a:srgbClr val="385623"/>
                    </a:buClr>
                    <a:buSzPts val="900"/>
                  </a:pPr>
                  <a:r>
                    <a:rPr lang="en-US" sz="1333" b="1">
                      <a:solidFill>
                        <a:srgbClr val="385623"/>
                      </a:solidFill>
                      <a:latin typeface="Asap Condensed"/>
                      <a:ea typeface="Asap Condensed"/>
                      <a:cs typeface="Asap Condensed"/>
                      <a:sym typeface="Asap Condensed"/>
                    </a:rPr>
                    <a:t>Targeted Homelessness</a:t>
                  </a:r>
                  <a:endParaRPr sz="1600">
                    <a:latin typeface="Asap Condensed"/>
                    <a:ea typeface="Asap Condensed"/>
                    <a:cs typeface="Asap Condensed"/>
                    <a:sym typeface="Asap Condensed"/>
                  </a:endParaRPr>
                </a:p>
                <a:p>
                  <a:pPr algn="ctr" defTabSz="1219170">
                    <a:buClr>
                      <a:srgbClr val="385623"/>
                    </a:buClr>
                    <a:buSzPts val="900"/>
                  </a:pPr>
                  <a:r>
                    <a:rPr lang="en-US" sz="1333" b="1">
                      <a:solidFill>
                        <a:srgbClr val="385623"/>
                      </a:solidFill>
                      <a:latin typeface="Asap Condensed"/>
                      <a:ea typeface="Asap Condensed"/>
                      <a:cs typeface="Asap Condensed"/>
                      <a:sym typeface="Asap Condensed"/>
                    </a:rPr>
                    <a:t>Prevention</a:t>
                  </a:r>
                  <a:endParaRPr sz="1200" b="1">
                    <a:solidFill>
                      <a:srgbClr val="385623"/>
                    </a:solidFill>
                    <a:latin typeface="Asap Condensed"/>
                    <a:ea typeface="Asap Condensed"/>
                    <a:cs typeface="Asap Condensed"/>
                    <a:sym typeface="Asap Condensed"/>
                  </a:endParaRPr>
                </a:p>
              </p:txBody>
            </p:sp>
            <p:sp>
              <p:nvSpPr>
                <p:cNvPr id="133" name="Google Shape;133;p2"/>
                <p:cNvSpPr/>
                <p:nvPr/>
              </p:nvSpPr>
              <p:spPr>
                <a:xfrm rot="-5400000">
                  <a:off x="3455704" y="2715339"/>
                  <a:ext cx="414900" cy="10017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34" name="Google Shape;134;p2"/>
                <p:cNvSpPr txBox="1"/>
                <p:nvPr/>
              </p:nvSpPr>
              <p:spPr>
                <a:xfrm>
                  <a:off x="4635660" y="2982521"/>
                  <a:ext cx="821100" cy="650707"/>
                </a:xfrm>
                <a:prstGeom prst="rect">
                  <a:avLst/>
                </a:prstGeom>
                <a:noFill/>
                <a:ln>
                  <a:noFill/>
                </a:ln>
              </p:spPr>
              <p:txBody>
                <a:bodyPr spcFirstLastPara="1" wrap="square" lIns="91433" tIns="45700" rIns="91433" bIns="45700" anchor="t" anchorCtr="0">
                  <a:spAutoFit/>
                </a:bodyPr>
                <a:lstStyle/>
                <a:p>
                  <a:pPr algn="ctr" defTabSz="1219170">
                    <a:buClr>
                      <a:srgbClr val="56AA1C"/>
                    </a:buClr>
                    <a:buSzPts val="800"/>
                  </a:pPr>
                  <a:r>
                    <a:rPr lang="en-US" sz="1333" b="1">
                      <a:solidFill>
                        <a:srgbClr val="56AA1C"/>
                      </a:solidFill>
                      <a:latin typeface="Asap Condensed"/>
                      <a:ea typeface="Asap Condensed"/>
                      <a:cs typeface="Asap Condensed"/>
                      <a:sym typeface="Asap Condensed"/>
                    </a:rPr>
                    <a:t>Rapid</a:t>
                  </a:r>
                  <a:endParaRPr sz="1733">
                    <a:latin typeface="Asap Condensed"/>
                    <a:ea typeface="Asap Condensed"/>
                    <a:cs typeface="Asap Condensed"/>
                    <a:sym typeface="Asap Condensed"/>
                  </a:endParaRPr>
                </a:p>
                <a:p>
                  <a:pPr algn="ctr" defTabSz="1219170">
                    <a:buClr>
                      <a:srgbClr val="56AA1C"/>
                    </a:buClr>
                    <a:buSzPts val="800"/>
                  </a:pPr>
                  <a:r>
                    <a:rPr lang="en-US" sz="1333" b="1">
                      <a:solidFill>
                        <a:srgbClr val="56AA1C"/>
                      </a:solidFill>
                      <a:latin typeface="Asap Condensed"/>
                      <a:ea typeface="Asap Condensed"/>
                      <a:cs typeface="Asap Condensed"/>
                      <a:sym typeface="Asap Condensed"/>
                    </a:rPr>
                    <a:t>Re-Housing</a:t>
                  </a:r>
                  <a:endParaRPr sz="1733">
                    <a:latin typeface="Asap Condensed"/>
                    <a:ea typeface="Asap Condensed"/>
                    <a:cs typeface="Asap Condensed"/>
                    <a:sym typeface="Asap Condensed"/>
                  </a:endParaRPr>
                </a:p>
              </p:txBody>
            </p:sp>
            <p:sp>
              <p:nvSpPr>
                <p:cNvPr id="135" name="Google Shape;135;p2"/>
                <p:cNvSpPr/>
                <p:nvPr/>
              </p:nvSpPr>
              <p:spPr>
                <a:xfrm rot="-5400000">
                  <a:off x="4881632" y="2192898"/>
                  <a:ext cx="344100" cy="11397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36" name="Google Shape;136;p2"/>
                <p:cNvSpPr txBox="1"/>
                <p:nvPr/>
              </p:nvSpPr>
              <p:spPr>
                <a:xfrm>
                  <a:off x="5355928" y="2805317"/>
                  <a:ext cx="822000" cy="650707"/>
                </a:xfrm>
                <a:prstGeom prst="rect">
                  <a:avLst/>
                </a:prstGeom>
                <a:noFill/>
                <a:ln>
                  <a:noFill/>
                </a:ln>
              </p:spPr>
              <p:txBody>
                <a:bodyPr spcFirstLastPara="1" wrap="square" lIns="91433" tIns="45700" rIns="91433" bIns="45700" anchor="t" anchorCtr="0">
                  <a:spAutoFit/>
                </a:bodyPr>
                <a:lstStyle/>
                <a:p>
                  <a:pPr algn="ctr" defTabSz="1219170">
                    <a:buClr>
                      <a:srgbClr val="56AA1C"/>
                    </a:buClr>
                    <a:buSzPts val="800"/>
                  </a:pPr>
                  <a:r>
                    <a:rPr lang="en-US" sz="1333" b="1">
                      <a:solidFill>
                        <a:srgbClr val="56AA1C"/>
                      </a:solidFill>
                      <a:latin typeface="Asap Condensed"/>
                      <a:ea typeface="Asap Condensed"/>
                      <a:cs typeface="Asap Condensed"/>
                      <a:sym typeface="Asap Condensed"/>
                    </a:rPr>
                    <a:t>Permanent Supportive Housing</a:t>
                  </a:r>
                  <a:endParaRPr sz="2267" b="1">
                    <a:solidFill>
                      <a:srgbClr val="56AA1C"/>
                    </a:solidFill>
                    <a:latin typeface="Asap Condensed"/>
                    <a:ea typeface="Asap Condensed"/>
                    <a:cs typeface="Asap Condensed"/>
                    <a:sym typeface="Asap Condensed"/>
                  </a:endParaRPr>
                </a:p>
              </p:txBody>
            </p:sp>
            <p:sp>
              <p:nvSpPr>
                <p:cNvPr id="137" name="Google Shape;137;p2"/>
                <p:cNvSpPr/>
                <p:nvPr/>
              </p:nvSpPr>
              <p:spPr>
                <a:xfrm rot="-5400000">
                  <a:off x="5587687" y="2399050"/>
                  <a:ext cx="358200" cy="3693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grpSp>
          <p:sp>
            <p:nvSpPr>
              <p:cNvPr id="138" name="Google Shape;138;p2"/>
              <p:cNvSpPr txBox="1"/>
              <p:nvPr/>
            </p:nvSpPr>
            <p:spPr>
              <a:xfrm>
                <a:off x="2874372" y="3236045"/>
                <a:ext cx="1220100" cy="514077"/>
              </a:xfrm>
              <a:prstGeom prst="rect">
                <a:avLst/>
              </a:prstGeom>
              <a:noFill/>
              <a:ln>
                <a:noFill/>
              </a:ln>
            </p:spPr>
            <p:txBody>
              <a:bodyPr spcFirstLastPara="1" wrap="square" lIns="91433" tIns="45700" rIns="91433" bIns="45700" anchor="t" anchorCtr="0">
                <a:spAutoFit/>
              </a:bodyPr>
              <a:lstStyle/>
              <a:p>
                <a:pPr algn="ctr" defTabSz="1219170">
                  <a:buSzPts val="800"/>
                </a:pPr>
                <a:r>
                  <a:rPr lang="en-US" sz="1200" b="1">
                    <a:latin typeface="Asap Condensed"/>
                    <a:ea typeface="Asap Condensed"/>
                    <a:cs typeface="Asap Condensed"/>
                    <a:sym typeface="Asap Condensed"/>
                  </a:rPr>
                  <a:t>Eviction Prevention Programs, other community and sector-based prevention</a:t>
                </a:r>
                <a:endParaRPr sz="1600">
                  <a:latin typeface="Asap Condensed"/>
                  <a:ea typeface="Asap Condensed"/>
                  <a:cs typeface="Asap Condensed"/>
                  <a:sym typeface="Asap Condensed"/>
                </a:endParaRPr>
              </a:p>
            </p:txBody>
          </p:sp>
        </p:grpSp>
        <p:grpSp>
          <p:nvGrpSpPr>
            <p:cNvPr id="139" name="Google Shape;139;p2"/>
            <p:cNvGrpSpPr/>
            <p:nvPr/>
          </p:nvGrpSpPr>
          <p:grpSpPr>
            <a:xfrm>
              <a:off x="6814182" y="431425"/>
              <a:ext cx="1520856" cy="1993727"/>
              <a:chOff x="6814182" y="431425"/>
              <a:chExt cx="1520856" cy="1993727"/>
            </a:xfrm>
          </p:grpSpPr>
          <p:sp>
            <p:nvSpPr>
              <p:cNvPr id="140" name="Google Shape;140;p2"/>
              <p:cNvSpPr/>
              <p:nvPr/>
            </p:nvSpPr>
            <p:spPr>
              <a:xfrm>
                <a:off x="6814182" y="431425"/>
                <a:ext cx="1520856" cy="1374732"/>
              </a:xfrm>
              <a:prstGeom prst="irregularSeal1">
                <a:avLst/>
              </a:prstGeom>
              <a:solidFill>
                <a:schemeClr val="lt1"/>
              </a:solidFill>
              <a:ln w="19050" cap="flat" cmpd="sng">
                <a:solidFill>
                  <a:srgbClr val="CC0000"/>
                </a:solidFill>
                <a:prstDash val="solid"/>
                <a:round/>
                <a:headEnd type="none" w="sm" len="sm"/>
                <a:tailEnd type="none" w="sm" len="sm"/>
              </a:ln>
            </p:spPr>
            <p:txBody>
              <a:bodyPr spcFirstLastPara="1" wrap="square" lIns="91433" tIns="45700" rIns="91433" bIns="45700" anchor="ctr" anchorCtr="0">
                <a:noAutofit/>
              </a:bodyPr>
              <a:lstStyle/>
              <a:p>
                <a:pPr algn="ctr" defTabSz="1219170">
                  <a:buSzPts val="800"/>
                </a:pPr>
                <a:r>
                  <a:rPr lang="en-US" sz="1067" b="1" i="1">
                    <a:latin typeface="Asap Condensed"/>
                    <a:ea typeface="Asap Condensed"/>
                    <a:cs typeface="Asap Condensed"/>
                    <a:sym typeface="Asap Condensed"/>
                  </a:rPr>
                  <a:t>1</a:t>
                </a:r>
                <a:r>
                  <a:rPr lang="en-US" sz="1067" b="1" i="1" baseline="30000">
                    <a:latin typeface="Asap Condensed"/>
                    <a:ea typeface="Asap Condensed"/>
                    <a:cs typeface="Asap Condensed"/>
                    <a:sym typeface="Asap Condensed"/>
                  </a:rPr>
                  <a:t>ST</a:t>
                </a:r>
                <a:r>
                  <a:rPr lang="en-US" sz="1067" b="1" i="1">
                    <a:latin typeface="Asap Condensed"/>
                    <a:ea typeface="Asap Condensed"/>
                    <a:cs typeface="Asap Condensed"/>
                    <a:sym typeface="Asap Condensed"/>
                  </a:rPr>
                  <a:t> Night Literally Homeless</a:t>
                </a:r>
                <a:endParaRPr sz="1467" i="1">
                  <a:latin typeface="Asap Condensed"/>
                  <a:ea typeface="Asap Condensed"/>
                  <a:cs typeface="Asap Condensed"/>
                  <a:sym typeface="Asap Condensed"/>
                </a:endParaRPr>
              </a:p>
            </p:txBody>
          </p:sp>
          <p:cxnSp>
            <p:nvCxnSpPr>
              <p:cNvPr id="141" name="Google Shape;141;p2"/>
              <p:cNvCxnSpPr/>
              <p:nvPr/>
            </p:nvCxnSpPr>
            <p:spPr>
              <a:xfrm>
                <a:off x="7552537" y="1610952"/>
                <a:ext cx="0" cy="814200"/>
              </a:xfrm>
              <a:prstGeom prst="straightConnector1">
                <a:avLst/>
              </a:prstGeom>
              <a:noFill/>
              <a:ln w="28575" cap="flat" cmpd="sng">
                <a:solidFill>
                  <a:srgbClr val="CC0000"/>
                </a:solidFill>
                <a:prstDash val="solid"/>
                <a:round/>
                <a:headEnd type="none" w="sm" len="sm"/>
                <a:tailEnd type="triangle" w="med" len="med"/>
              </a:ln>
            </p:spPr>
          </p:cxnSp>
        </p:grpSp>
      </p:grpSp>
      <p:sp>
        <p:nvSpPr>
          <p:cNvPr id="142" name="Google Shape;142;p2"/>
          <p:cNvSpPr txBox="1"/>
          <p:nvPr/>
        </p:nvSpPr>
        <p:spPr>
          <a:xfrm rot="1005667">
            <a:off x="4198942" y="1651812"/>
            <a:ext cx="1844775" cy="666937"/>
          </a:xfrm>
          <a:prstGeom prst="rect">
            <a:avLst/>
          </a:prstGeom>
          <a:noFill/>
          <a:ln>
            <a:noFill/>
          </a:ln>
        </p:spPr>
        <p:txBody>
          <a:bodyPr spcFirstLastPara="1" wrap="square" lIns="91433" tIns="45700" rIns="91433" bIns="45700" anchor="t" anchorCtr="0">
            <a:spAutoFit/>
          </a:bodyPr>
          <a:lstStyle/>
          <a:p>
            <a:pPr defTabSz="1219170">
              <a:buSzPts val="1400"/>
            </a:pPr>
            <a:r>
              <a:rPr lang="en-US" sz="1867" b="1" i="1">
                <a:latin typeface="Asap Condensed"/>
                <a:ea typeface="Asap Condensed"/>
                <a:cs typeface="Asap Condensed"/>
                <a:sym typeface="Asap Condensed"/>
              </a:rPr>
              <a:t>Decreasing #’s</a:t>
            </a:r>
            <a:endParaRPr sz="1467">
              <a:latin typeface="Asap Condensed"/>
              <a:ea typeface="Asap Condensed"/>
              <a:cs typeface="Asap Condensed"/>
              <a:sym typeface="Asap Condensed"/>
            </a:endParaRPr>
          </a:p>
        </p:txBody>
      </p:sp>
      <p:cxnSp>
        <p:nvCxnSpPr>
          <p:cNvPr id="143" name="Google Shape;143;p2"/>
          <p:cNvCxnSpPr/>
          <p:nvPr/>
        </p:nvCxnSpPr>
        <p:spPr>
          <a:xfrm>
            <a:off x="3018528" y="1531031"/>
            <a:ext cx="3163600" cy="960800"/>
          </a:xfrm>
          <a:prstGeom prst="straightConnector1">
            <a:avLst/>
          </a:prstGeom>
          <a:noFill/>
          <a:ln w="28575" cap="flat" cmpd="sng">
            <a:solidFill>
              <a:srgbClr val="BF9000"/>
            </a:solidFill>
            <a:prstDash val="solid"/>
            <a:round/>
            <a:headEnd type="none" w="sm" len="sm"/>
            <a:tailEnd type="triangle" w="med" len="med"/>
          </a:ln>
        </p:spPr>
      </p:cxnSp>
      <p:cxnSp>
        <p:nvCxnSpPr>
          <p:cNvPr id="144" name="Google Shape;144;p2"/>
          <p:cNvCxnSpPr>
            <a:endCxn id="145" idx="1"/>
          </p:cNvCxnSpPr>
          <p:nvPr/>
        </p:nvCxnSpPr>
        <p:spPr>
          <a:xfrm flipV="1">
            <a:off x="5816699" y="2084539"/>
            <a:ext cx="2362400" cy="584929"/>
          </a:xfrm>
          <a:prstGeom prst="straightConnector1">
            <a:avLst/>
          </a:prstGeom>
          <a:noFill/>
          <a:ln w="19050" cap="flat" cmpd="sng">
            <a:solidFill>
              <a:srgbClr val="595959"/>
            </a:solidFill>
            <a:prstDash val="dash"/>
            <a:round/>
            <a:headEnd type="none" w="sm" len="sm"/>
            <a:tailEnd type="triangle" w="med" len="med"/>
          </a:ln>
        </p:spPr>
      </p:cxnSp>
      <p:sp>
        <p:nvSpPr>
          <p:cNvPr id="145" name="Google Shape;145;p2"/>
          <p:cNvSpPr txBox="1"/>
          <p:nvPr/>
        </p:nvSpPr>
        <p:spPr>
          <a:xfrm>
            <a:off x="8179099" y="879068"/>
            <a:ext cx="3884400" cy="2410941"/>
          </a:xfrm>
          <a:prstGeom prst="rect">
            <a:avLst/>
          </a:prstGeom>
          <a:noFill/>
          <a:ln w="19050" cap="flat" cmpd="sng">
            <a:solidFill>
              <a:srgbClr val="757070"/>
            </a:solidFill>
            <a:prstDash val="dash"/>
            <a:round/>
            <a:headEnd type="none" w="sm" len="sm"/>
            <a:tailEnd type="none" w="sm" len="sm"/>
          </a:ln>
        </p:spPr>
        <p:txBody>
          <a:bodyPr spcFirstLastPara="1" wrap="square" lIns="91433" tIns="45700" rIns="91433" bIns="45700" anchor="t" anchorCtr="0">
            <a:spAutoFit/>
          </a:bodyPr>
          <a:lstStyle/>
          <a:p>
            <a:pPr defTabSz="1219170">
              <a:buClr>
                <a:srgbClr val="C55A11"/>
              </a:buClr>
              <a:buSzPts val="1100"/>
            </a:pPr>
            <a:r>
              <a:rPr lang="en-US" sz="1733" b="1">
                <a:latin typeface="Asap Condensed"/>
                <a:ea typeface="Asap Condensed"/>
                <a:cs typeface="Asap Condensed"/>
                <a:sym typeface="Asap Condensed"/>
              </a:rPr>
              <a:t>HOUSEHOLD SITUATIONAL CHARACTERISTICS</a:t>
            </a:r>
            <a:endParaRPr sz="1733">
              <a:latin typeface="Asap Condensed"/>
              <a:ea typeface="Asap Condensed"/>
              <a:cs typeface="Asap Condensed"/>
              <a:sym typeface="Asap Condensed"/>
            </a:endParaRPr>
          </a:p>
          <a:p>
            <a:pPr marL="287859" indent="-279393" defTabSz="1219170">
              <a:buSzPts val="900"/>
              <a:buFont typeface="Asap Condensed"/>
              <a:buChar char="•"/>
            </a:pPr>
            <a:r>
              <a:rPr lang="en-US" sz="1200">
                <a:latin typeface="Asap Condensed"/>
                <a:ea typeface="Asap Condensed"/>
                <a:cs typeface="Asap Condensed"/>
                <a:sym typeface="Asap Condensed"/>
              </a:rPr>
              <a:t>Greatest housing insecurity &amp; risk for literal homelessness</a:t>
            </a:r>
            <a:endParaRPr sz="1467">
              <a:latin typeface="Asap Condensed"/>
              <a:ea typeface="Asap Condensed"/>
              <a:cs typeface="Asap Condensed"/>
              <a:sym typeface="Asap Condensed"/>
            </a:endParaRPr>
          </a:p>
          <a:p>
            <a:pPr marL="287859" indent="-279393" defTabSz="1219170">
              <a:buSzPts val="900"/>
              <a:buFont typeface="Asap Condensed"/>
              <a:buChar char="•"/>
            </a:pPr>
            <a:r>
              <a:rPr lang="en-US" sz="1200">
                <a:latin typeface="Asap Condensed"/>
                <a:ea typeface="Asap Condensed"/>
                <a:cs typeface="Asap Condensed"/>
                <a:sym typeface="Asap Condensed"/>
              </a:rPr>
              <a:t>Often in doubled-up situations</a:t>
            </a:r>
            <a:endParaRPr sz="1467">
              <a:latin typeface="Asap Condensed"/>
              <a:ea typeface="Asap Condensed"/>
              <a:cs typeface="Asap Condensed"/>
              <a:sym typeface="Asap Condensed"/>
            </a:endParaRPr>
          </a:p>
          <a:p>
            <a:pPr marL="287859" indent="-279393" defTabSz="1219170">
              <a:buSzPts val="900"/>
              <a:buFont typeface="Asap Condensed"/>
              <a:buChar char="•"/>
            </a:pPr>
            <a:r>
              <a:rPr lang="en-US" sz="1200">
                <a:latin typeface="Asap Condensed"/>
                <a:ea typeface="Asap Condensed"/>
                <a:cs typeface="Asap Condensed"/>
                <a:sym typeface="Asap Condensed"/>
              </a:rPr>
              <a:t>Lack other </a:t>
            </a:r>
            <a:r>
              <a:rPr lang="en-US" sz="1200" u="sng">
                <a:latin typeface="Asap Condensed"/>
                <a:ea typeface="Asap Condensed"/>
                <a:cs typeface="Asap Condensed"/>
                <a:sym typeface="Asap Condensed"/>
              </a:rPr>
              <a:t>safe</a:t>
            </a:r>
            <a:r>
              <a:rPr lang="en-US" sz="1200">
                <a:latin typeface="Asap Condensed"/>
                <a:ea typeface="Asap Condensed"/>
                <a:cs typeface="Asap Condensed"/>
                <a:sym typeface="Asap Condensed"/>
              </a:rPr>
              <a:t> housing options or $ to obtain</a:t>
            </a:r>
            <a:endParaRPr sz="1467">
              <a:latin typeface="Asap Condensed"/>
              <a:ea typeface="Asap Condensed"/>
              <a:cs typeface="Asap Condensed"/>
              <a:sym typeface="Asap Condensed"/>
            </a:endParaRPr>
          </a:p>
          <a:p>
            <a:pPr marL="287859" indent="-279393" defTabSz="1219170">
              <a:buSzPts val="900"/>
              <a:buFont typeface="Asap Condensed"/>
              <a:buChar char="•"/>
            </a:pPr>
            <a:r>
              <a:rPr lang="en-US" sz="1200">
                <a:latin typeface="Asap Condensed"/>
                <a:ea typeface="Asap Condensed"/>
                <a:cs typeface="Asap Condensed"/>
                <a:sym typeface="Asap Condensed"/>
              </a:rPr>
              <a:t>May not be seeking housing/rent assistance OR know where to turn</a:t>
            </a:r>
            <a:endParaRPr sz="1467">
              <a:latin typeface="Asap Condensed"/>
              <a:ea typeface="Asap Condensed"/>
              <a:cs typeface="Asap Condensed"/>
              <a:sym typeface="Asap Condensed"/>
            </a:endParaRPr>
          </a:p>
          <a:p>
            <a:pPr marL="287859" indent="-279393" defTabSz="1219170">
              <a:buSzPts val="900"/>
              <a:buFont typeface="Asap Condensed"/>
              <a:buChar char="✔"/>
            </a:pPr>
            <a:r>
              <a:rPr lang="en-US" sz="1200" b="1" i="1">
                <a:latin typeface="Asap Condensed"/>
                <a:ea typeface="Asap Condensed"/>
                <a:cs typeface="Asap Condensed"/>
                <a:sym typeface="Asap Condensed"/>
              </a:rPr>
              <a:t>May be able to stabilize with…</a:t>
            </a:r>
            <a:endParaRPr sz="1467">
              <a:latin typeface="Asap Condensed"/>
              <a:ea typeface="Asap Condensed"/>
              <a:cs typeface="Asap Condensed"/>
              <a:sym typeface="Asap Condensed"/>
            </a:endParaRPr>
          </a:p>
          <a:p>
            <a:pPr marL="745048" lvl="1" indent="-279393" defTabSz="1219170">
              <a:buSzPts val="900"/>
              <a:buFont typeface="Asap Condensed"/>
              <a:buChar char="✔"/>
            </a:pPr>
            <a:r>
              <a:rPr lang="en-US" sz="1067" i="1">
                <a:latin typeface="Asap Condensed"/>
                <a:ea typeface="Asap Condensed"/>
                <a:cs typeface="Asap Condensed"/>
                <a:sym typeface="Asap Condensed"/>
              </a:rPr>
              <a:t>Urgent, timely problem-solving and coordinated access to other assistance (e.g., $, food, childcare, legal services)</a:t>
            </a:r>
            <a:endParaRPr>
              <a:latin typeface="Asap Condensed"/>
              <a:ea typeface="Asap Condensed"/>
              <a:cs typeface="Asap Condensed"/>
              <a:sym typeface="Asap Condensed"/>
            </a:endParaRPr>
          </a:p>
        </p:txBody>
      </p:sp>
      <p:grpSp>
        <p:nvGrpSpPr>
          <p:cNvPr id="146" name="Google Shape;146;p2"/>
          <p:cNvGrpSpPr/>
          <p:nvPr/>
        </p:nvGrpSpPr>
        <p:grpSpPr>
          <a:xfrm>
            <a:off x="1576198" y="5833157"/>
            <a:ext cx="5215137" cy="1097221"/>
            <a:chOff x="6124895" y="5722399"/>
            <a:chExt cx="3721200" cy="1302081"/>
          </a:xfrm>
        </p:grpSpPr>
        <p:sp>
          <p:nvSpPr>
            <p:cNvPr id="147" name="Google Shape;147;p2"/>
            <p:cNvSpPr/>
            <p:nvPr/>
          </p:nvSpPr>
          <p:spPr>
            <a:xfrm rot="-5400000">
              <a:off x="7816532" y="4352749"/>
              <a:ext cx="322800" cy="3062100"/>
            </a:xfrm>
            <a:prstGeom prst="leftBrace">
              <a:avLst>
                <a:gd name="adj1" fmla="val 8333"/>
                <a:gd name="adj2" fmla="val 49565"/>
              </a:avLst>
            </a:prstGeom>
            <a:noFill/>
            <a:ln w="38100" cap="flat" cmpd="sng">
              <a:solidFill>
                <a:schemeClr val="dk2"/>
              </a:solidFill>
              <a:prstDash val="dash"/>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48" name="Google Shape;148;p2"/>
            <p:cNvSpPr txBox="1"/>
            <p:nvPr/>
          </p:nvSpPr>
          <p:spPr>
            <a:xfrm>
              <a:off x="6124895" y="6038378"/>
              <a:ext cx="3721200" cy="986102"/>
            </a:xfrm>
            <a:prstGeom prst="rect">
              <a:avLst/>
            </a:prstGeom>
            <a:noFill/>
            <a:ln>
              <a:noFill/>
            </a:ln>
          </p:spPr>
          <p:txBody>
            <a:bodyPr spcFirstLastPara="1" wrap="square" lIns="91433" tIns="45700" rIns="91433" bIns="45700" anchor="t" anchorCtr="0">
              <a:spAutoFit/>
            </a:bodyPr>
            <a:lstStyle/>
            <a:p>
              <a:pPr algn="ctr" defTabSz="1219170">
                <a:buClr>
                  <a:srgbClr val="548135"/>
                </a:buClr>
                <a:buSzPts val="800"/>
              </a:pPr>
              <a:r>
                <a:rPr lang="en-US" sz="1867" b="1">
                  <a:solidFill>
                    <a:srgbClr val="B45F06"/>
                  </a:solidFill>
                  <a:latin typeface="Asap Condensed"/>
                  <a:ea typeface="Asap Condensed"/>
                  <a:cs typeface="Asap Condensed"/>
                  <a:sym typeface="Asap Condensed"/>
                </a:rPr>
                <a:t>COORDINATED PREVENTION SYSTEMS</a:t>
              </a:r>
              <a:endParaRPr sz="1867" b="1">
                <a:solidFill>
                  <a:srgbClr val="B45F06"/>
                </a:solidFill>
                <a:latin typeface="Asap Condensed"/>
                <a:ea typeface="Asap Condensed"/>
                <a:cs typeface="Asap Condensed"/>
                <a:sym typeface="Asap Condensed"/>
              </a:endParaRPr>
            </a:p>
            <a:p>
              <a:pPr algn="ctr" defTabSz="1219170">
                <a:buClr>
                  <a:srgbClr val="548135"/>
                </a:buClr>
                <a:buSzPts val="800"/>
              </a:pPr>
              <a:r>
                <a:rPr lang="en-US" sz="1200" b="1">
                  <a:solidFill>
                    <a:srgbClr val="38761D"/>
                  </a:solidFill>
                  <a:latin typeface="Asap Condensed"/>
                  <a:ea typeface="Asap Condensed"/>
                  <a:cs typeface="Asap Condensed"/>
                  <a:sym typeface="Asap Condensed"/>
                </a:rPr>
                <a:t>UPSTREAM</a:t>
              </a:r>
              <a:r>
                <a:rPr lang="en-US" sz="1200" b="1">
                  <a:solidFill>
                    <a:srgbClr val="91A000"/>
                  </a:solidFill>
                  <a:latin typeface="Asap Condensed"/>
                  <a:ea typeface="Asap Condensed"/>
                  <a:cs typeface="Asap Condensed"/>
                  <a:sym typeface="Asap Condensed"/>
                </a:rPr>
                <a:t>&lt;&lt;&lt;</a:t>
              </a:r>
              <a:r>
                <a:rPr lang="en-US" sz="1200" b="1">
                  <a:solidFill>
                    <a:srgbClr val="EF8600"/>
                  </a:solidFill>
                  <a:latin typeface="Asap Condensed"/>
                  <a:ea typeface="Asap Condensed"/>
                  <a:cs typeface="Asap Condensed"/>
                  <a:sym typeface="Asap Condensed"/>
                </a:rPr>
                <a:t>&gt;&gt;&gt;</a:t>
              </a:r>
              <a:r>
                <a:rPr lang="en-US" sz="1200" b="1">
                  <a:solidFill>
                    <a:srgbClr val="9F5900"/>
                  </a:solidFill>
                  <a:latin typeface="Asap Condensed"/>
                  <a:ea typeface="Asap Condensed"/>
                  <a:cs typeface="Asap Condensed"/>
                  <a:sym typeface="Asap Condensed"/>
                </a:rPr>
                <a:t>DOWNSTREAM</a:t>
              </a:r>
              <a:endParaRPr sz="1333" b="1">
                <a:solidFill>
                  <a:srgbClr val="9F5900"/>
                </a:solidFill>
                <a:latin typeface="Asap Condensed"/>
                <a:ea typeface="Asap Condensed"/>
                <a:cs typeface="Asap Condensed"/>
                <a:sym typeface="Asap Condensed"/>
              </a:endParaRPr>
            </a:p>
            <a:p>
              <a:pPr algn="ctr" defTabSz="1219170">
                <a:buClr>
                  <a:srgbClr val="548135"/>
                </a:buClr>
                <a:buSzPts val="800"/>
              </a:pPr>
              <a:endParaRPr sz="1733" i="1">
                <a:solidFill>
                  <a:srgbClr val="595959"/>
                </a:solidFill>
                <a:latin typeface="Asap Condensed"/>
                <a:ea typeface="Asap Condensed"/>
                <a:cs typeface="Asap Condensed"/>
                <a:sym typeface="Asap Condensed"/>
              </a:endParaRPr>
            </a:p>
          </p:txBody>
        </p:sp>
      </p:grpSp>
      <p:cxnSp>
        <p:nvCxnSpPr>
          <p:cNvPr id="149" name="Google Shape;149;p2"/>
          <p:cNvCxnSpPr/>
          <p:nvPr/>
        </p:nvCxnSpPr>
        <p:spPr>
          <a:xfrm>
            <a:off x="980067" y="1170833"/>
            <a:ext cx="20000" cy="4178000"/>
          </a:xfrm>
          <a:prstGeom prst="straightConnector1">
            <a:avLst/>
          </a:prstGeom>
          <a:noFill/>
          <a:ln w="38100" cap="flat" cmpd="sng">
            <a:solidFill>
              <a:srgbClr val="FFD966"/>
            </a:solidFill>
            <a:prstDash val="dot"/>
            <a:round/>
            <a:headEnd type="none" w="sm" len="sm"/>
            <a:tailEnd type="none" w="sm" len="sm"/>
          </a:ln>
        </p:spPr>
      </p:cxnSp>
      <p:sp>
        <p:nvSpPr>
          <p:cNvPr id="150" name="Google Shape;150;p2"/>
          <p:cNvSpPr/>
          <p:nvPr/>
        </p:nvSpPr>
        <p:spPr>
          <a:xfrm rot="-5400000">
            <a:off x="1433600" y="4263000"/>
            <a:ext cx="399200" cy="2161200"/>
          </a:xfrm>
          <a:prstGeom prst="leftBrace">
            <a:avLst>
              <a:gd name="adj1" fmla="val 8333"/>
              <a:gd name="adj2" fmla="val 50000"/>
            </a:avLst>
          </a:prstGeom>
          <a:noFill/>
          <a:ln w="19050" cap="flat" cmpd="sng">
            <a:solidFill>
              <a:schemeClr val="dk2"/>
            </a:solidFill>
            <a:prstDash val="solid"/>
            <a:round/>
            <a:headEnd type="none" w="sm" len="sm"/>
            <a:tailEnd type="none" w="sm" len="sm"/>
          </a:ln>
        </p:spPr>
        <p:txBody>
          <a:bodyPr spcFirstLastPara="1" wrap="square" lIns="91433" tIns="45700" rIns="91433" bIns="45700" anchor="ctr" anchorCtr="0">
            <a:noAutofit/>
          </a:bodyPr>
          <a:lstStyle/>
          <a:p>
            <a:pPr defTabSz="1219170">
              <a:buSzPts val="1400"/>
            </a:pPr>
            <a:endParaRPr sz="1867">
              <a:latin typeface="Calibri"/>
              <a:ea typeface="Calibri"/>
              <a:cs typeface="Calibri"/>
              <a:sym typeface="Calibri"/>
            </a:endParaRPr>
          </a:p>
        </p:txBody>
      </p:sp>
      <p:sp>
        <p:nvSpPr>
          <p:cNvPr id="151" name="Google Shape;151;p2"/>
          <p:cNvSpPr txBox="1"/>
          <p:nvPr/>
        </p:nvSpPr>
        <p:spPr>
          <a:xfrm>
            <a:off x="43500" y="5572401"/>
            <a:ext cx="2213600" cy="646290"/>
          </a:xfrm>
          <a:prstGeom prst="rect">
            <a:avLst/>
          </a:prstGeom>
          <a:noFill/>
          <a:ln>
            <a:noFill/>
          </a:ln>
        </p:spPr>
        <p:txBody>
          <a:bodyPr spcFirstLastPara="1" wrap="square" lIns="91433" tIns="45700" rIns="91433" bIns="45700" anchor="t" anchorCtr="0">
            <a:spAutoFit/>
          </a:bodyPr>
          <a:lstStyle/>
          <a:p>
            <a:pPr algn="ctr" defTabSz="1219170">
              <a:buSzPts val="800"/>
            </a:pPr>
            <a:r>
              <a:rPr lang="en-US" sz="1200" b="1">
                <a:latin typeface="Asap Condensed"/>
                <a:ea typeface="Asap Condensed"/>
                <a:cs typeface="Asap Condensed"/>
                <a:sym typeface="Asap Condensed"/>
              </a:rPr>
              <a:t>Affordable housing development, tenant protections, etc.</a:t>
            </a:r>
            <a:endParaRPr sz="1600">
              <a:latin typeface="Asap Condensed"/>
              <a:ea typeface="Asap Condensed"/>
              <a:cs typeface="Asap Condensed"/>
              <a:sym typeface="Asap Condense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6BC8DD5A-2177-6753-E2F9-C07A00190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5D3EB-BE97-F742-BB88-46928E0C396B}"/>
              </a:ext>
            </a:extLst>
          </p:cNvPr>
          <p:cNvSpPr>
            <a:spLocks noGrp="1"/>
          </p:cNvSpPr>
          <p:nvPr>
            <p:ph type="title" idx="4294967295"/>
          </p:nvPr>
        </p:nvSpPr>
        <p:spPr>
          <a:xfrm>
            <a:off x="1142901" y="274103"/>
            <a:ext cx="9906199" cy="1410915"/>
          </a:xfrm>
        </p:spPr>
        <p:txBody>
          <a:bodyPr vert="horz" lIns="91440" tIns="45720" rIns="91440" bIns="45720" rtlCol="0" anchor="ctr">
            <a:noAutofit/>
          </a:bodyPr>
          <a:lstStyle/>
          <a:p>
            <a:pPr>
              <a:lnSpc>
                <a:spcPct val="90000"/>
              </a:lnSpc>
            </a:pPr>
            <a:r>
              <a:rPr lang="en-US" sz="3600" kern="1200" dirty="0">
                <a:solidFill>
                  <a:schemeClr val="tx1"/>
                </a:solidFill>
                <a:latin typeface="+mj-lt"/>
                <a:ea typeface="+mj-ea"/>
                <a:cs typeface="+mj-cs"/>
              </a:rPr>
              <a:t>Housing Urgent Care (Homelessness Prevention)</a:t>
            </a:r>
            <a:br>
              <a:rPr lang="en-US" sz="3600" kern="1200" dirty="0">
                <a:solidFill>
                  <a:schemeClr val="tx1"/>
                </a:solidFill>
                <a:latin typeface="+mj-lt"/>
                <a:ea typeface="+mj-ea"/>
                <a:cs typeface="+mj-cs"/>
              </a:rPr>
            </a:br>
            <a:r>
              <a:rPr lang="en-US" sz="3600" u="sng" kern="1200" dirty="0">
                <a:solidFill>
                  <a:schemeClr val="tx1"/>
                </a:solidFill>
                <a:latin typeface="+mj-lt"/>
                <a:ea typeface="+mj-ea"/>
                <a:cs typeface="+mj-cs"/>
              </a:rPr>
              <a:t>OR</a:t>
            </a: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rPr>
              <a:t>Homeless Assistance?</a:t>
            </a:r>
          </a:p>
        </p:txBody>
      </p:sp>
      <p:sp>
        <p:nvSpPr>
          <p:cNvPr id="4" name="Slide Number Placeholder 3">
            <a:extLst>
              <a:ext uri="{FF2B5EF4-FFF2-40B4-BE49-F238E27FC236}">
                <a16:creationId xmlns:a16="http://schemas.microsoft.com/office/drawing/2014/main" id="{D81491D5-29C1-994C-AC1E-29061F3E6E59}"/>
              </a:ext>
            </a:extLst>
          </p:cNvPr>
          <p:cNvSpPr>
            <a:spLocks/>
          </p:cNvSpPr>
          <p:nvPr/>
        </p:nvSpPr>
        <p:spPr>
          <a:xfrm>
            <a:off x="7964792" y="5683008"/>
            <a:ext cx="2454288" cy="315003"/>
          </a:xfrm>
          <a:prstGeom prst="rect">
            <a:avLst/>
          </a:prstGeom>
        </p:spPr>
        <p:txBody>
          <a:bodyPr vert="horz" lIns="91440" tIns="45720" rIns="91440" bIns="45720" rtlCol="0" anchor="ctr">
            <a:normAutofit/>
          </a:bodyPr>
          <a:lstStyle/>
          <a:p>
            <a:pPr algn="r" defTabSz="781812">
              <a:spcAft>
                <a:spcPts val="513"/>
              </a:spcAft>
              <a:buClrTx/>
              <a:defRPr/>
            </a:pPr>
            <a:fld id="{CA8D9AD5-F248-4919-864A-CFD76CC027D6}" type="slidenum">
              <a:rPr lang="en-US" sz="1026" b="0" i="0" u="none" strike="noStrike" kern="1200" cap="none">
                <a:solidFill>
                  <a:srgbClr val="555555"/>
                </a:solidFill>
                <a:latin typeface="Calibri" panose="020F0502020204030204"/>
                <a:ea typeface="+mn-ea"/>
                <a:cs typeface="Arial" panose="020B0604020202020204" pitchFamily="34" charset="0"/>
                <a:sym typeface="Arial"/>
              </a:rPr>
              <a:pPr algn="r" defTabSz="781812">
                <a:spcAft>
                  <a:spcPts val="513"/>
                </a:spcAft>
                <a:buClrTx/>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sym typeface="Arial"/>
            </a:endParaRPr>
          </a:p>
        </p:txBody>
      </p:sp>
      <p:graphicFrame>
        <p:nvGraphicFramePr>
          <p:cNvPr id="10" name="Content Placeholder 9">
            <a:extLst>
              <a:ext uri="{FF2B5EF4-FFF2-40B4-BE49-F238E27FC236}">
                <a16:creationId xmlns:a16="http://schemas.microsoft.com/office/drawing/2014/main" id="{80DE5B23-2C6A-BB6C-F3E9-E61696B84042}"/>
              </a:ext>
            </a:extLst>
          </p:cNvPr>
          <p:cNvGraphicFramePr>
            <a:graphicFrameLocks/>
          </p:cNvGraphicFramePr>
          <p:nvPr>
            <p:extLst>
              <p:ext uri="{D42A27DB-BD31-4B8C-83A1-F6EECF244321}">
                <p14:modId xmlns:p14="http://schemas.microsoft.com/office/powerpoint/2010/main" val="2718277521"/>
              </p:ext>
            </p:extLst>
          </p:nvPr>
        </p:nvGraphicFramePr>
        <p:xfrm>
          <a:off x="1772918" y="2122098"/>
          <a:ext cx="8765541" cy="3666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TextBox 29">
            <a:extLst>
              <a:ext uri="{FF2B5EF4-FFF2-40B4-BE49-F238E27FC236}">
                <a16:creationId xmlns:a16="http://schemas.microsoft.com/office/drawing/2014/main" id="{D31E0C94-3AA6-4070-E006-C72F6DA36444}"/>
              </a:ext>
            </a:extLst>
          </p:cNvPr>
          <p:cNvSpPr txBox="1"/>
          <p:nvPr/>
        </p:nvSpPr>
        <p:spPr>
          <a:xfrm>
            <a:off x="3358947" y="6058673"/>
            <a:ext cx="5859296" cy="369332"/>
          </a:xfrm>
          <a:prstGeom prst="rect">
            <a:avLst/>
          </a:prstGeom>
          <a:noFill/>
        </p:spPr>
        <p:txBody>
          <a:bodyPr wrap="none" rtlCol="0">
            <a:spAutoFit/>
          </a:bodyPr>
          <a:lstStyle/>
          <a:p>
            <a:pPr marL="285750" indent="-285750">
              <a:buFont typeface="Wingdings" panose="05000000000000000000" pitchFamily="2" charset="2"/>
              <a:buChar char="ü"/>
            </a:pPr>
            <a:r>
              <a:rPr lang="en-US" sz="1800" b="1" dirty="0"/>
              <a:t>Both immediately offer Housing Problem-Solving</a:t>
            </a:r>
          </a:p>
        </p:txBody>
      </p:sp>
      <p:cxnSp>
        <p:nvCxnSpPr>
          <p:cNvPr id="32" name="Straight Arrow Connector 31">
            <a:extLst>
              <a:ext uri="{FF2B5EF4-FFF2-40B4-BE49-F238E27FC236}">
                <a16:creationId xmlns:a16="http://schemas.microsoft.com/office/drawing/2014/main" id="{56B9C5FC-22A0-64EA-886C-1607622554E5}"/>
              </a:ext>
            </a:extLst>
          </p:cNvPr>
          <p:cNvCxnSpPr>
            <a:cxnSpLocks/>
          </p:cNvCxnSpPr>
          <p:nvPr/>
        </p:nvCxnSpPr>
        <p:spPr>
          <a:xfrm>
            <a:off x="5900507" y="3955324"/>
            <a:ext cx="776177" cy="0"/>
          </a:xfrm>
          <a:prstGeom prst="straightConnector1">
            <a:avLst/>
          </a:prstGeom>
          <a:ln w="98425">
            <a:gradFill flip="none" rotWithShape="1">
              <a:gsLst>
                <a:gs pos="86000">
                  <a:schemeClr val="accent2">
                    <a:lumMod val="67000"/>
                  </a:schemeClr>
                </a:gs>
                <a:gs pos="33000">
                  <a:schemeClr val="accent2">
                    <a:lumMod val="97000"/>
                    <a:lumOff val="3000"/>
                  </a:schemeClr>
                </a:gs>
                <a:gs pos="0">
                  <a:schemeClr val="accent2">
                    <a:lumMod val="60000"/>
                    <a:lumOff val="40000"/>
                  </a:schemeClr>
                </a:gs>
              </a:gsLst>
              <a:lin ang="1620000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C88B488-3E71-B631-46A8-258AE1D930DA}"/>
              </a:ext>
            </a:extLst>
          </p:cNvPr>
          <p:cNvCxnSpPr>
            <a:cxnSpLocks/>
          </p:cNvCxnSpPr>
          <p:nvPr/>
        </p:nvCxnSpPr>
        <p:spPr>
          <a:xfrm flipH="1">
            <a:off x="1065951" y="3955324"/>
            <a:ext cx="792027" cy="0"/>
          </a:xfrm>
          <a:prstGeom prst="straightConnector1">
            <a:avLst/>
          </a:prstGeom>
          <a:ln w="9842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B04C9CE-7BAF-B0E9-1E4D-397B9859F317}"/>
              </a:ext>
            </a:extLst>
          </p:cNvPr>
          <p:cNvCxnSpPr>
            <a:cxnSpLocks/>
          </p:cNvCxnSpPr>
          <p:nvPr/>
        </p:nvCxnSpPr>
        <p:spPr>
          <a:xfrm flipH="1">
            <a:off x="5815158" y="4649984"/>
            <a:ext cx="792027" cy="0"/>
          </a:xfrm>
          <a:prstGeom prst="straightConnector1">
            <a:avLst/>
          </a:prstGeom>
          <a:ln w="9842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BA390D-E57C-9E29-F4FB-FCAC9D4E4028}"/>
              </a:ext>
            </a:extLst>
          </p:cNvPr>
          <p:cNvCxnSpPr>
            <a:cxnSpLocks/>
          </p:cNvCxnSpPr>
          <p:nvPr/>
        </p:nvCxnSpPr>
        <p:spPr>
          <a:xfrm>
            <a:off x="10419080" y="3955324"/>
            <a:ext cx="816835" cy="0"/>
          </a:xfrm>
          <a:prstGeom prst="straightConnector1">
            <a:avLst/>
          </a:prstGeom>
          <a:ln w="984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175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4"/>
          <p:cNvSpPr txBox="1">
            <a:spLocks noGrp="1"/>
          </p:cNvSpPr>
          <p:nvPr>
            <p:ph type="title"/>
          </p:nvPr>
        </p:nvSpPr>
        <p:spPr>
          <a:xfrm>
            <a:off x="2552697" y="348866"/>
            <a:ext cx="7533019" cy="877729"/>
          </a:xfrm>
          <a:prstGeom prst="rect">
            <a:avLst/>
          </a:prstGeom>
          <a:noFill/>
          <a:ln>
            <a:noFill/>
          </a:ln>
        </p:spPr>
        <p:txBody>
          <a:bodyPr spcFirstLastPara="1" wrap="square" lIns="121900" tIns="121900" rIns="121900" bIns="121900" anchor="ctr" anchorCtr="0">
            <a:normAutofit/>
          </a:bodyPr>
          <a:lstStyle/>
          <a:p>
            <a:r>
              <a:rPr lang="en-US" sz="3500">
                <a:solidFill>
                  <a:srgbClr val="FFFFFF"/>
                </a:solidFill>
              </a:rPr>
              <a:t>HPN Stages Breakdown</a:t>
            </a:r>
            <a:endParaRPr/>
          </a:p>
        </p:txBody>
      </p:sp>
      <p:grpSp>
        <p:nvGrpSpPr>
          <p:cNvPr id="227" name="Google Shape;227;p14"/>
          <p:cNvGrpSpPr/>
          <p:nvPr/>
        </p:nvGrpSpPr>
        <p:grpSpPr>
          <a:xfrm>
            <a:off x="455211" y="972743"/>
            <a:ext cx="11736788" cy="5636447"/>
            <a:chOff x="5113" y="165257"/>
            <a:chExt cx="8485771" cy="4227335"/>
          </a:xfrm>
        </p:grpSpPr>
        <p:sp>
          <p:nvSpPr>
            <p:cNvPr id="228" name="Google Shape;228;p14"/>
            <p:cNvSpPr/>
            <p:nvPr/>
          </p:nvSpPr>
          <p:spPr>
            <a:xfrm>
              <a:off x="5114" y="165257"/>
              <a:ext cx="2202820" cy="4227335"/>
            </a:xfrm>
            <a:prstGeom prst="homePlate">
              <a:avLst>
                <a:gd name="adj" fmla="val 25000"/>
              </a:avLst>
            </a:prstGeom>
            <a:solidFill>
              <a:schemeClr val="accent3">
                <a:alpha val="89019"/>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defTabSz="1219170">
                <a:buSzPts val="1400"/>
              </a:pPr>
              <a:endParaRPr sz="1867"/>
            </a:p>
          </p:txBody>
        </p:sp>
        <p:sp>
          <p:nvSpPr>
            <p:cNvPr id="229" name="Google Shape;229;p14"/>
            <p:cNvSpPr txBox="1"/>
            <p:nvPr/>
          </p:nvSpPr>
          <p:spPr>
            <a:xfrm>
              <a:off x="5113" y="165257"/>
              <a:ext cx="1985546" cy="4227335"/>
            </a:xfrm>
            <a:prstGeom prst="rect">
              <a:avLst/>
            </a:prstGeom>
            <a:noFill/>
            <a:ln>
              <a:noFill/>
            </a:ln>
          </p:spPr>
          <p:txBody>
            <a:bodyPr spcFirstLastPara="1" wrap="square" lIns="103600" tIns="40633" rIns="414433" bIns="40633" anchor="ctr" anchorCtr="0">
              <a:noAutofit/>
            </a:bodyPr>
            <a:lstStyle/>
            <a:p>
              <a:pPr defTabSz="1219170">
                <a:lnSpc>
                  <a:spcPct val="90000"/>
                </a:lnSpc>
                <a:buSzPts val="1200"/>
              </a:pPr>
              <a:r>
                <a:rPr lang="en-US" sz="2400" b="1" dirty="0">
                  <a:solidFill>
                    <a:srgbClr val="FFFFFF"/>
                  </a:solidFill>
                </a:rPr>
                <a:t>STEP 1:</a:t>
              </a:r>
              <a:r>
                <a:rPr lang="en-US" sz="2000" b="1" dirty="0">
                  <a:solidFill>
                    <a:srgbClr val="FFFFFF"/>
                  </a:solidFill>
                </a:rPr>
                <a:t> </a:t>
              </a:r>
            </a:p>
            <a:p>
              <a:pPr defTabSz="1219170">
                <a:lnSpc>
                  <a:spcPct val="90000"/>
                </a:lnSpc>
                <a:buSzPts val="1200"/>
              </a:pPr>
              <a:r>
                <a:rPr lang="en-US" sz="2000" b="1" dirty="0">
                  <a:solidFill>
                    <a:srgbClr val="FFFFFF"/>
                  </a:solidFill>
                </a:rPr>
                <a:t>RISK SCREENING</a:t>
              </a:r>
              <a:endParaRPr sz="2400" dirty="0"/>
            </a:p>
            <a:p>
              <a:pPr marL="287338" lvl="1" indent="-287338" defTabSz="1219170">
                <a:lnSpc>
                  <a:spcPct val="90000"/>
                </a:lnSpc>
                <a:spcBef>
                  <a:spcPts val="560"/>
                </a:spcBef>
                <a:buSzPts val="900"/>
                <a:buFont typeface="Noto Sans Symbols"/>
                <a:buChar char="✔"/>
              </a:pPr>
              <a:r>
                <a:rPr lang="en-US" sz="1600" dirty="0">
                  <a:solidFill>
                    <a:srgbClr val="FFFFFF"/>
                  </a:solidFill>
                </a:rPr>
                <a:t>Brief screening by trained Access Point or Service Provider staff to identify current risk level and service needs.</a:t>
              </a:r>
              <a:endParaRPr sz="1600" b="1" dirty="0">
                <a:solidFill>
                  <a:srgbClr val="FFFFFF"/>
                </a:solidFill>
              </a:endParaRPr>
            </a:p>
          </p:txBody>
        </p:sp>
        <p:sp>
          <p:nvSpPr>
            <p:cNvPr id="230" name="Google Shape;230;p14"/>
            <p:cNvSpPr/>
            <p:nvPr/>
          </p:nvSpPr>
          <p:spPr>
            <a:xfrm>
              <a:off x="1767371" y="625470"/>
              <a:ext cx="2809014" cy="3306909"/>
            </a:xfrm>
            <a:prstGeom prst="chevron">
              <a:avLst>
                <a:gd name="adj" fmla="val 25000"/>
              </a:avLst>
            </a:prstGeom>
            <a:solidFill>
              <a:schemeClr val="accent3">
                <a:alpha val="76078"/>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defTabSz="1219170">
                <a:buSzPts val="1400"/>
              </a:pPr>
              <a:endParaRPr sz="1867"/>
            </a:p>
          </p:txBody>
        </p:sp>
        <p:sp>
          <p:nvSpPr>
            <p:cNvPr id="231" name="Google Shape;231;p14"/>
            <p:cNvSpPr txBox="1"/>
            <p:nvPr/>
          </p:nvSpPr>
          <p:spPr>
            <a:xfrm>
              <a:off x="2469624" y="625470"/>
              <a:ext cx="2056183" cy="3306909"/>
            </a:xfrm>
            <a:prstGeom prst="rect">
              <a:avLst/>
            </a:prstGeom>
            <a:noFill/>
            <a:ln>
              <a:noFill/>
            </a:ln>
          </p:spPr>
          <p:txBody>
            <a:bodyPr spcFirstLastPara="1" wrap="square" lIns="103600" tIns="40633" rIns="103600" bIns="40633" anchor="ctr" anchorCtr="0">
              <a:noAutofit/>
            </a:bodyPr>
            <a:lstStyle/>
            <a:p>
              <a:pPr defTabSz="1219170">
                <a:lnSpc>
                  <a:spcPct val="90000"/>
                </a:lnSpc>
                <a:buSzPts val="1200"/>
              </a:pPr>
              <a:r>
                <a:rPr lang="en-US" sz="2400" b="1" dirty="0">
                  <a:solidFill>
                    <a:srgbClr val="FFFFFF"/>
                  </a:solidFill>
                </a:rPr>
                <a:t>STEP 2:</a:t>
              </a:r>
              <a:endParaRPr sz="2800" b="1" dirty="0"/>
            </a:p>
            <a:p>
              <a:pPr defTabSz="1219170">
                <a:lnSpc>
                  <a:spcPct val="90000"/>
                </a:lnSpc>
                <a:spcBef>
                  <a:spcPts val="560"/>
                </a:spcBef>
                <a:buSzPts val="1200"/>
              </a:pPr>
              <a:r>
                <a:rPr lang="en-US" sz="2000" b="1" dirty="0">
                  <a:solidFill>
                    <a:srgbClr val="FFFFFF"/>
                  </a:solidFill>
                </a:rPr>
                <a:t>HOUSING PROBLEM-SOLVING</a:t>
              </a:r>
            </a:p>
            <a:p>
              <a:pPr marL="285750" indent="-285750" defTabSz="1219170">
                <a:lnSpc>
                  <a:spcPct val="90000"/>
                </a:lnSpc>
                <a:spcBef>
                  <a:spcPts val="560"/>
                </a:spcBef>
                <a:buSzPts val="1200"/>
                <a:buFont typeface="Wingdings" panose="05000000000000000000" pitchFamily="2" charset="2"/>
                <a:buChar char="ü"/>
              </a:pPr>
              <a:r>
                <a:rPr lang="en-US" sz="1600" b="1" dirty="0">
                  <a:solidFill>
                    <a:srgbClr val="FFFFFF"/>
                  </a:solidFill>
                </a:rPr>
                <a:t>ALL</a:t>
              </a:r>
              <a:r>
                <a:rPr lang="en-US" sz="1600" dirty="0">
                  <a:solidFill>
                    <a:srgbClr val="FFFFFF"/>
                  </a:solidFill>
                </a:rPr>
                <a:t>: HPS assistance by trained HRS and Access Point staff</a:t>
              </a:r>
              <a:endParaRPr lang="en-US" sz="2400" dirty="0"/>
            </a:p>
          </p:txBody>
        </p:sp>
        <p:sp>
          <p:nvSpPr>
            <p:cNvPr id="232" name="Google Shape;232;p14"/>
            <p:cNvSpPr/>
            <p:nvPr/>
          </p:nvSpPr>
          <p:spPr>
            <a:xfrm>
              <a:off x="4135821" y="1061224"/>
              <a:ext cx="2592807" cy="2435402"/>
            </a:xfrm>
            <a:prstGeom prst="chevron">
              <a:avLst>
                <a:gd name="adj" fmla="val 25000"/>
              </a:avLst>
            </a:prstGeom>
            <a:solidFill>
              <a:schemeClr val="accent3">
                <a:alpha val="62352"/>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defTabSz="1219170">
                <a:buSzPts val="1400"/>
              </a:pPr>
              <a:endParaRPr sz="1867"/>
            </a:p>
          </p:txBody>
        </p:sp>
        <p:sp>
          <p:nvSpPr>
            <p:cNvPr id="233" name="Google Shape;233;p14"/>
            <p:cNvSpPr txBox="1"/>
            <p:nvPr/>
          </p:nvSpPr>
          <p:spPr>
            <a:xfrm>
              <a:off x="4744672" y="1061224"/>
              <a:ext cx="1504992" cy="2435402"/>
            </a:xfrm>
            <a:prstGeom prst="rect">
              <a:avLst/>
            </a:prstGeom>
            <a:noFill/>
            <a:ln>
              <a:noFill/>
            </a:ln>
          </p:spPr>
          <p:txBody>
            <a:bodyPr spcFirstLastPara="1" wrap="square" lIns="103600" tIns="40633" rIns="103600" bIns="40633" anchor="ctr" anchorCtr="0">
              <a:noAutofit/>
            </a:bodyPr>
            <a:lstStyle/>
            <a:p>
              <a:pPr defTabSz="1219170">
                <a:lnSpc>
                  <a:spcPct val="90000"/>
                </a:lnSpc>
                <a:buSzPts val="1200"/>
              </a:pPr>
              <a:r>
                <a:rPr lang="en-US" sz="2000" b="1" dirty="0">
                  <a:solidFill>
                    <a:srgbClr val="FFFFFF"/>
                  </a:solidFill>
                </a:rPr>
                <a:t>STEP 3: </a:t>
              </a:r>
              <a:endParaRPr sz="2400" b="1" dirty="0"/>
            </a:p>
            <a:p>
              <a:pPr defTabSz="1219170">
                <a:lnSpc>
                  <a:spcPct val="90000"/>
                </a:lnSpc>
                <a:spcBef>
                  <a:spcPts val="560"/>
                </a:spcBef>
                <a:buSzPts val="1200"/>
              </a:pPr>
              <a:r>
                <a:rPr lang="en-US" sz="1600" b="1" dirty="0">
                  <a:solidFill>
                    <a:srgbClr val="FFFFFF"/>
                  </a:solidFill>
                </a:rPr>
                <a:t>Prioritized Housing Assistance</a:t>
              </a:r>
              <a:endParaRPr sz="1867" dirty="0"/>
            </a:p>
            <a:p>
              <a:pPr marL="287338" lvl="1" indent="-287338" defTabSz="1219170">
                <a:lnSpc>
                  <a:spcPct val="90000"/>
                </a:lnSpc>
                <a:spcBef>
                  <a:spcPts val="560"/>
                </a:spcBef>
                <a:buSzPts val="900"/>
                <a:buFont typeface="Noto Sans Symbols"/>
                <a:buChar char="✔"/>
              </a:pPr>
              <a:r>
                <a:rPr lang="en-US" sz="1200" b="1" dirty="0">
                  <a:solidFill>
                    <a:srgbClr val="FFFFFF"/>
                  </a:solidFill>
                </a:rPr>
                <a:t>ALL: </a:t>
              </a:r>
              <a:r>
                <a:rPr lang="en-US" sz="1200" dirty="0">
                  <a:solidFill>
                    <a:srgbClr val="FFFFFF"/>
                  </a:solidFill>
                </a:rPr>
                <a:t>HPN/HRS current programs and resources, including ERA if needed</a:t>
              </a:r>
              <a:endParaRPr sz="1200" dirty="0">
                <a:solidFill>
                  <a:srgbClr val="FFFFFF"/>
                </a:solidFill>
              </a:endParaRPr>
            </a:p>
            <a:p>
              <a:pPr marL="287338" lvl="1" indent="-287338" defTabSz="1219170">
                <a:lnSpc>
                  <a:spcPct val="90000"/>
                </a:lnSpc>
                <a:spcBef>
                  <a:spcPts val="400"/>
                </a:spcBef>
                <a:buSzPts val="900"/>
                <a:buFont typeface="Noto Sans Symbols"/>
                <a:buChar char="✔"/>
              </a:pPr>
              <a:r>
                <a:rPr lang="en-US" sz="1200" b="1" dirty="0">
                  <a:solidFill>
                    <a:schemeClr val="accent4">
                      <a:lumMod val="50000"/>
                    </a:schemeClr>
                  </a:solidFill>
                </a:rPr>
                <a:t>HIGHEST PRIORITY: Additional ERA assistance</a:t>
              </a:r>
              <a:endParaRPr sz="1200" b="1" dirty="0">
                <a:solidFill>
                  <a:schemeClr val="accent4">
                    <a:lumMod val="50000"/>
                  </a:schemeClr>
                </a:solidFill>
              </a:endParaRPr>
            </a:p>
          </p:txBody>
        </p:sp>
        <p:sp>
          <p:nvSpPr>
            <p:cNvPr id="234" name="Google Shape;234;p14"/>
            <p:cNvSpPr/>
            <p:nvPr/>
          </p:nvSpPr>
          <p:spPr>
            <a:xfrm>
              <a:off x="6288064" y="1320998"/>
              <a:ext cx="2202820" cy="1915854"/>
            </a:xfrm>
            <a:prstGeom prst="chevron">
              <a:avLst>
                <a:gd name="adj" fmla="val 25000"/>
              </a:avLst>
            </a:prstGeom>
            <a:solidFill>
              <a:schemeClr val="accent3">
                <a:alpha val="49019"/>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defTabSz="1219170">
                <a:buSzPts val="1400"/>
              </a:pPr>
              <a:endParaRPr sz="1867"/>
            </a:p>
          </p:txBody>
        </p:sp>
        <p:sp>
          <p:nvSpPr>
            <p:cNvPr id="235" name="Google Shape;235;p14"/>
            <p:cNvSpPr txBox="1"/>
            <p:nvPr/>
          </p:nvSpPr>
          <p:spPr>
            <a:xfrm>
              <a:off x="6767028" y="1320998"/>
              <a:ext cx="1394735" cy="1915854"/>
            </a:xfrm>
            <a:prstGeom prst="rect">
              <a:avLst/>
            </a:prstGeom>
            <a:noFill/>
            <a:ln>
              <a:noFill/>
            </a:ln>
          </p:spPr>
          <p:txBody>
            <a:bodyPr spcFirstLastPara="1" wrap="square" lIns="103600" tIns="37233" rIns="103600" bIns="37233" anchor="ctr" anchorCtr="0">
              <a:noAutofit/>
            </a:bodyPr>
            <a:lstStyle/>
            <a:p>
              <a:pPr defTabSz="1219170">
                <a:lnSpc>
                  <a:spcPct val="90000"/>
                </a:lnSpc>
                <a:buSzPts val="1050"/>
              </a:pPr>
              <a:r>
                <a:rPr lang="en-US" sz="1800" b="1" dirty="0">
                  <a:solidFill>
                    <a:srgbClr val="FFFFFF"/>
                  </a:solidFill>
                </a:rPr>
                <a:t>STEP 4:</a:t>
              </a:r>
              <a:endParaRPr sz="2400" b="1" dirty="0"/>
            </a:p>
            <a:p>
              <a:pPr defTabSz="1219170">
                <a:lnSpc>
                  <a:spcPct val="90000"/>
                </a:lnSpc>
                <a:spcBef>
                  <a:spcPts val="491"/>
                </a:spcBef>
                <a:buSzPts val="1050"/>
              </a:pPr>
              <a:r>
                <a:rPr lang="en-US" b="1" dirty="0">
                  <a:solidFill>
                    <a:srgbClr val="FFFFFF"/>
                  </a:solidFill>
                </a:rPr>
                <a:t>FOLLOW-UP SUPPORT</a:t>
              </a:r>
              <a:endParaRPr sz="1867" dirty="0"/>
            </a:p>
            <a:p>
              <a:pPr marL="76198" lvl="1" indent="-76198" defTabSz="1219170">
                <a:lnSpc>
                  <a:spcPct val="90000"/>
                </a:lnSpc>
                <a:spcBef>
                  <a:spcPts val="491"/>
                </a:spcBef>
                <a:buSzPts val="800"/>
              </a:pPr>
              <a:endParaRPr sz="1067" b="1" dirty="0">
                <a:solidFill>
                  <a:srgbClr val="FFFFFF"/>
                </a:solidFill>
              </a:endParaRPr>
            </a:p>
            <a:p>
              <a:pPr marL="169863" lvl="1" indent="-169863" defTabSz="1219170">
                <a:lnSpc>
                  <a:spcPct val="90000"/>
                </a:lnSpc>
                <a:spcBef>
                  <a:spcPts val="160"/>
                </a:spcBef>
                <a:buSzPts val="800"/>
                <a:buFont typeface="Noto Sans Symbols"/>
                <a:buChar char="✔"/>
              </a:pPr>
              <a:r>
                <a:rPr lang="en-US" sz="1067" b="1" dirty="0">
                  <a:solidFill>
                    <a:srgbClr val="FFFFFF"/>
                  </a:solidFill>
                </a:rPr>
                <a:t>ALL</a:t>
              </a:r>
              <a:r>
                <a:rPr lang="en-US" sz="1067" dirty="0">
                  <a:solidFill>
                    <a:srgbClr val="FFFFFF"/>
                  </a:solidFill>
                </a:rPr>
                <a:t>: additional problem-solving and other assistance as needed/desired</a:t>
              </a:r>
            </a:p>
            <a:p>
              <a:pPr marL="169863" lvl="1" indent="-169863" defTabSz="1219170">
                <a:lnSpc>
                  <a:spcPct val="90000"/>
                </a:lnSpc>
                <a:spcBef>
                  <a:spcPts val="160"/>
                </a:spcBef>
                <a:buSzPts val="800"/>
                <a:buFont typeface="Noto Sans Symbols"/>
                <a:buChar char="✔"/>
              </a:pPr>
              <a:r>
                <a:rPr lang="en-US" sz="1067" b="1" dirty="0">
                  <a:solidFill>
                    <a:schemeClr val="accent4">
                      <a:lumMod val="50000"/>
                    </a:schemeClr>
                  </a:solidFill>
                </a:rPr>
                <a:t>HIGHEST PRIORITY: Housing-Focused Case Management supports for higher priority households</a:t>
              </a:r>
              <a:endParaRPr sz="1067" b="1" dirty="0">
                <a:solidFill>
                  <a:schemeClr val="accent4">
                    <a:lumMod val="50000"/>
                  </a:schemeClr>
                </a:solidFill>
              </a:endParaRPr>
            </a:p>
          </p:txBody>
        </p:sp>
      </p:grpSp>
      <p:sp>
        <p:nvSpPr>
          <p:cNvPr id="236" name="Google Shape;236;p14"/>
          <p:cNvSpPr txBox="1"/>
          <p:nvPr/>
        </p:nvSpPr>
        <p:spPr>
          <a:xfrm>
            <a:off x="415595" y="100401"/>
            <a:ext cx="11360800" cy="763600"/>
          </a:xfrm>
          <a:prstGeom prst="rect">
            <a:avLst/>
          </a:prstGeom>
          <a:noFill/>
          <a:ln>
            <a:noFill/>
          </a:ln>
        </p:spPr>
        <p:txBody>
          <a:bodyPr spcFirstLastPara="1" wrap="square" lIns="121900" tIns="121900" rIns="121900" bIns="121900" anchor="t" anchorCtr="0">
            <a:noAutofit/>
          </a:bodyPr>
          <a:lstStyle/>
          <a:p>
            <a:pPr defTabSz="1219170">
              <a:buSzPts val="2800"/>
            </a:pPr>
            <a:r>
              <a:rPr lang="en-US" sz="3733" b="1"/>
              <a:t>Prevention Workflow</a:t>
            </a:r>
            <a:endParaRPr sz="3200" b="1">
              <a:solidFill>
                <a:srgbClr val="12B5EA"/>
              </a:solidFill>
              <a:highlight>
                <a:srgbClr val="12B5EA"/>
              </a:highlight>
              <a:latin typeface="Asap Condensed"/>
              <a:ea typeface="Asap Condensed"/>
              <a:cs typeface="Asap Condensed"/>
              <a:sym typeface="Asap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2b042a2c8cd_0_8"/>
          <p:cNvSpPr txBox="1">
            <a:spLocks noGrp="1"/>
          </p:cNvSpPr>
          <p:nvPr>
            <p:ph type="title"/>
          </p:nvPr>
        </p:nvSpPr>
        <p:spPr>
          <a:xfrm>
            <a:off x="838200" y="365125"/>
            <a:ext cx="10515600" cy="1325600"/>
          </a:xfrm>
          <a:prstGeom prst="rect">
            <a:avLst/>
          </a:prstGeom>
          <a:noFill/>
          <a:ln>
            <a:noFill/>
          </a:ln>
        </p:spPr>
        <p:txBody>
          <a:bodyPr spcFirstLastPara="1" wrap="square" lIns="91433" tIns="45700" rIns="91433" bIns="45700" anchor="ctr" anchorCtr="0">
            <a:normAutofit/>
          </a:bodyPr>
          <a:lstStyle/>
          <a:p>
            <a:r>
              <a:rPr lang="en-US"/>
              <a:t>Housing Resource Specialist Role</a:t>
            </a:r>
          </a:p>
        </p:txBody>
      </p:sp>
      <p:sp>
        <p:nvSpPr>
          <p:cNvPr id="290" name="Google Shape;290;g2b042a2c8cd_0_8"/>
          <p:cNvSpPr txBox="1">
            <a:spLocks noGrp="1"/>
          </p:cNvSpPr>
          <p:nvPr>
            <p:ph type="body" idx="1"/>
          </p:nvPr>
        </p:nvSpPr>
        <p:spPr>
          <a:xfrm>
            <a:off x="838200" y="1690687"/>
            <a:ext cx="10515600" cy="4486400"/>
          </a:xfrm>
          <a:prstGeom prst="rect">
            <a:avLst/>
          </a:prstGeom>
          <a:noFill/>
          <a:ln>
            <a:noFill/>
          </a:ln>
        </p:spPr>
        <p:txBody>
          <a:bodyPr spcFirstLastPara="1" wrap="square" lIns="91433" tIns="45700" rIns="91433" bIns="45700" anchor="t" anchorCtr="0">
            <a:normAutofit/>
          </a:bodyPr>
          <a:lstStyle/>
          <a:p>
            <a:pPr indent="-465655">
              <a:buClr>
                <a:schemeClr val="dk1"/>
              </a:buClr>
              <a:buSzPts val="1900"/>
            </a:pPr>
            <a:r>
              <a:rPr lang="en-US" sz="2133">
                <a:solidFill>
                  <a:schemeClr val="dk1"/>
                </a:solidFill>
              </a:rPr>
              <a:t>Housing Resource Specialists (HRS) provide housing-focused, crisis intervention for people with the highest risk based on urgency and other vulnerabilities. </a:t>
            </a:r>
            <a:endParaRPr sz="2133">
              <a:solidFill>
                <a:schemeClr val="dk1"/>
              </a:solidFill>
            </a:endParaRPr>
          </a:p>
          <a:p>
            <a:pPr marL="0" indent="0">
              <a:buNone/>
            </a:pPr>
            <a:endParaRPr sz="2133">
              <a:solidFill>
                <a:schemeClr val="dk1"/>
              </a:solidFill>
            </a:endParaRPr>
          </a:p>
          <a:p>
            <a:pPr indent="-465655">
              <a:buClr>
                <a:schemeClr val="dk1"/>
              </a:buClr>
              <a:buSzPts val="1900"/>
            </a:pPr>
            <a:r>
              <a:rPr lang="en-US" sz="2133">
                <a:solidFill>
                  <a:schemeClr val="dk1"/>
                </a:solidFill>
              </a:rPr>
              <a:t>HRS staff are trained and certified in Housing Problem-Solving and focus on housing crisis intervention, including offering immediate Housing Problem-Solving for the most urgent and complex situations.</a:t>
            </a:r>
            <a:endParaRPr sz="2133">
              <a:solidFill>
                <a:schemeClr val="dk1"/>
              </a:solidFill>
            </a:endParaRPr>
          </a:p>
          <a:p>
            <a:pPr marL="0" indent="0">
              <a:buNone/>
            </a:pPr>
            <a:endParaRPr sz="2133">
              <a:solidFill>
                <a:schemeClr val="dk1"/>
              </a:solidFill>
            </a:endParaRPr>
          </a:p>
          <a:p>
            <a:pPr indent="-465655">
              <a:buClr>
                <a:schemeClr val="dk1"/>
              </a:buClr>
              <a:buSzPts val="1900"/>
            </a:pPr>
            <a:r>
              <a:rPr lang="en-US" sz="2133">
                <a:solidFill>
                  <a:schemeClr val="dk1"/>
                </a:solidFill>
              </a:rPr>
              <a:t>Generally, HRS staff caseloads are dynamic, with a significant amount of HRS staff time focused on 1-time or very brief intervention</a:t>
            </a:r>
            <a:endParaRPr sz="2133">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Right 2">
            <a:extLst>
              <a:ext uri="{FF2B5EF4-FFF2-40B4-BE49-F238E27FC236}">
                <a16:creationId xmlns:a16="http://schemas.microsoft.com/office/drawing/2014/main" id="{43E2C0D8-C6EC-4E1D-A9D5-22450F5E6816}"/>
              </a:ext>
            </a:extLst>
          </p:cNvPr>
          <p:cNvSpPr/>
          <p:nvPr/>
        </p:nvSpPr>
        <p:spPr>
          <a:xfrm>
            <a:off x="662243" y="3636376"/>
            <a:ext cx="11135910" cy="514350"/>
          </a:xfrm>
          <a:prstGeom prst="rightArrow">
            <a:avLst/>
          </a:prstGeom>
          <a:solidFill>
            <a:schemeClr val="accent5">
              <a:lumMod val="60000"/>
              <a:lumOff val="40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E3A3FD4-9EF0-4147-B5F8-E2EA87075F82}"/>
              </a:ext>
            </a:extLst>
          </p:cNvPr>
          <p:cNvSpPr txBox="1"/>
          <p:nvPr/>
        </p:nvSpPr>
        <p:spPr>
          <a:xfrm>
            <a:off x="16435" y="2186649"/>
            <a:ext cx="1643399" cy="103105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Housing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Crisis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(imminently at-risk of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or currently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literally homeless)</a:t>
            </a:r>
            <a:endPar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5" name="Oval 4">
            <a:extLst>
              <a:ext uri="{FF2B5EF4-FFF2-40B4-BE49-F238E27FC236}">
                <a16:creationId xmlns:a16="http://schemas.microsoft.com/office/drawing/2014/main" id="{9B38409B-0979-4C3D-BC3B-D52397DB469C}"/>
              </a:ext>
            </a:extLst>
          </p:cNvPr>
          <p:cNvSpPr/>
          <p:nvPr/>
        </p:nvSpPr>
        <p:spPr>
          <a:xfrm>
            <a:off x="2404916" y="3729245"/>
            <a:ext cx="314325" cy="328612"/>
          </a:xfrm>
          <a:prstGeom prst="ellipse">
            <a:avLst/>
          </a:prstGeom>
          <a:solidFill>
            <a:srgbClr val="447B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9949527-C3BC-4A60-9627-FCCFBEBD31CE}"/>
              </a:ext>
            </a:extLst>
          </p:cNvPr>
          <p:cNvSpPr txBox="1"/>
          <p:nvPr/>
        </p:nvSpPr>
        <p:spPr>
          <a:xfrm>
            <a:off x="343510" y="4158474"/>
            <a:ext cx="1777234" cy="6001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Program Eligibility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Screening,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Prioritization</a:t>
            </a:r>
          </a:p>
        </p:txBody>
      </p:sp>
      <p:sp>
        <p:nvSpPr>
          <p:cNvPr id="8" name="TextBox 7">
            <a:extLst>
              <a:ext uri="{FF2B5EF4-FFF2-40B4-BE49-F238E27FC236}">
                <a16:creationId xmlns:a16="http://schemas.microsoft.com/office/drawing/2014/main" id="{BDF50AAD-AEBD-4608-A055-6424E5A46214}"/>
              </a:ext>
            </a:extLst>
          </p:cNvPr>
          <p:cNvSpPr txBox="1"/>
          <p:nvPr/>
        </p:nvSpPr>
        <p:spPr>
          <a:xfrm>
            <a:off x="1251903" y="4166442"/>
            <a:ext cx="2820516" cy="53860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Program Enrollment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(based on eligibility, priority,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and case slot opening)</a:t>
            </a:r>
          </a:p>
        </p:txBody>
      </p:sp>
      <p:sp>
        <p:nvSpPr>
          <p:cNvPr id="10" name="TextBox 9">
            <a:extLst>
              <a:ext uri="{FF2B5EF4-FFF2-40B4-BE49-F238E27FC236}">
                <a16:creationId xmlns:a16="http://schemas.microsoft.com/office/drawing/2014/main" id="{F47535E3-A463-4DC3-A561-C79BAAA139B9}"/>
              </a:ext>
            </a:extLst>
          </p:cNvPr>
          <p:cNvSpPr txBox="1"/>
          <p:nvPr/>
        </p:nvSpPr>
        <p:spPr>
          <a:xfrm>
            <a:off x="818791" y="4759429"/>
            <a:ext cx="1364237" cy="6001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Eligibility Screen, Documentation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Checklist</a:t>
            </a:r>
          </a:p>
        </p:txBody>
      </p:sp>
      <p:sp>
        <p:nvSpPr>
          <p:cNvPr id="12" name="TextBox 11">
            <a:extLst>
              <a:ext uri="{FF2B5EF4-FFF2-40B4-BE49-F238E27FC236}">
                <a16:creationId xmlns:a16="http://schemas.microsoft.com/office/drawing/2014/main" id="{F4D91041-6B67-4E78-AB9E-C9AF973218CE}"/>
              </a:ext>
            </a:extLst>
          </p:cNvPr>
          <p:cNvSpPr txBox="1"/>
          <p:nvPr/>
        </p:nvSpPr>
        <p:spPr>
          <a:xfrm>
            <a:off x="2912816" y="3099523"/>
            <a:ext cx="2774520"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00B050"/>
                </a:solidFill>
                <a:effectLst/>
                <a:uLnTx/>
                <a:uFillTx/>
                <a:latin typeface="Arial" panose="020B0604020202020204" pitchFamily="34" charset="0"/>
                <a:ea typeface="+mn-ea"/>
                <a:cs typeface="+mn-cs"/>
              </a:rPr>
              <a:t>Initial </a:t>
            </a: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90-Day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Housing Stability Plan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 guide immediate stabilization (THP),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housing navigation)  </a:t>
            </a:r>
          </a:p>
        </p:txBody>
      </p:sp>
      <p:sp>
        <p:nvSpPr>
          <p:cNvPr id="14" name="TextBox 13">
            <a:extLst>
              <a:ext uri="{FF2B5EF4-FFF2-40B4-BE49-F238E27FC236}">
                <a16:creationId xmlns:a16="http://schemas.microsoft.com/office/drawing/2014/main" id="{AF2C6C05-4EA0-4140-9DB9-22CFEF4D64AF}"/>
              </a:ext>
            </a:extLst>
          </p:cNvPr>
          <p:cNvSpPr txBox="1"/>
          <p:nvPr/>
        </p:nvSpPr>
        <p:spPr>
          <a:xfrm>
            <a:off x="6081082" y="3101738"/>
            <a:ext cx="2570222" cy="5693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00B050"/>
                </a:solidFill>
                <a:effectLst/>
                <a:uLnTx/>
                <a:uFillTx/>
                <a:latin typeface="Arial" panose="020B0604020202020204" pitchFamily="34" charset="0"/>
                <a:ea typeface="+mn-ea"/>
                <a:cs typeface="+mn-cs"/>
              </a:rPr>
              <a:t>Updated </a:t>
            </a: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90-Day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Housing Stability Plan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 guide housing stabilization after placement) </a:t>
            </a:r>
          </a:p>
        </p:txBody>
      </p:sp>
      <p:sp>
        <p:nvSpPr>
          <p:cNvPr id="16" name="TextBox 15">
            <a:extLst>
              <a:ext uri="{FF2B5EF4-FFF2-40B4-BE49-F238E27FC236}">
                <a16:creationId xmlns:a16="http://schemas.microsoft.com/office/drawing/2014/main" id="{D08D1699-42B7-4683-8903-A5A32F8D7EF8}"/>
              </a:ext>
            </a:extLst>
          </p:cNvPr>
          <p:cNvSpPr txBox="1"/>
          <p:nvPr/>
        </p:nvSpPr>
        <p:spPr>
          <a:xfrm>
            <a:off x="9861556" y="3122379"/>
            <a:ext cx="2774521" cy="5693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srgbClr val="00B050"/>
                </a:solidFill>
                <a:effectLst/>
                <a:uLnTx/>
                <a:uFillTx/>
                <a:latin typeface="Arial" panose="020B0604020202020204" pitchFamily="34" charset="0"/>
                <a:ea typeface="+mn-ea"/>
                <a:cs typeface="+mn-cs"/>
              </a:rPr>
              <a:t>Updated </a:t>
            </a: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90-Day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Housing Stability Plan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 guide housing retention after exit) </a:t>
            </a:r>
          </a:p>
        </p:txBody>
      </p:sp>
      <p:sp>
        <p:nvSpPr>
          <p:cNvPr id="17" name="Explosion: 8 Points 16">
            <a:extLst>
              <a:ext uri="{FF2B5EF4-FFF2-40B4-BE49-F238E27FC236}">
                <a16:creationId xmlns:a16="http://schemas.microsoft.com/office/drawing/2014/main" id="{D3462574-0A4D-4397-A1D4-942EBF976614}"/>
              </a:ext>
            </a:extLst>
          </p:cNvPr>
          <p:cNvSpPr/>
          <p:nvPr/>
        </p:nvSpPr>
        <p:spPr>
          <a:xfrm>
            <a:off x="194799" y="3237201"/>
            <a:ext cx="943276" cy="1020278"/>
          </a:xfrm>
          <a:prstGeom prst="irregularSeal1">
            <a:avLst/>
          </a:prstGeom>
          <a:solidFill>
            <a:srgbClr val="447B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858CA056-3E58-413D-8878-7574225888FB}"/>
              </a:ext>
            </a:extLst>
          </p:cNvPr>
          <p:cNvSpPr txBox="1"/>
          <p:nvPr/>
        </p:nvSpPr>
        <p:spPr>
          <a:xfrm>
            <a:off x="4378556" y="4257479"/>
            <a:ext cx="2523344" cy="93871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Crisis Stabilization 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Current Housing (THP)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Arial" panose="020B0604020202020204" pitchFamily="34" charset="0"/>
                <a:ea typeface="+mn-ea"/>
                <a:cs typeface="+mn-cs"/>
              </a:rPr>
              <a: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Initial Housing Placement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(RRH/THP)</a:t>
            </a:r>
          </a:p>
        </p:txBody>
      </p:sp>
      <p:sp>
        <p:nvSpPr>
          <p:cNvPr id="22" name="Action Button: Go Home 21">
            <a:hlinkClick r:id="" action="ppaction://noaction" highlightClick="1"/>
            <a:extLst>
              <a:ext uri="{FF2B5EF4-FFF2-40B4-BE49-F238E27FC236}">
                <a16:creationId xmlns:a16="http://schemas.microsoft.com/office/drawing/2014/main" id="{29BA2EC7-CAD7-47F6-9A25-8E240A3939FD}"/>
              </a:ext>
            </a:extLst>
          </p:cNvPr>
          <p:cNvSpPr/>
          <p:nvPr/>
        </p:nvSpPr>
        <p:spPr>
          <a:xfrm>
            <a:off x="5300587" y="3627580"/>
            <a:ext cx="667632" cy="538609"/>
          </a:xfrm>
          <a:prstGeom prst="actionButtonHom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BD25F4D2-41BF-419C-B801-E05C92AC7A14}"/>
              </a:ext>
            </a:extLst>
          </p:cNvPr>
          <p:cNvSpPr txBox="1"/>
          <p:nvPr/>
        </p:nvSpPr>
        <p:spPr>
          <a:xfrm>
            <a:off x="2962626" y="1349272"/>
            <a:ext cx="7721587"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Regular (e.g., monthly) case review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(housing stability indicators, assistance needs, participant preferences)</a:t>
            </a:r>
          </a:p>
        </p:txBody>
      </p:sp>
      <p:sp>
        <p:nvSpPr>
          <p:cNvPr id="26" name="TextBox 25">
            <a:extLst>
              <a:ext uri="{FF2B5EF4-FFF2-40B4-BE49-F238E27FC236}">
                <a16:creationId xmlns:a16="http://schemas.microsoft.com/office/drawing/2014/main" id="{5B71FC37-7A27-4C47-A3F1-B95B1C481367}"/>
              </a:ext>
            </a:extLst>
          </p:cNvPr>
          <p:cNvSpPr txBox="1"/>
          <p:nvPr/>
        </p:nvSpPr>
        <p:spPr>
          <a:xfrm>
            <a:off x="9610784" y="4106786"/>
            <a:ext cx="1999265" cy="53860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Program Exit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(based on case review and housing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stability indicators)</a:t>
            </a:r>
          </a:p>
        </p:txBody>
      </p:sp>
      <p:sp>
        <p:nvSpPr>
          <p:cNvPr id="28" name="Oval 27">
            <a:extLst>
              <a:ext uri="{FF2B5EF4-FFF2-40B4-BE49-F238E27FC236}">
                <a16:creationId xmlns:a16="http://schemas.microsoft.com/office/drawing/2014/main" id="{7DE4C8CC-33A6-48A0-8945-59F0786B1E30}"/>
              </a:ext>
            </a:extLst>
          </p:cNvPr>
          <p:cNvSpPr/>
          <p:nvPr/>
        </p:nvSpPr>
        <p:spPr>
          <a:xfrm>
            <a:off x="10392544" y="3729245"/>
            <a:ext cx="314325" cy="328612"/>
          </a:xfrm>
          <a:prstGeom prst="ellipse">
            <a:avLst/>
          </a:prstGeom>
          <a:solidFill>
            <a:srgbClr val="447B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itle 1">
            <a:extLst>
              <a:ext uri="{FF2B5EF4-FFF2-40B4-BE49-F238E27FC236}">
                <a16:creationId xmlns:a16="http://schemas.microsoft.com/office/drawing/2014/main" id="{C92E7C2E-2D42-4F8F-A295-1EFF30708F0F}"/>
              </a:ext>
            </a:extLst>
          </p:cNvPr>
          <p:cNvSpPr>
            <a:spLocks noGrp="1"/>
          </p:cNvSpPr>
          <p:nvPr>
            <p:ph type="title"/>
          </p:nvPr>
        </p:nvSpPr>
        <p:spPr>
          <a:xfrm>
            <a:off x="587679" y="223764"/>
            <a:ext cx="10763865" cy="1325563"/>
          </a:xfrm>
        </p:spPr>
        <p:txBody>
          <a:bodyPr>
            <a:noAutofit/>
          </a:bodyPr>
          <a:lstStyle/>
          <a:p>
            <a:pPr>
              <a:tabLst>
                <a:tab pos="287338" algn="l"/>
              </a:tabLst>
            </a:pPr>
            <a:r>
              <a:rPr lang="en-US" sz="3600" b="1" dirty="0">
                <a:solidFill>
                  <a:srgbClr val="193C58"/>
                </a:solidFill>
                <a:latin typeface="Calibri Light" panose="020F0302020204030204" pitchFamily="34" charset="0"/>
                <a:cs typeface="Calibri Light" panose="020F0302020204030204" pitchFamily="34" charset="0"/>
              </a:rPr>
              <a:t>Housing-Focused Case Management: </a:t>
            </a:r>
            <a:r>
              <a:rPr lang="en-US" sz="3600" b="1" i="1" dirty="0">
                <a:solidFill>
                  <a:srgbClr val="193C58"/>
                </a:solidFill>
                <a:latin typeface="Calibri Light" panose="020F0302020204030204" pitchFamily="34" charset="0"/>
                <a:cs typeface="Calibri Light" panose="020F0302020204030204" pitchFamily="34" charset="0"/>
              </a:rPr>
              <a:t>Example Workflow</a:t>
            </a:r>
            <a:endParaRPr lang="en-US" sz="2000" i="1" dirty="0">
              <a:latin typeface="Calibri Light" panose="020F0302020204030204" pitchFamily="34" charset="0"/>
              <a:cs typeface="Calibri Light" panose="020F0302020204030204" pitchFamily="34" charset="0"/>
            </a:endParaRPr>
          </a:p>
        </p:txBody>
      </p:sp>
      <p:sp>
        <p:nvSpPr>
          <p:cNvPr id="2" name="Right Brace 1">
            <a:extLst>
              <a:ext uri="{FF2B5EF4-FFF2-40B4-BE49-F238E27FC236}">
                <a16:creationId xmlns:a16="http://schemas.microsoft.com/office/drawing/2014/main" id="{41F59F01-11D2-4AF7-BEF8-40925A8C8C95}"/>
              </a:ext>
            </a:extLst>
          </p:cNvPr>
          <p:cNvSpPr/>
          <p:nvPr/>
        </p:nvSpPr>
        <p:spPr>
          <a:xfrm rot="16200000">
            <a:off x="6573724" y="-2250939"/>
            <a:ext cx="600164" cy="8730294"/>
          </a:xfrm>
          <a:prstGeom prst="rightBrace">
            <a:avLst/>
          </a:prstGeom>
          <a:ln w="25400"/>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9A29977-DDEC-4B4E-A936-6E4DE9A6EEA1}"/>
              </a:ext>
            </a:extLst>
          </p:cNvPr>
          <p:cNvSpPr txBox="1"/>
          <p:nvPr/>
        </p:nvSpPr>
        <p:spPr>
          <a:xfrm>
            <a:off x="893659" y="5315353"/>
            <a:ext cx="173918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If not eligible: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Notice of Ineligibility</a:t>
            </a:r>
          </a:p>
        </p:txBody>
      </p:sp>
      <p:sp>
        <p:nvSpPr>
          <p:cNvPr id="9" name="TextBox 8">
            <a:extLst>
              <a:ext uri="{FF2B5EF4-FFF2-40B4-BE49-F238E27FC236}">
                <a16:creationId xmlns:a16="http://schemas.microsoft.com/office/drawing/2014/main" id="{E848B63F-DAC1-4EC9-9064-B2721AC50E1B}"/>
              </a:ext>
            </a:extLst>
          </p:cNvPr>
          <p:cNvSpPr txBox="1"/>
          <p:nvPr/>
        </p:nvSpPr>
        <p:spPr>
          <a:xfrm>
            <a:off x="9863990" y="2517746"/>
            <a:ext cx="1689885"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Case Review and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Closure Checklist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(determine if ready to exit)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id="{9CF2CE2B-858E-4A0F-B73A-06E2DCFAED15}"/>
              </a:ext>
            </a:extLst>
          </p:cNvPr>
          <p:cNvSpPr txBox="1"/>
          <p:nvPr/>
        </p:nvSpPr>
        <p:spPr>
          <a:xfrm>
            <a:off x="3694096" y="6061986"/>
            <a:ext cx="7682556" cy="4308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Termination Form is only used if household has fraudulent activity that would have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influenced the outcome of an eligibility certification or recertification. </a:t>
            </a:r>
          </a:p>
        </p:txBody>
      </p:sp>
      <p:pic>
        <p:nvPicPr>
          <p:cNvPr id="15" name="Graphic 14" descr="Document">
            <a:extLst>
              <a:ext uri="{FF2B5EF4-FFF2-40B4-BE49-F238E27FC236}">
                <a16:creationId xmlns:a16="http://schemas.microsoft.com/office/drawing/2014/main" id="{04A3309C-092B-4EA2-A1E8-A5C48EB16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733" y="4799553"/>
            <a:ext cx="378935" cy="378935"/>
          </a:xfrm>
          <a:prstGeom prst="rect">
            <a:avLst/>
          </a:prstGeom>
        </p:spPr>
      </p:pic>
      <p:pic>
        <p:nvPicPr>
          <p:cNvPr id="18" name="Graphic 17" descr="Document">
            <a:extLst>
              <a:ext uri="{FF2B5EF4-FFF2-40B4-BE49-F238E27FC236}">
                <a16:creationId xmlns:a16="http://schemas.microsoft.com/office/drawing/2014/main" id="{FC5CE37E-6E38-4C1B-ABB7-191596C62D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8273" y="5338107"/>
            <a:ext cx="275904" cy="275904"/>
          </a:xfrm>
          <a:prstGeom prst="rect">
            <a:avLst/>
          </a:prstGeom>
        </p:spPr>
      </p:pic>
      <p:pic>
        <p:nvPicPr>
          <p:cNvPr id="20" name="Graphic 19" descr="Document">
            <a:extLst>
              <a:ext uri="{FF2B5EF4-FFF2-40B4-BE49-F238E27FC236}">
                <a16:creationId xmlns:a16="http://schemas.microsoft.com/office/drawing/2014/main" id="{FBC3C8BF-2573-4CA2-B698-2580E7696B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5161" y="6113938"/>
            <a:ext cx="378935" cy="378935"/>
          </a:xfrm>
          <a:prstGeom prst="rect">
            <a:avLst/>
          </a:prstGeom>
        </p:spPr>
      </p:pic>
      <p:pic>
        <p:nvPicPr>
          <p:cNvPr id="32" name="Graphic 31" descr="Document">
            <a:extLst>
              <a:ext uri="{FF2B5EF4-FFF2-40B4-BE49-F238E27FC236}">
                <a16:creationId xmlns:a16="http://schemas.microsoft.com/office/drawing/2014/main" id="{2046B87C-7CBA-4DB3-B9EE-CF36A4D618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7712" y="3100946"/>
            <a:ext cx="378935" cy="378935"/>
          </a:xfrm>
          <a:prstGeom prst="rect">
            <a:avLst/>
          </a:prstGeom>
        </p:spPr>
      </p:pic>
      <p:pic>
        <p:nvPicPr>
          <p:cNvPr id="34" name="Graphic 33" descr="Document">
            <a:extLst>
              <a:ext uri="{FF2B5EF4-FFF2-40B4-BE49-F238E27FC236}">
                <a16:creationId xmlns:a16="http://schemas.microsoft.com/office/drawing/2014/main" id="{9F3AAF9A-35FA-4847-9457-38F070A7E2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0145" y="3122379"/>
            <a:ext cx="378935" cy="378935"/>
          </a:xfrm>
          <a:prstGeom prst="rect">
            <a:avLst/>
          </a:prstGeom>
        </p:spPr>
      </p:pic>
      <p:pic>
        <p:nvPicPr>
          <p:cNvPr id="36" name="Graphic 35" descr="Document">
            <a:extLst>
              <a:ext uri="{FF2B5EF4-FFF2-40B4-BE49-F238E27FC236}">
                <a16:creationId xmlns:a16="http://schemas.microsoft.com/office/drawing/2014/main" id="{1BBEA8F1-C473-4877-8E86-445681EC4B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41981" y="3158411"/>
            <a:ext cx="378935" cy="378935"/>
          </a:xfrm>
          <a:prstGeom prst="rect">
            <a:avLst/>
          </a:prstGeom>
        </p:spPr>
      </p:pic>
      <p:pic>
        <p:nvPicPr>
          <p:cNvPr id="38" name="Graphic 37" descr="Document">
            <a:extLst>
              <a:ext uri="{FF2B5EF4-FFF2-40B4-BE49-F238E27FC236}">
                <a16:creationId xmlns:a16="http://schemas.microsoft.com/office/drawing/2014/main" id="{3095F041-943C-4F2E-9E8F-E094DC1276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41981" y="2535961"/>
            <a:ext cx="378935" cy="378935"/>
          </a:xfrm>
          <a:prstGeom prst="rect">
            <a:avLst/>
          </a:prstGeom>
        </p:spPr>
      </p:pic>
      <p:grpSp>
        <p:nvGrpSpPr>
          <p:cNvPr id="23" name="Group 22">
            <a:extLst>
              <a:ext uri="{FF2B5EF4-FFF2-40B4-BE49-F238E27FC236}">
                <a16:creationId xmlns:a16="http://schemas.microsoft.com/office/drawing/2014/main" id="{68B05444-DEFB-45BE-91BA-3ADE70E5ADD3}"/>
              </a:ext>
            </a:extLst>
          </p:cNvPr>
          <p:cNvGrpSpPr/>
          <p:nvPr/>
        </p:nvGrpSpPr>
        <p:grpSpPr>
          <a:xfrm>
            <a:off x="5787167" y="2531891"/>
            <a:ext cx="1989535" cy="738664"/>
            <a:chOff x="6425583" y="2439930"/>
            <a:chExt cx="1989535" cy="738664"/>
          </a:xfrm>
        </p:grpSpPr>
        <p:sp>
          <p:nvSpPr>
            <p:cNvPr id="13" name="TextBox 12">
              <a:extLst>
                <a:ext uri="{FF2B5EF4-FFF2-40B4-BE49-F238E27FC236}">
                  <a16:creationId xmlns:a16="http://schemas.microsoft.com/office/drawing/2014/main" id="{8955926E-C1AA-4444-9A70-7AE50D4E04CE}"/>
                </a:ext>
              </a:extLst>
            </p:cNvPr>
            <p:cNvSpPr txBox="1"/>
            <p:nvPr/>
          </p:nvSpPr>
          <p:spPr>
            <a:xfrm>
              <a:off x="6725233" y="2439930"/>
              <a:ext cx="1689885"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Case Review and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Closure Checklist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(post-housing placement)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endParaRPr>
            </a:p>
          </p:txBody>
        </p:sp>
        <p:pic>
          <p:nvPicPr>
            <p:cNvPr id="19" name="Graphic 18" descr="Document">
              <a:extLst>
                <a:ext uri="{FF2B5EF4-FFF2-40B4-BE49-F238E27FC236}">
                  <a16:creationId xmlns:a16="http://schemas.microsoft.com/office/drawing/2014/main" id="{01898CCA-26AC-4D48-B8CD-37873053E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25583" y="2466403"/>
              <a:ext cx="378935" cy="378935"/>
            </a:xfrm>
            <a:prstGeom prst="rect">
              <a:avLst/>
            </a:prstGeom>
          </p:spPr>
        </p:pic>
      </p:grpSp>
      <p:sp>
        <p:nvSpPr>
          <p:cNvPr id="25" name="TextBox 24">
            <a:extLst>
              <a:ext uri="{FF2B5EF4-FFF2-40B4-BE49-F238E27FC236}">
                <a16:creationId xmlns:a16="http://schemas.microsoft.com/office/drawing/2014/main" id="{8478524C-958A-46B5-B01E-09A7364D4614}"/>
              </a:ext>
            </a:extLst>
          </p:cNvPr>
          <p:cNvSpPr txBox="1"/>
          <p:nvPr/>
        </p:nvSpPr>
        <p:spPr>
          <a:xfrm>
            <a:off x="2556904" y="4809063"/>
            <a:ext cx="1458911" cy="4308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Program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rPr>
              <a:t>Intake/Assessment</a:t>
            </a:r>
            <a:endParaRPr kumimoji="0" lang="en-US" sz="900" b="0"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p:txBody>
      </p:sp>
      <p:pic>
        <p:nvPicPr>
          <p:cNvPr id="27" name="Graphic 26" descr="Document">
            <a:extLst>
              <a:ext uri="{FF2B5EF4-FFF2-40B4-BE49-F238E27FC236}">
                <a16:creationId xmlns:a16="http://schemas.microsoft.com/office/drawing/2014/main" id="{29760C8E-0FCC-48E4-8378-5CDF4B6CA3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3905" y="4809270"/>
            <a:ext cx="378935" cy="378935"/>
          </a:xfrm>
          <a:prstGeom prst="rect">
            <a:avLst/>
          </a:prstGeom>
        </p:spPr>
      </p:pic>
      <p:grpSp>
        <p:nvGrpSpPr>
          <p:cNvPr id="35" name="Group 34">
            <a:extLst>
              <a:ext uri="{FF2B5EF4-FFF2-40B4-BE49-F238E27FC236}">
                <a16:creationId xmlns:a16="http://schemas.microsoft.com/office/drawing/2014/main" id="{AE000892-0863-41E5-93BC-56E40EC90DF5}"/>
              </a:ext>
            </a:extLst>
          </p:cNvPr>
          <p:cNvGrpSpPr/>
          <p:nvPr/>
        </p:nvGrpSpPr>
        <p:grpSpPr>
          <a:xfrm>
            <a:off x="2620284" y="2566941"/>
            <a:ext cx="1989535" cy="738664"/>
            <a:chOff x="6425583" y="2439930"/>
            <a:chExt cx="1989535" cy="738664"/>
          </a:xfrm>
        </p:grpSpPr>
        <p:sp>
          <p:nvSpPr>
            <p:cNvPr id="37" name="TextBox 36">
              <a:extLst>
                <a:ext uri="{FF2B5EF4-FFF2-40B4-BE49-F238E27FC236}">
                  <a16:creationId xmlns:a16="http://schemas.microsoft.com/office/drawing/2014/main" id="{F0BA56F2-1C44-4B85-BFCD-809E35D59B59}"/>
                </a:ext>
              </a:extLst>
            </p:cNvPr>
            <p:cNvSpPr txBox="1"/>
            <p:nvPr/>
          </p:nvSpPr>
          <p:spPr>
            <a:xfrm>
              <a:off x="6725233" y="2439930"/>
              <a:ext cx="1689885"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Case Review and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rPr>
                <a:t>Closure Checklist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(pre-housing placement)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9B4F96"/>
                </a:solidFill>
                <a:effectLst/>
                <a:uLnTx/>
                <a:uFillTx/>
                <a:latin typeface="Arial" panose="020B0604020202020204" pitchFamily="34" charset="0"/>
                <a:ea typeface="+mn-ea"/>
                <a:cs typeface="+mn-cs"/>
              </a:endParaRPr>
            </a:p>
          </p:txBody>
        </p:sp>
        <p:pic>
          <p:nvPicPr>
            <p:cNvPr id="39" name="Graphic 38" descr="Document">
              <a:extLst>
                <a:ext uri="{FF2B5EF4-FFF2-40B4-BE49-F238E27FC236}">
                  <a16:creationId xmlns:a16="http://schemas.microsoft.com/office/drawing/2014/main" id="{91BA42F0-98D5-48A6-AACB-E884D1F884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25583" y="2466403"/>
              <a:ext cx="378935" cy="378935"/>
            </a:xfrm>
            <a:prstGeom prst="rect">
              <a:avLst/>
            </a:prstGeom>
          </p:spPr>
        </p:pic>
      </p:grpSp>
    </p:spTree>
    <p:extLst>
      <p:ext uri="{BB962C8B-B14F-4D97-AF65-F5344CB8AC3E}">
        <p14:creationId xmlns:p14="http://schemas.microsoft.com/office/powerpoint/2010/main" val="2778986615"/>
      </p:ext>
    </p:extLst>
  </p:cSld>
  <p:clrMapOvr>
    <a:masterClrMapping/>
  </p:clrMapOvr>
  <mc:AlternateContent xmlns:mc="http://schemas.openxmlformats.org/markup-compatibility/2006" xmlns:p14="http://schemas.microsoft.com/office/powerpoint/2010/main">
    <mc:Choice Requires="p14">
      <p:transition spd="slow" p14:dur="2000" advTm="220343"/>
    </mc:Choice>
    <mc:Fallback xmlns="">
      <p:transition spd="slow" advTm="22034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noFill/>
          <a:ln>
            <a:noFill/>
          </a:ln>
        </p:spPr>
        <p:style>
          <a:lnRef idx="3">
            <a:schemeClr val="lt1"/>
          </a:lnRef>
          <a:fillRef idx="1">
            <a:schemeClr val="accent5"/>
          </a:fillRef>
          <a:effectRef idx="1">
            <a:schemeClr val="accent5"/>
          </a:effectRef>
          <a:fontRef idx="minor">
            <a:schemeClr val="lt1"/>
          </a:fontRef>
        </p:style>
        <p:txBody>
          <a:bodyPr>
            <a:normAutofit fontScale="90000"/>
          </a:bodyPr>
          <a:lstStyle/>
          <a:p>
            <a:r>
              <a:rPr lang="en-US" altLang="en-US" sz="4000" dirty="0">
                <a:solidFill>
                  <a:srgbClr val="193C58"/>
                </a:solidFill>
                <a:latin typeface="+mj-lt"/>
              </a:rPr>
              <a:t>Start with the End in Mind…Stable Housing Situations </a:t>
            </a:r>
          </a:p>
        </p:txBody>
      </p:sp>
      <p:graphicFrame>
        <p:nvGraphicFramePr>
          <p:cNvPr id="6" name="Diagram 5"/>
          <p:cNvGraphicFramePr/>
          <p:nvPr/>
        </p:nvGraphicFramePr>
        <p:xfrm>
          <a:off x="2723088" y="1399510"/>
          <a:ext cx="6520150" cy="4354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41460F0E-9790-48F0-B3F4-565BDD608F62}"/>
              </a:ext>
            </a:extLst>
          </p:cNvPr>
          <p:cNvSpPr txBox="1"/>
          <p:nvPr/>
        </p:nvSpPr>
        <p:spPr>
          <a:xfrm>
            <a:off x="589937" y="5754180"/>
            <a:ext cx="9794284"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A5A5A5">
                    <a:lumMod val="50000"/>
                  </a:srgbClr>
                </a:solidFill>
                <a:effectLst/>
                <a:uLnTx/>
                <a:uFillTx/>
                <a:latin typeface="Arial" panose="020B0604020202020204" pitchFamily="34" charset="0"/>
                <a:ea typeface="+mn-ea"/>
                <a:cs typeface="+mn-cs"/>
              </a:rPr>
              <a:t>Some stay temporarily with family or friends while working to secure longer-term housing.</a:t>
            </a:r>
          </a:p>
        </p:txBody>
      </p:sp>
    </p:spTree>
    <p:extLst>
      <p:ext uri="{BB962C8B-B14F-4D97-AF65-F5344CB8AC3E}">
        <p14:creationId xmlns:p14="http://schemas.microsoft.com/office/powerpoint/2010/main" val="696359621"/>
      </p:ext>
    </p:extLst>
  </p:cSld>
  <p:clrMapOvr>
    <a:masterClrMapping/>
  </p:clrMapOvr>
  <mc:AlternateContent xmlns:mc="http://schemas.openxmlformats.org/markup-compatibility/2006" xmlns:p14="http://schemas.microsoft.com/office/powerpoint/2010/main">
    <mc:Choice Requires="p14">
      <p:transition spd="slow" p14:dur="2000" advTm="126807"/>
    </mc:Choice>
    <mc:Fallback xmlns="">
      <p:transition spd="slow" advTm="12680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258" y="192999"/>
            <a:ext cx="10665543" cy="1325563"/>
          </a:xfrm>
        </p:spPr>
        <p:txBody>
          <a:bodyPr>
            <a:normAutofit/>
          </a:bodyPr>
          <a:lstStyle/>
          <a:p>
            <a:r>
              <a:rPr lang="en-US" sz="4000" dirty="0"/>
              <a:t>Home Visits and Remote Services </a:t>
            </a:r>
            <a:r>
              <a:rPr lang="en-US" sz="4000" i="1" dirty="0"/>
              <a:t>in Practice</a:t>
            </a:r>
          </a:p>
        </p:txBody>
      </p:sp>
      <p:sp>
        <p:nvSpPr>
          <p:cNvPr id="3" name="Content Placeholder 2"/>
          <p:cNvSpPr>
            <a:spLocks noGrp="1"/>
          </p:cNvSpPr>
          <p:nvPr>
            <p:ph idx="1"/>
          </p:nvPr>
        </p:nvSpPr>
        <p:spPr>
          <a:xfrm>
            <a:off x="688258" y="1361872"/>
            <a:ext cx="9918409" cy="4815089"/>
          </a:xfrm>
        </p:spPr>
        <p:txBody>
          <a:bodyPr>
            <a:normAutofit/>
          </a:bodyPr>
          <a:lstStyle/>
          <a:p>
            <a:r>
              <a:rPr lang="en-US" sz="2400" dirty="0"/>
              <a:t>Use home visits as an </a:t>
            </a:r>
            <a:r>
              <a:rPr lang="en-US" sz="2400" b="1" dirty="0"/>
              <a:t>opportunity for teachable moments </a:t>
            </a:r>
            <a:r>
              <a:rPr lang="en-US" sz="2400" dirty="0"/>
              <a:t>– not as a “gotcha”</a:t>
            </a:r>
          </a:p>
          <a:p>
            <a:endParaRPr lang="en-US" sz="1800" dirty="0"/>
          </a:p>
          <a:p>
            <a:r>
              <a:rPr lang="en-US" sz="2400" b="1" dirty="0"/>
              <a:t>Be clear about communication </a:t>
            </a:r>
            <a:r>
              <a:rPr lang="en-US" sz="2400" dirty="0"/>
              <a:t>– figure out and agree to when, how, and how often you will communicate</a:t>
            </a:r>
          </a:p>
          <a:p>
            <a:pPr marL="342900" lvl="1" indent="0">
              <a:buNone/>
            </a:pPr>
            <a:endParaRPr lang="en-US" sz="2100" b="1" dirty="0"/>
          </a:p>
          <a:p>
            <a:r>
              <a:rPr lang="en-US" sz="2400" b="1" dirty="0"/>
              <a:t>Stay present and engaged </a:t>
            </a:r>
            <a:r>
              <a:rPr lang="en-US" sz="2400" dirty="0"/>
              <a:t>– let your participant know you are thinking of them</a:t>
            </a:r>
          </a:p>
          <a:p>
            <a:pPr lvl="2"/>
            <a:r>
              <a:rPr lang="en-US" sz="2400" dirty="0"/>
              <a:t>Plan regular check-in calls</a:t>
            </a:r>
          </a:p>
          <a:p>
            <a:pPr lvl="2"/>
            <a:r>
              <a:rPr lang="en-US" sz="2400" dirty="0"/>
              <a:t>Consider more frequent check-ins </a:t>
            </a:r>
          </a:p>
          <a:p>
            <a:pPr lvl="2"/>
            <a:r>
              <a:rPr lang="en-US" sz="2400" dirty="0"/>
              <a:t>Send texts or notes </a:t>
            </a:r>
          </a:p>
          <a:p>
            <a:pPr>
              <a:buFont typeface="Wingdings" panose="05000000000000000000" pitchFamily="2" charset="2"/>
              <a:buChar char="ü"/>
            </a:pPr>
            <a:endParaRPr lang="en-US" sz="2400" dirty="0"/>
          </a:p>
        </p:txBody>
      </p:sp>
      <p:sp>
        <p:nvSpPr>
          <p:cNvPr id="5" name="Rectangle: Rounded Corners 4">
            <a:extLst>
              <a:ext uri="{FF2B5EF4-FFF2-40B4-BE49-F238E27FC236}">
                <a16:creationId xmlns:a16="http://schemas.microsoft.com/office/drawing/2014/main" id="{189FD24B-EC3A-45F7-9703-56B8AF2AC990}"/>
              </a:ext>
            </a:extLst>
          </p:cNvPr>
          <p:cNvSpPr/>
          <p:nvPr/>
        </p:nvSpPr>
        <p:spPr>
          <a:xfrm>
            <a:off x="838199" y="5469974"/>
            <a:ext cx="9768468" cy="9813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“If a landlord </a:t>
            </a:r>
            <a:r>
              <a:rPr kumimoji="0" lang="en-US" sz="2800" b="1" i="1" u="none" strike="noStrike" kern="1200" cap="none" spc="0" normalizeH="0" baseline="0" noProof="0" dirty="0">
                <a:ln>
                  <a:noFill/>
                </a:ln>
                <a:solidFill>
                  <a:prstClr val="white"/>
                </a:solidFill>
                <a:effectLst/>
                <a:uLnTx/>
                <a:uFillTx/>
                <a:latin typeface="Calibri" panose="020F0502020204030204"/>
                <a:ea typeface="+mn-ea"/>
                <a:cs typeface="+mn-cs"/>
              </a:rPr>
              <a:t>suddenly</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evicts your program participant, you haven’t been paying attention.”</a:t>
            </a:r>
          </a:p>
        </p:txBody>
      </p:sp>
    </p:spTree>
    <p:extLst>
      <p:ext uri="{BB962C8B-B14F-4D97-AF65-F5344CB8AC3E}">
        <p14:creationId xmlns:p14="http://schemas.microsoft.com/office/powerpoint/2010/main" val="3836318236"/>
      </p:ext>
    </p:extLst>
  </p:cSld>
  <p:clrMapOvr>
    <a:masterClrMapping/>
  </p:clrMapOvr>
  <p:transition spd="slow" advTm="206951"/>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910" y="365127"/>
            <a:ext cx="10471892" cy="1325563"/>
          </a:xfrm>
        </p:spPr>
        <p:txBody>
          <a:bodyPr>
            <a:normAutofit/>
          </a:bodyPr>
          <a:lstStyle/>
          <a:p>
            <a:r>
              <a:rPr lang="en-US" sz="4000" dirty="0"/>
              <a:t>A few words about </a:t>
            </a:r>
            <a:r>
              <a:rPr lang="en-US" sz="4000" i="1" dirty="0"/>
              <a:t>Safety</a:t>
            </a:r>
            <a:r>
              <a:rPr lang="en-US" sz="4000" dirty="0"/>
              <a:t> in the field…</a:t>
            </a:r>
          </a:p>
        </p:txBody>
      </p:sp>
      <p:sp>
        <p:nvSpPr>
          <p:cNvPr id="3" name="Content Placeholder 2"/>
          <p:cNvSpPr>
            <a:spLocks noGrp="1"/>
          </p:cNvSpPr>
          <p:nvPr>
            <p:ph idx="1"/>
          </p:nvPr>
        </p:nvSpPr>
        <p:spPr>
          <a:xfrm>
            <a:off x="881909" y="1718110"/>
            <a:ext cx="9692057" cy="4625565"/>
          </a:xfrm>
        </p:spPr>
        <p:txBody>
          <a:bodyPr>
            <a:normAutofit/>
          </a:bodyPr>
          <a:lstStyle/>
          <a:p>
            <a:r>
              <a:rPr lang="en-US" sz="2800" dirty="0">
                <a:latin typeface="Calibri" panose="020F0502020204030204" pitchFamily="34" charset="0"/>
              </a:rPr>
              <a:t>Talk with clients ahead of time</a:t>
            </a:r>
          </a:p>
          <a:p>
            <a:r>
              <a:rPr lang="en-US" sz="2800" dirty="0">
                <a:latin typeface="Calibri" panose="020F0502020204030204" pitchFamily="34" charset="0"/>
              </a:rPr>
              <a:t>Make sure someone knows where you are going and what time you will be there</a:t>
            </a:r>
          </a:p>
          <a:p>
            <a:r>
              <a:rPr lang="en-US" sz="2800" dirty="0">
                <a:latin typeface="Calibri" panose="020F0502020204030204" pitchFamily="34" charset="0"/>
              </a:rPr>
              <a:t>Be prepared: have documents in order, pre-fill in documents, bring clip board, PPE, etc.</a:t>
            </a:r>
          </a:p>
          <a:p>
            <a:r>
              <a:rPr lang="en-US" sz="2800" dirty="0">
                <a:latin typeface="Calibri" panose="020F0502020204030204" pitchFamily="34" charset="0"/>
              </a:rPr>
              <a:t>Know the area: view area online, park in plain view</a:t>
            </a:r>
          </a:p>
          <a:p>
            <a:r>
              <a:rPr lang="en-US" sz="2800" dirty="0">
                <a:latin typeface="Calibri" panose="020F0502020204030204" pitchFamily="34" charset="0"/>
              </a:rPr>
              <a:t>Be aware of surroundings and exterior of buildings; be aware of who is in the unit</a:t>
            </a:r>
          </a:p>
          <a:p>
            <a:r>
              <a:rPr lang="en-US" sz="2800" dirty="0">
                <a:latin typeface="Calibri" panose="020F0502020204030204" pitchFamily="34" charset="0"/>
              </a:rPr>
              <a:t>Always be respectful and calm</a:t>
            </a:r>
          </a:p>
          <a:p>
            <a:r>
              <a:rPr lang="en-US" sz="2800" dirty="0">
                <a:latin typeface="Calibri" panose="020F0502020204030204" pitchFamily="34" charset="0"/>
              </a:rPr>
              <a:t>Follow your instinct!</a:t>
            </a:r>
          </a:p>
        </p:txBody>
      </p:sp>
    </p:spTree>
    <p:extLst>
      <p:ext uri="{BB962C8B-B14F-4D97-AF65-F5344CB8AC3E}">
        <p14:creationId xmlns:p14="http://schemas.microsoft.com/office/powerpoint/2010/main" val="99589449"/>
      </p:ext>
    </p:extLst>
  </p:cSld>
  <p:clrMapOvr>
    <a:masterClrMapping/>
  </p:clrMapOvr>
  <mc:AlternateContent xmlns:mc="http://schemas.openxmlformats.org/markup-compatibility/2006" xmlns:p14="http://schemas.microsoft.com/office/powerpoint/2010/main">
    <mc:Choice Requires="p14">
      <p:transition spd="slow" p14:dur="2000" advTm="369145"/>
    </mc:Choice>
    <mc:Fallback xmlns="">
      <p:transition spd="slow" advTm="36914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useBgFill="1">
        <p:nvSpPr>
          <p:cNvPr id="227" name="Rectangle 22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Google Shape;221;g139a6b3b41a_0_69"/>
          <p:cNvSpPr txBox="1">
            <a:spLocks noGrp="1"/>
          </p:cNvSpPr>
          <p:nvPr>
            <p:ph idx="1"/>
          </p:nvPr>
        </p:nvSpPr>
        <p:spPr>
          <a:xfrm>
            <a:off x="838200" y="1929384"/>
            <a:ext cx="10515600" cy="4251960"/>
          </a:xfrm>
          <a:prstGeom prst="rect">
            <a:avLst/>
          </a:prstGeom>
        </p:spPr>
        <p:txBody>
          <a:bodyPr spcFirstLastPara="1" lIns="91425" tIns="45700" rIns="91425" bIns="45700" anchorCtr="0">
            <a:normAutofit lnSpcReduction="10000"/>
          </a:bodyPr>
          <a:lstStyle/>
          <a:p>
            <a:pPr marL="0" indent="0">
              <a:buNone/>
            </a:pPr>
            <a:r>
              <a:rPr lang="en-US" sz="3200" b="1" dirty="0"/>
              <a:t>Think about a time in your life when:</a:t>
            </a:r>
          </a:p>
          <a:p>
            <a:pPr marL="0" indent="0">
              <a:buNone/>
            </a:pPr>
            <a:endParaRPr lang="en-US" sz="3200" dirty="0"/>
          </a:p>
          <a:p>
            <a:pPr marL="914390" lvl="1" indent="-457200"/>
            <a:r>
              <a:rPr lang="en-US" sz="3200" dirty="0"/>
              <a:t>You faced a very difficult situation</a:t>
            </a:r>
          </a:p>
          <a:p>
            <a:pPr marL="914390" lvl="1" indent="-457200"/>
            <a:r>
              <a:rPr lang="en-US" sz="3200" dirty="0"/>
              <a:t>It was a very important situation </a:t>
            </a:r>
          </a:p>
          <a:p>
            <a:pPr marL="914390" lvl="1" indent="-457200"/>
            <a:r>
              <a:rPr lang="en-US" sz="3200" dirty="0"/>
              <a:t>You didn’t feel you had much (or any) control      </a:t>
            </a:r>
          </a:p>
          <a:p>
            <a:pPr marL="914390" lvl="1" indent="-457200"/>
            <a:r>
              <a:rPr lang="en-US" sz="3200" dirty="0"/>
              <a:t>The problem(s) continued for more than a month</a:t>
            </a:r>
          </a:p>
          <a:p>
            <a:pPr>
              <a:buFont typeface="Wingdings" panose="05000000000000000000" pitchFamily="2" charset="2"/>
              <a:buChar char="Ø"/>
            </a:pPr>
            <a:endParaRPr lang="en-US" sz="3200" dirty="0"/>
          </a:p>
          <a:p>
            <a:pPr marL="0" indent="0">
              <a:buNone/>
            </a:pPr>
            <a:r>
              <a:rPr lang="en-US" sz="3200" b="1" i="1" dirty="0"/>
              <a:t>Try to remember how you felt and acted...</a:t>
            </a:r>
          </a:p>
          <a:p>
            <a:pPr marL="508000" lvl="1" indent="0">
              <a:spcBef>
                <a:spcPts val="0"/>
              </a:spcBef>
              <a:buSzPts val="2800"/>
              <a:buNone/>
            </a:pPr>
            <a:endParaRPr lang="en-US" sz="3200" dirty="0"/>
          </a:p>
        </p:txBody>
      </p:sp>
      <p:sp>
        <p:nvSpPr>
          <p:cNvPr id="222" name="Google Shape;222;g139a6b3b41a_0_69"/>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Clr>
                <a:srgbClr val="000000"/>
              </a:buClr>
              <a:buFont typeface="Arial"/>
              <a:buNone/>
            </a:pPr>
            <a:fld id="{00000000-1234-1234-1234-123412341234}" type="slidenum">
              <a:rPr lang="en-US"/>
              <a:pPr marL="0" lvl="0" indent="0" rtl="0">
                <a:spcBef>
                  <a:spcPts val="0"/>
                </a:spcBef>
                <a:spcAft>
                  <a:spcPts val="600"/>
                </a:spcAft>
                <a:buClr>
                  <a:srgbClr val="000000"/>
                </a:buClr>
                <a:buFont typeface="Arial"/>
                <a:buNone/>
              </a:pPr>
              <a:t>23</a:t>
            </a:fld>
            <a:endParaRPr lang="en-US"/>
          </a:p>
        </p:txBody>
      </p:sp>
      <p:sp>
        <p:nvSpPr>
          <p:cNvPr id="4" name="Google Shape;220;g139a6b3b41a_0_69">
            <a:extLst>
              <a:ext uri="{FF2B5EF4-FFF2-40B4-BE49-F238E27FC236}">
                <a16:creationId xmlns:a16="http://schemas.microsoft.com/office/drawing/2014/main" id="{9BBAC4BC-2502-D9B1-0881-18DDB80DD9F2}"/>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r>
              <a:rPr lang="en-US" b="1" dirty="0"/>
              <a:t>ACTIVITY: Stress Overload</a:t>
            </a:r>
            <a:endParaRPr b="1" dirty="0"/>
          </a:p>
        </p:txBody>
      </p:sp>
    </p:spTree>
    <p:extLst>
      <p:ext uri="{BB962C8B-B14F-4D97-AF65-F5344CB8AC3E}">
        <p14:creationId xmlns:p14="http://schemas.microsoft.com/office/powerpoint/2010/main" val="3309302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cell phone&#10;&#10;Description automatically generated">
            <a:extLst>
              <a:ext uri="{FF2B5EF4-FFF2-40B4-BE49-F238E27FC236}">
                <a16:creationId xmlns:a16="http://schemas.microsoft.com/office/drawing/2014/main" id="{2F0FB50D-4791-4992-97C6-BE5B93096CC0}"/>
              </a:ext>
            </a:extLst>
          </p:cNvPr>
          <p:cNvPicPr>
            <a:picLocks noChangeAspect="1"/>
          </p:cNvPicPr>
          <p:nvPr/>
        </p:nvPicPr>
        <p:blipFill>
          <a:blip r:embed="rId3"/>
          <a:stretch>
            <a:fillRect/>
          </a:stretch>
        </p:blipFill>
        <p:spPr>
          <a:xfrm>
            <a:off x="1252396" y="287833"/>
            <a:ext cx="9687208" cy="6282333"/>
          </a:xfrm>
          <a:prstGeom prst="rect">
            <a:avLst/>
          </a:prstGeom>
        </p:spPr>
      </p:pic>
    </p:spTree>
    <p:extLst>
      <p:ext uri="{BB962C8B-B14F-4D97-AF65-F5344CB8AC3E}">
        <p14:creationId xmlns:p14="http://schemas.microsoft.com/office/powerpoint/2010/main" val="3522594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5609844" cy="1719072"/>
          </a:xfrm>
        </p:spPr>
        <p:txBody>
          <a:bodyPr anchor="b">
            <a:normAutofit/>
          </a:bodyPr>
          <a:lstStyle/>
          <a:p>
            <a:r>
              <a:rPr lang="en-US" b="1" dirty="0"/>
              <a:t>What do these words have in common?</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6" y="2807208"/>
            <a:ext cx="7072884" cy="3410712"/>
          </a:xfrm>
        </p:spPr>
        <p:txBody>
          <a:bodyPr anchor="t">
            <a:normAutofit/>
          </a:bodyPr>
          <a:lstStyle/>
          <a:p>
            <a:pPr marL="0" indent="0">
              <a:buNone/>
            </a:pPr>
            <a:r>
              <a:rPr lang="en-US" sz="2400" b="1" i="1" dirty="0"/>
              <a:t>&gt;&gt;&gt; Signs and symptoms of possible stress overload </a:t>
            </a:r>
          </a:p>
          <a:p>
            <a:pPr marL="0" indent="0">
              <a:buNone/>
            </a:pPr>
            <a:endParaRPr lang="en-US" sz="2400" dirty="0"/>
          </a:p>
          <a:p>
            <a:pPr marL="0" indent="0">
              <a:buNone/>
            </a:pPr>
            <a:r>
              <a:rPr lang="en-US" sz="2400" dirty="0"/>
              <a:t>Among people experiencing homelessness, </a:t>
            </a:r>
            <a:r>
              <a:rPr lang="en-US" sz="2400" b="1" dirty="0"/>
              <a:t>these signs and symptoms will generally self-resolve</a:t>
            </a:r>
            <a:r>
              <a:rPr lang="en-US" sz="2400" dirty="0"/>
              <a:t>-- </a:t>
            </a:r>
            <a:r>
              <a:rPr lang="en-US" sz="2400" b="1" dirty="0"/>
              <a:t>partially or completely, slowly or quickly– once they are safely housed</a:t>
            </a:r>
          </a:p>
        </p:txBody>
      </p:sp>
      <p:pic>
        <p:nvPicPr>
          <p:cNvPr id="7" name="Graphic 6" descr="Error">
            <a:extLst>
              <a:ext uri="{FF2B5EF4-FFF2-40B4-BE49-F238E27FC236}">
                <a16:creationId xmlns:a16="http://schemas.microsoft.com/office/drawing/2014/main" id="{D762B751-7EAC-A09E-4910-DB12A29A57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94211" y="1316737"/>
            <a:ext cx="3618567" cy="3618567"/>
          </a:xfrm>
          <a:prstGeom prst="rect">
            <a:avLst/>
          </a:prstGeom>
        </p:spPr>
      </p:pic>
    </p:spTree>
    <p:extLst>
      <p:ext uri="{BB962C8B-B14F-4D97-AF65-F5344CB8AC3E}">
        <p14:creationId xmlns:p14="http://schemas.microsoft.com/office/powerpoint/2010/main" val="350870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useBgFill="1">
        <p:nvSpPr>
          <p:cNvPr id="229" name="Rectangle 22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Google Shape;220;g139a6b3b41a_0_69"/>
          <p:cNvSpPr txBox="1">
            <a:spLocks noGrp="1"/>
          </p:cNvSpPr>
          <p:nvPr>
            <p:ph type="title"/>
          </p:nvPr>
        </p:nvSpPr>
        <p:spPr>
          <a:xfrm>
            <a:off x="630936" y="639520"/>
            <a:ext cx="3429000" cy="1719072"/>
          </a:xfrm>
          <a:prstGeom prst="rect">
            <a:avLst/>
          </a:prstGeom>
        </p:spPr>
        <p:txBody>
          <a:bodyPr spcFirstLastPara="1" lIns="91425" tIns="45700" rIns="91425" bIns="45700" anchor="b" anchorCtr="0">
            <a:normAutofit/>
          </a:bodyPr>
          <a:lstStyle/>
          <a:p>
            <a:pPr marL="0" lvl="0" indent="0" rtl="0">
              <a:spcBef>
                <a:spcPts val="0"/>
              </a:spcBef>
              <a:spcAft>
                <a:spcPts val="0"/>
              </a:spcAft>
              <a:buNone/>
            </a:pPr>
            <a:r>
              <a:rPr lang="en-US" b="1" dirty="0"/>
              <a:t>Impact of Homelessness</a:t>
            </a:r>
          </a:p>
        </p:txBody>
      </p:sp>
      <p:sp>
        <p:nvSpPr>
          <p:cNvPr id="231"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Google Shape;221;g139a6b3b41a_0_69"/>
          <p:cNvSpPr txBox="1">
            <a:spLocks noGrp="1"/>
          </p:cNvSpPr>
          <p:nvPr>
            <p:ph idx="1"/>
          </p:nvPr>
        </p:nvSpPr>
        <p:spPr>
          <a:xfrm>
            <a:off x="630936" y="2807208"/>
            <a:ext cx="6249924" cy="3410712"/>
          </a:xfrm>
          <a:prstGeom prst="rect">
            <a:avLst/>
          </a:prstGeom>
        </p:spPr>
        <p:txBody>
          <a:bodyPr spcFirstLastPara="1" lIns="91425" tIns="45700" rIns="91425" bIns="45700" anchor="t" anchorCtr="0">
            <a:normAutofit/>
          </a:bodyPr>
          <a:lstStyle/>
          <a:p>
            <a:pPr marL="50800" lvl="0" indent="0" rtl="0">
              <a:spcBef>
                <a:spcPts val="0"/>
              </a:spcBef>
              <a:spcAft>
                <a:spcPts val="600"/>
              </a:spcAft>
              <a:buSzPts val="2800"/>
              <a:buNone/>
            </a:pPr>
            <a:r>
              <a:rPr lang="en-US" dirty="0"/>
              <a:t>Stress and trauma caused or triggered by…</a:t>
            </a:r>
          </a:p>
          <a:p>
            <a:pPr marL="50800" lvl="0" indent="0" rtl="0">
              <a:spcBef>
                <a:spcPts val="0"/>
              </a:spcBef>
              <a:spcAft>
                <a:spcPts val="600"/>
              </a:spcAft>
              <a:buSzPts val="2800"/>
              <a:buNone/>
            </a:pPr>
            <a:endParaRPr lang="en-US" dirty="0"/>
          </a:p>
          <a:p>
            <a:pPr marL="914400" lvl="1" indent="-406400">
              <a:spcBef>
                <a:spcPts val="0"/>
              </a:spcBef>
              <a:spcAft>
                <a:spcPts val="600"/>
              </a:spcAft>
              <a:buSzPts val="2800"/>
              <a:buChar char="■"/>
            </a:pPr>
            <a:r>
              <a:rPr lang="en-US" sz="2800" dirty="0"/>
              <a:t>Disempowerment</a:t>
            </a:r>
          </a:p>
          <a:p>
            <a:pPr marL="914400" lvl="1" indent="-406400">
              <a:spcBef>
                <a:spcPts val="0"/>
              </a:spcBef>
              <a:spcAft>
                <a:spcPts val="600"/>
              </a:spcAft>
              <a:buSzPts val="2800"/>
              <a:buChar char="■"/>
            </a:pPr>
            <a:r>
              <a:rPr lang="en-US" sz="2800" dirty="0"/>
              <a:t>Loss of control</a:t>
            </a:r>
          </a:p>
          <a:p>
            <a:pPr marL="914400" lvl="1" indent="-406400">
              <a:spcBef>
                <a:spcPts val="0"/>
              </a:spcBef>
              <a:spcAft>
                <a:spcPts val="600"/>
              </a:spcAft>
              <a:buSzPts val="2800"/>
              <a:buChar char="■"/>
            </a:pPr>
            <a:r>
              <a:rPr lang="en-US" sz="2800" dirty="0"/>
              <a:t>Fear</a:t>
            </a:r>
          </a:p>
          <a:p>
            <a:pPr marL="914400" lvl="1" indent="-406400">
              <a:spcBef>
                <a:spcPts val="0"/>
              </a:spcBef>
              <a:spcAft>
                <a:spcPts val="600"/>
              </a:spcAft>
              <a:buSzPts val="2800"/>
              <a:buChar char="■"/>
            </a:pPr>
            <a:r>
              <a:rPr lang="en-US" sz="2800" dirty="0"/>
              <a:t>Focus on survival</a:t>
            </a:r>
          </a:p>
          <a:p>
            <a:pPr marL="508000" lvl="1" indent="0">
              <a:spcBef>
                <a:spcPts val="0"/>
              </a:spcBef>
              <a:spcAft>
                <a:spcPts val="600"/>
              </a:spcAft>
              <a:buSzPts val="2800"/>
              <a:buNone/>
            </a:pPr>
            <a:endParaRPr lang="en-US" sz="2800" dirty="0"/>
          </a:p>
        </p:txBody>
      </p:sp>
      <p:pic>
        <p:nvPicPr>
          <p:cNvPr id="226" name="Graphic 225" descr="Brain in head">
            <a:extLst>
              <a:ext uri="{FF2B5EF4-FFF2-40B4-BE49-F238E27FC236}">
                <a16:creationId xmlns:a16="http://schemas.microsoft.com/office/drawing/2014/main" id="{DE61F857-A88E-30B6-2B01-ECAC327C21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61007" y="758444"/>
            <a:ext cx="4976622" cy="4976622"/>
          </a:xfrm>
          <a:prstGeom prst="rect">
            <a:avLst/>
          </a:prstGeom>
        </p:spPr>
      </p:pic>
      <p:sp>
        <p:nvSpPr>
          <p:cNvPr id="222" name="Google Shape;222;g139a6b3b41a_0_69"/>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Clr>
                <a:srgbClr val="000000"/>
              </a:buClr>
              <a:buFont typeface="Arial"/>
              <a:buNone/>
            </a:pPr>
            <a:fld id="{00000000-1234-1234-1234-123412341234}" type="slidenum">
              <a:rPr lang="en-US"/>
              <a:pPr marL="0" lvl="0" indent="0" rtl="0">
                <a:spcBef>
                  <a:spcPts val="0"/>
                </a:spcBef>
                <a:spcAft>
                  <a:spcPts val="600"/>
                </a:spcAft>
                <a:buClr>
                  <a:srgbClr val="000000"/>
                </a:buClr>
                <a:buFont typeface="Arial"/>
                <a:buNone/>
              </a:pPr>
              <a:t>26</a:t>
            </a:fld>
            <a:endParaRPr lang="en-US"/>
          </a:p>
        </p:txBody>
      </p:sp>
    </p:spTree>
    <p:extLst>
      <p:ext uri="{BB962C8B-B14F-4D97-AF65-F5344CB8AC3E}">
        <p14:creationId xmlns:p14="http://schemas.microsoft.com/office/powerpoint/2010/main" val="437745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363" y="369684"/>
            <a:ext cx="10515600" cy="598882"/>
          </a:xfrm>
        </p:spPr>
        <p:txBody>
          <a:bodyPr>
            <a:noAutofit/>
          </a:bodyPr>
          <a:lstStyle/>
          <a:p>
            <a:r>
              <a:rPr lang="en-US" b="1"/>
              <a:t>Stress &amp; Trauma’s Impact on Your Brain</a:t>
            </a:r>
          </a:p>
        </p:txBody>
      </p:sp>
      <p:sp>
        <p:nvSpPr>
          <p:cNvPr id="3" name="Text Placeholder 2"/>
          <p:cNvSpPr>
            <a:spLocks noGrp="1"/>
          </p:cNvSpPr>
          <p:nvPr>
            <p:ph type="body" idx="1"/>
          </p:nvPr>
        </p:nvSpPr>
        <p:spPr>
          <a:xfrm>
            <a:off x="1736215" y="1033841"/>
            <a:ext cx="3349133" cy="639762"/>
          </a:xfrm>
        </p:spPr>
        <p:txBody>
          <a:bodyPr/>
          <a:lstStyle/>
          <a:p>
            <a:r>
              <a:rPr lang="en-US"/>
              <a:t>Your Brain, Feeling Good</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94875" y="1778044"/>
            <a:ext cx="4383744" cy="3875512"/>
          </a:xfrm>
        </p:spPr>
      </p:pic>
      <p:sp>
        <p:nvSpPr>
          <p:cNvPr id="5" name="Text Placeholder 4"/>
          <p:cNvSpPr>
            <a:spLocks noGrp="1"/>
          </p:cNvSpPr>
          <p:nvPr>
            <p:ph type="body" sz="quarter" idx="3"/>
          </p:nvPr>
        </p:nvSpPr>
        <p:spPr>
          <a:xfrm>
            <a:off x="7106654" y="1053455"/>
            <a:ext cx="3103179" cy="584776"/>
          </a:xfrm>
        </p:spPr>
        <p:txBody>
          <a:bodyPr/>
          <a:lstStyle/>
          <a:p>
            <a:r>
              <a:rPr lang="en-US"/>
              <a:t>Your Brain on Stress</a:t>
            </a:r>
          </a:p>
        </p:txBody>
      </p:sp>
      <p:pic>
        <p:nvPicPr>
          <p:cNvPr id="8" name="Content Placeholder 7"/>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527923" y="1888217"/>
            <a:ext cx="4777040" cy="3738878"/>
          </a:xfrm>
        </p:spPr>
      </p:pic>
      <p:sp>
        <p:nvSpPr>
          <p:cNvPr id="6" name="TextBox 5"/>
          <p:cNvSpPr txBox="1"/>
          <p:nvPr/>
        </p:nvSpPr>
        <p:spPr>
          <a:xfrm>
            <a:off x="789363" y="5903542"/>
            <a:ext cx="10395344" cy="43088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err="1">
                <a:ln>
                  <a:noFill/>
                </a:ln>
                <a:solidFill>
                  <a:schemeClr val="tx1"/>
                </a:solidFill>
                <a:effectLst/>
                <a:uLnTx/>
                <a:uFillTx/>
                <a:latin typeface="Arial" panose="020B0604020202020204" pitchFamily="34" charset="0"/>
                <a:ea typeface="+mn-ea"/>
                <a:cs typeface="+mn-cs"/>
              </a:rPr>
              <a:t>Arnsten</a:t>
            </a:r>
            <a:r>
              <a:rPr kumimoji="0" lang="en-US" sz="1100" b="0" i="0" u="none" strike="noStrike" kern="1200" cap="none" spc="0" normalizeH="0" baseline="0" noProof="0">
                <a:ln>
                  <a:noFill/>
                </a:ln>
                <a:solidFill>
                  <a:schemeClr val="tx1"/>
                </a:solidFill>
                <a:effectLst/>
                <a:uLnTx/>
                <a:uFillTx/>
                <a:latin typeface="Arial" panose="020B0604020202020204" pitchFamily="34" charset="0"/>
                <a:ea typeface="+mn-ea"/>
                <a:cs typeface="+mn-cs"/>
              </a:rPr>
              <a:t>, A., Raskind, M., Taylor, F., Connor, D. (2015). The Effect of Stress Exposure on Prefrontal Cortex: Translating basic research successful treatments for post-traumatic stress disorder. </a:t>
            </a:r>
            <a:r>
              <a:rPr kumimoji="0" lang="en-US" sz="1100" b="0" i="1" u="none" strike="noStrike" kern="1200" cap="none" spc="0" normalizeH="0" baseline="0" noProof="0">
                <a:ln>
                  <a:noFill/>
                </a:ln>
                <a:solidFill>
                  <a:schemeClr val="tx1"/>
                </a:solidFill>
                <a:effectLst/>
                <a:uLnTx/>
                <a:uFillTx/>
                <a:latin typeface="Arial" panose="020B0604020202020204" pitchFamily="34" charset="0"/>
                <a:ea typeface="+mn-ea"/>
                <a:cs typeface="+mn-cs"/>
              </a:rPr>
              <a:t>Neurobiology of Stress</a:t>
            </a:r>
            <a:r>
              <a:rPr kumimoji="0" lang="en-US" sz="1100" b="0" i="0" u="none" strike="noStrike" kern="1200" cap="none" spc="0" normalizeH="0" baseline="0" noProof="0">
                <a:ln>
                  <a:noFill/>
                </a:ln>
                <a:solidFill>
                  <a:schemeClr val="tx1"/>
                </a:solidFill>
                <a:effectLst/>
                <a:uLnTx/>
                <a:uFillTx/>
                <a:latin typeface="Arial" panose="020B0604020202020204" pitchFamily="34" charset="0"/>
                <a:ea typeface="+mn-ea"/>
                <a:cs typeface="+mn-cs"/>
              </a:rPr>
              <a:t>. 2015 Jan 1; 1:89-99. </a:t>
            </a:r>
            <a:endParaRPr kumimoji="0" lang="en-US" sz="10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14906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anchor="ctr">
            <a:normAutofit/>
          </a:bodyPr>
          <a:lstStyle/>
          <a:p>
            <a:r>
              <a:rPr lang="en-US" sz="4800" b="1" dirty="0"/>
              <a:t>Individuals differ in executive functioning.</a:t>
            </a:r>
          </a:p>
        </p:txBody>
      </p:sp>
      <p:sp>
        <p:nvSpPr>
          <p:cNvPr id="16"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59226" y="1426163"/>
            <a:ext cx="6894576" cy="739131"/>
          </a:xfrm>
        </p:spPr>
        <p:txBody>
          <a:bodyPr anchor="t">
            <a:normAutofit/>
          </a:bodyPr>
          <a:lstStyle/>
          <a:p>
            <a:pPr marL="0" indent="0">
              <a:buNone/>
            </a:pPr>
            <a:r>
              <a:rPr lang="en-US" sz="2200" dirty="0"/>
              <a:t>A person’s current episode of homelessness is likely NOT the only factor affecting their executive functioning:</a:t>
            </a: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b="1" i="1" dirty="0"/>
          </a:p>
          <a:p>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1325816838"/>
              </p:ext>
            </p:extLst>
          </p:nvPr>
        </p:nvGraphicFramePr>
        <p:xfrm>
          <a:off x="4650483" y="2801977"/>
          <a:ext cx="6894579" cy="3419340"/>
        </p:xfrm>
        <a:graphic>
          <a:graphicData uri="http://schemas.openxmlformats.org/drawingml/2006/table">
            <a:tbl>
              <a:tblPr firstRow="1" bandRow="1">
                <a:tableStyleId>{BDBED569-4797-4DF1-A0F4-6AAB3CD982D8}</a:tableStyleId>
              </a:tblPr>
              <a:tblGrid>
                <a:gridCol w="1397999">
                  <a:extLst>
                    <a:ext uri="{9D8B030D-6E8A-4147-A177-3AD203B41FA5}">
                      <a16:colId xmlns:a16="http://schemas.microsoft.com/office/drawing/2014/main" val="20000"/>
                    </a:ext>
                  </a:extLst>
                </a:gridCol>
                <a:gridCol w="923174">
                  <a:extLst>
                    <a:ext uri="{9D8B030D-6E8A-4147-A177-3AD203B41FA5}">
                      <a16:colId xmlns:a16="http://schemas.microsoft.com/office/drawing/2014/main" val="3925697450"/>
                    </a:ext>
                  </a:extLst>
                </a:gridCol>
                <a:gridCol w="1818872">
                  <a:extLst>
                    <a:ext uri="{9D8B030D-6E8A-4147-A177-3AD203B41FA5}">
                      <a16:colId xmlns:a16="http://schemas.microsoft.com/office/drawing/2014/main" val="20001"/>
                    </a:ext>
                  </a:extLst>
                </a:gridCol>
                <a:gridCol w="923174">
                  <a:extLst>
                    <a:ext uri="{9D8B030D-6E8A-4147-A177-3AD203B41FA5}">
                      <a16:colId xmlns:a16="http://schemas.microsoft.com/office/drawing/2014/main" val="1808396008"/>
                    </a:ext>
                  </a:extLst>
                </a:gridCol>
                <a:gridCol w="1831360">
                  <a:extLst>
                    <a:ext uri="{9D8B030D-6E8A-4147-A177-3AD203B41FA5}">
                      <a16:colId xmlns:a16="http://schemas.microsoft.com/office/drawing/2014/main" val="20002"/>
                    </a:ext>
                  </a:extLst>
                </a:gridCol>
              </a:tblGrid>
              <a:tr h="724152">
                <a:tc>
                  <a:txBody>
                    <a:bodyPr/>
                    <a:lstStyle/>
                    <a:p>
                      <a:r>
                        <a:rPr lang="en-US" sz="2000" b="0">
                          <a:solidFill>
                            <a:schemeClr val="accent5">
                              <a:lumMod val="50000"/>
                            </a:schemeClr>
                          </a:solidFill>
                        </a:rPr>
                        <a:t>Genetics</a:t>
                      </a:r>
                    </a:p>
                  </a:txBody>
                  <a:tcPr marL="71936" marR="71936" marT="35968" marB="35968">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endParaRPr lang="en-US" sz="2000" b="0">
                        <a:solidFill>
                          <a:schemeClr val="accent5">
                            <a:lumMod val="50000"/>
                          </a:schemeClr>
                        </a:solidFill>
                      </a:endParaRPr>
                    </a:p>
                  </a:txBody>
                  <a:tcPr marL="71936" marR="71936" marT="35968" marB="35968">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accent5">
                              <a:lumMod val="50000"/>
                            </a:schemeClr>
                          </a:solidFill>
                        </a:rPr>
                        <a:t>Poverty</a:t>
                      </a:r>
                    </a:p>
                    <a:p>
                      <a:endParaRPr lang="en-US" sz="2000" b="0">
                        <a:solidFill>
                          <a:schemeClr val="accent5">
                            <a:lumMod val="50000"/>
                          </a:schemeClr>
                        </a:solidFill>
                      </a:endParaRPr>
                    </a:p>
                  </a:txBody>
                  <a:tcPr marL="71936" marR="71936" marT="35968" marB="35968">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endParaRPr lang="en-US" sz="2000" b="0">
                        <a:solidFill>
                          <a:schemeClr val="accent5">
                            <a:lumMod val="50000"/>
                          </a:schemeClr>
                        </a:solidFill>
                      </a:endParaRPr>
                    </a:p>
                  </a:txBody>
                  <a:tcPr marL="71936" marR="71936" marT="35968" marB="35968">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r>
                        <a:rPr lang="en-US" sz="2000" b="0">
                          <a:solidFill>
                            <a:schemeClr val="accent5">
                              <a:lumMod val="50000"/>
                            </a:schemeClr>
                          </a:solidFill>
                        </a:rPr>
                        <a:t>Parenting Style</a:t>
                      </a:r>
                    </a:p>
                  </a:txBody>
                  <a:tcPr marL="71936" marR="71936" marT="35968" marB="35968">
                    <a:lnL w="12700" cmpd="sng">
                      <a:noFill/>
                    </a:lnL>
                    <a:lnR w="12700" cmpd="sng">
                      <a:noFill/>
                    </a:lnR>
                    <a:lnT w="127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3475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accent5">
                              <a:lumMod val="50000"/>
                            </a:schemeClr>
                          </a:solidFill>
                        </a:rPr>
                        <a:t>Pre-natal  Stress of Mother</a:t>
                      </a:r>
                    </a:p>
                    <a:p>
                      <a:endParaRPr lang="en-US" sz="2000" b="0">
                        <a:solidFill>
                          <a:schemeClr val="accent5">
                            <a:lumMod val="50000"/>
                          </a:schemeClr>
                        </a:solidFill>
                      </a:endParaRPr>
                    </a:p>
                  </a:txBody>
                  <a:tcPr marL="71936" marR="71936" marT="35968" marB="35968">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endParaRPr lang="en-US" sz="2000" b="0" dirty="0">
                        <a:solidFill>
                          <a:schemeClr val="accent5">
                            <a:lumMod val="50000"/>
                          </a:schemeClr>
                        </a:solidFill>
                      </a:endParaRPr>
                    </a:p>
                  </a:txBody>
                  <a:tcPr marL="71936" marR="71936" marT="35968" marB="35968">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r>
                        <a:rPr lang="en-US" sz="2000" b="0">
                          <a:solidFill>
                            <a:schemeClr val="accent5">
                              <a:lumMod val="50000"/>
                            </a:schemeClr>
                          </a:solidFill>
                        </a:rPr>
                        <a:t>Abuse</a:t>
                      </a:r>
                      <a:r>
                        <a:rPr lang="en-US" sz="2000" b="0" baseline="0">
                          <a:solidFill>
                            <a:schemeClr val="accent5">
                              <a:lumMod val="50000"/>
                            </a:schemeClr>
                          </a:solidFill>
                        </a:rPr>
                        <a:t> and/or neglect</a:t>
                      </a:r>
                    </a:p>
                    <a:p>
                      <a:endParaRPr lang="en-US" sz="2000" b="0">
                        <a:solidFill>
                          <a:schemeClr val="accent5">
                            <a:lumMod val="50000"/>
                          </a:schemeClr>
                        </a:solidFill>
                      </a:endParaRPr>
                    </a:p>
                  </a:txBody>
                  <a:tcPr marL="71936" marR="71936" marT="35968" marB="35968">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endParaRPr lang="en-US" sz="2000" b="0">
                        <a:solidFill>
                          <a:schemeClr val="accent5">
                            <a:lumMod val="50000"/>
                          </a:schemeClr>
                        </a:solidFill>
                      </a:endParaRPr>
                    </a:p>
                  </a:txBody>
                  <a:tcPr marL="71936" marR="71936" marT="35968" marB="35968">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r>
                        <a:rPr lang="en-US" sz="2000" b="0">
                          <a:solidFill>
                            <a:schemeClr val="accent5">
                              <a:lumMod val="50000"/>
                            </a:schemeClr>
                          </a:solidFill>
                        </a:rPr>
                        <a:t>Stressful Life Experiences</a:t>
                      </a:r>
                    </a:p>
                  </a:txBody>
                  <a:tcPr marL="71936" marR="71936" marT="35968" marB="35968">
                    <a:lnL w="12700" cmpd="sng">
                      <a:noFill/>
                    </a:lnL>
                    <a:lnR w="12700" cmpd="sng">
                      <a:noFill/>
                    </a:lnR>
                    <a:lnT w="254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47594">
                <a:tc>
                  <a:txBody>
                    <a:bodyPr/>
                    <a:lstStyle/>
                    <a:p>
                      <a:r>
                        <a:rPr lang="en-US" sz="2000" b="0">
                          <a:solidFill>
                            <a:schemeClr val="accent5">
                              <a:lumMod val="50000"/>
                            </a:schemeClr>
                          </a:solidFill>
                        </a:rPr>
                        <a:t>Typical</a:t>
                      </a:r>
                      <a:r>
                        <a:rPr lang="en-US" sz="2000" b="0" baseline="0">
                          <a:solidFill>
                            <a:schemeClr val="accent5">
                              <a:lumMod val="50000"/>
                            </a:schemeClr>
                          </a:solidFill>
                        </a:rPr>
                        <a:t> Aging Process</a:t>
                      </a:r>
                      <a:endParaRPr lang="en-US" sz="2000" b="0">
                        <a:solidFill>
                          <a:schemeClr val="accent5">
                            <a:lumMod val="50000"/>
                          </a:schemeClr>
                        </a:solidFill>
                      </a:endParaRPr>
                    </a:p>
                  </a:txBody>
                  <a:tcPr marL="71936" marR="71936" marT="35968" marB="3596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2000" b="0">
                        <a:solidFill>
                          <a:schemeClr val="accent5">
                            <a:lumMod val="50000"/>
                          </a:schemeClr>
                        </a:solidFill>
                      </a:endParaRPr>
                    </a:p>
                  </a:txBody>
                  <a:tcPr marL="71936" marR="71936" marT="35968" marB="3596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5">
                              <a:lumMod val="50000"/>
                            </a:schemeClr>
                          </a:solidFill>
                        </a:rPr>
                        <a:t>Alcohol, Drugs, Mental Illness</a:t>
                      </a:r>
                    </a:p>
                    <a:p>
                      <a:endParaRPr lang="en-US" sz="2000" b="0" dirty="0">
                        <a:solidFill>
                          <a:schemeClr val="accent5">
                            <a:lumMod val="50000"/>
                          </a:schemeClr>
                        </a:solidFill>
                      </a:endParaRPr>
                    </a:p>
                  </a:txBody>
                  <a:tcPr marL="71936" marR="71936" marT="35968" marB="3596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2000" b="0">
                        <a:solidFill>
                          <a:schemeClr val="accent5">
                            <a:lumMod val="50000"/>
                          </a:schemeClr>
                        </a:solidFill>
                      </a:endParaRPr>
                    </a:p>
                  </a:txBody>
                  <a:tcPr marL="71936" marR="71936" marT="35968" marB="3596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accent5">
                              <a:lumMod val="50000"/>
                            </a:schemeClr>
                          </a:solidFill>
                        </a:rPr>
                        <a:t>Physical</a:t>
                      </a:r>
                      <a:r>
                        <a:rPr lang="en-US" sz="2000" b="0" baseline="0" dirty="0">
                          <a:solidFill>
                            <a:schemeClr val="accent5">
                              <a:lumMod val="50000"/>
                            </a:schemeClr>
                          </a:solidFill>
                        </a:rPr>
                        <a:t> Health, Inflammation, Medications</a:t>
                      </a:r>
                      <a:endParaRPr lang="en-US" sz="2000" b="0" dirty="0">
                        <a:solidFill>
                          <a:schemeClr val="accent5">
                            <a:lumMod val="50000"/>
                          </a:schemeClr>
                        </a:solidFill>
                      </a:endParaRPr>
                    </a:p>
                  </a:txBody>
                  <a:tcPr marL="71936" marR="71936" marT="35968" marB="3596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295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itle 4"/>
          <p:cNvSpPr>
            <a:spLocks noGrp="1"/>
          </p:cNvSpPr>
          <p:nvPr>
            <p:ph type="title"/>
          </p:nvPr>
        </p:nvSpPr>
        <p:spPr>
          <a:xfrm>
            <a:off x="838200" y="365125"/>
            <a:ext cx="10515600" cy="1325563"/>
          </a:xfrm>
        </p:spPr>
        <p:txBody>
          <a:bodyPr vert="horz" lIns="91440" tIns="45720" rIns="91440" bIns="45720" rtlCol="0" anchor="ctr">
            <a:normAutofit/>
          </a:bodyPr>
          <a:lstStyle/>
          <a:p>
            <a:pPr>
              <a:lnSpc>
                <a:spcPct val="90000"/>
              </a:lnSpc>
            </a:pPr>
            <a:r>
              <a:rPr lang="en-US" sz="5400" kern="1200" dirty="0">
                <a:solidFill>
                  <a:schemeClr val="tx1"/>
                </a:solidFill>
                <a:latin typeface="+mj-lt"/>
                <a:ea typeface="+mj-ea"/>
                <a:cs typeface="+mj-cs"/>
              </a:rPr>
              <a:t>Key Concepts &amp; Practices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Content Placeholder 9">
            <a:extLst>
              <a:ext uri="{FF2B5EF4-FFF2-40B4-BE49-F238E27FC236}">
                <a16:creationId xmlns:a16="http://schemas.microsoft.com/office/drawing/2014/main" id="{9749AE8C-8C6B-A845-9FF1-3F0DED4C1613}"/>
              </a:ext>
            </a:extLst>
          </p:cNvPr>
          <p:cNvSpPr>
            <a:spLocks noGrp="1"/>
          </p:cNvSpPr>
          <p:nvPr>
            <p:ph sz="half" idx="10"/>
          </p:nvPr>
        </p:nvSpPr>
        <p:spPr>
          <a:xfrm>
            <a:off x="838200" y="1929384"/>
            <a:ext cx="11063068" cy="4251960"/>
          </a:xfrm>
        </p:spPr>
        <p:txBody>
          <a:bodyPr vert="horz" lIns="91440" tIns="45720" rIns="91440" bIns="45720" rtlCol="0">
            <a:normAutofit fontScale="92500"/>
          </a:bodyPr>
          <a:lstStyle/>
          <a:p>
            <a:r>
              <a:rPr lang="en-US" sz="3200" dirty="0"/>
              <a:t>Housing First</a:t>
            </a:r>
          </a:p>
          <a:p>
            <a:r>
              <a:rPr lang="en-US" sz="3200" dirty="0"/>
              <a:t>Trauma-Informed Care</a:t>
            </a:r>
          </a:p>
          <a:p>
            <a:r>
              <a:rPr lang="en-US" sz="3200" dirty="0"/>
              <a:t>Crisis Orientation &amp; Readiness </a:t>
            </a:r>
          </a:p>
          <a:p>
            <a:r>
              <a:rPr lang="en-US" sz="3200" dirty="0"/>
              <a:t>Harm Reduction</a:t>
            </a:r>
          </a:p>
          <a:p>
            <a:r>
              <a:rPr lang="en-US" sz="3200" dirty="0"/>
              <a:t>Progressive Engagement &amp; Assistance: equitable, dynamic/flexible</a:t>
            </a:r>
          </a:p>
          <a:p>
            <a:r>
              <a:rPr lang="en-US" sz="3200" dirty="0"/>
              <a:t>Strengths-Based (including leveraging formal (community) and informal (family/friends) resources </a:t>
            </a:r>
          </a:p>
          <a:p>
            <a:r>
              <a:rPr lang="en-US" sz="3200" dirty="0"/>
              <a:t>Positive Youth Development (PYD)</a:t>
            </a:r>
          </a:p>
          <a:p>
            <a:pPr marL="457200"/>
            <a:endParaRPr lang="en-US" sz="2200" dirty="0"/>
          </a:p>
        </p:txBody>
      </p:sp>
      <p:sp>
        <p:nvSpPr>
          <p:cNvPr id="3" name="Slide Number Placeholder 2"/>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31B09A4-47ED-9E4B-A9DC-669DB755F4F1}" type="slidenum">
              <a:rPr kumimoji="0" lang="en-US" sz="1200" b="1"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sym typeface="Arial"/>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200" b="1"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sym typeface="Arial"/>
            </a:endParaRPr>
          </a:p>
        </p:txBody>
      </p:sp>
    </p:spTree>
    <p:extLst>
      <p:ext uri="{BB962C8B-B14F-4D97-AF65-F5344CB8AC3E}">
        <p14:creationId xmlns:p14="http://schemas.microsoft.com/office/powerpoint/2010/main" val="1905608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BBA04C-633D-4E80-BDE6-1A96082E0DCE}"/>
              </a:ext>
            </a:extLst>
          </p:cNvPr>
          <p:cNvSpPr>
            <a:spLocks noGrp="1"/>
          </p:cNvSpPr>
          <p:nvPr>
            <p:ph type="title"/>
          </p:nvPr>
        </p:nvSpPr>
        <p:spPr>
          <a:xfrm>
            <a:off x="4654296" y="329184"/>
            <a:ext cx="6894576" cy="1783080"/>
          </a:xfrm>
        </p:spPr>
        <p:txBody>
          <a:bodyPr vert="horz" lIns="91440" tIns="45720" rIns="91440" bIns="45720" rtlCol="0" anchor="b">
            <a:normAutofit/>
          </a:bodyPr>
          <a:lstStyle/>
          <a:p>
            <a:r>
              <a:rPr lang="en-US" sz="5400" b="1" dirty="0"/>
              <a:t>Housing First</a:t>
            </a:r>
          </a:p>
        </p:txBody>
      </p:sp>
      <p:pic>
        <p:nvPicPr>
          <p:cNvPr id="5" name="Picture 4" descr="3D rendering of a red roof amidst white houses">
            <a:extLst>
              <a:ext uri="{FF2B5EF4-FFF2-40B4-BE49-F238E27FC236}">
                <a16:creationId xmlns:a16="http://schemas.microsoft.com/office/drawing/2014/main" id="{939ECAC2-E5A1-37E4-8242-E37F3E5FF7F7}"/>
              </a:ext>
            </a:extLst>
          </p:cNvPr>
          <p:cNvPicPr>
            <a:picLocks noChangeAspect="1"/>
          </p:cNvPicPr>
          <p:nvPr/>
        </p:nvPicPr>
        <p:blipFill rotWithShape="1">
          <a:blip r:embed="rId3"/>
          <a:srcRect l="33465" r="33295"/>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9CE993F-E914-49AC-8979-127471EFF2FA}"/>
              </a:ext>
            </a:extLst>
          </p:cNvPr>
          <p:cNvSpPr>
            <a:spLocks noGrp="1"/>
          </p:cNvSpPr>
          <p:nvPr>
            <p:ph type="body" sz="quarter" idx="4294967295"/>
          </p:nvPr>
        </p:nvSpPr>
        <p:spPr>
          <a:xfrm>
            <a:off x="4654296" y="2706624"/>
            <a:ext cx="6894576" cy="3483864"/>
          </a:xfrm>
        </p:spPr>
        <p:txBody>
          <a:bodyPr vert="horz" lIns="91440" tIns="45720" rIns="91440" bIns="45720" rtlCol="0">
            <a:normAutofit lnSpcReduction="10000"/>
          </a:bodyPr>
          <a:lstStyle/>
          <a:p>
            <a:pPr marL="0" indent="0">
              <a:buNone/>
            </a:pPr>
            <a:r>
              <a:rPr lang="en-US" sz="3200" b="0" dirty="0"/>
              <a:t>Housing First is an evidence-based, consumer-driven approach for people experiencing a housing crisis that seeks to provide immediate access to permanent housing with flexible, individualized service supports and few to no preconditions, behavioral contingencies, or barriers.</a:t>
            </a:r>
          </a:p>
        </p:txBody>
      </p:sp>
    </p:spTree>
    <p:extLst>
      <p:ext uri="{BB962C8B-B14F-4D97-AF65-F5344CB8AC3E}">
        <p14:creationId xmlns:p14="http://schemas.microsoft.com/office/powerpoint/2010/main" val="1898499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9"/>
        <p:cNvGrpSpPr/>
        <p:nvPr/>
      </p:nvGrpSpPr>
      <p:grpSpPr>
        <a:xfrm>
          <a:off x="0" y="0"/>
          <a:ext cx="0" cy="0"/>
          <a:chOff x="0" y="0"/>
          <a:chExt cx="0" cy="0"/>
        </a:xfrm>
      </p:grpSpPr>
      <p:sp useBgFill="1">
        <p:nvSpPr>
          <p:cNvPr id="278" name="Rectangle 27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Google Shape;270;p12"/>
          <p:cNvSpPr txBox="1">
            <a:spLocks noGrp="1"/>
          </p:cNvSpPr>
          <p:nvPr>
            <p:ph type="title"/>
          </p:nvPr>
        </p:nvSpPr>
        <p:spPr>
          <a:xfrm>
            <a:off x="5933209" y="365125"/>
            <a:ext cx="5420589" cy="1807305"/>
          </a:xfrm>
          <a:prstGeom prst="rect">
            <a:avLst/>
          </a:prstGeom>
        </p:spPr>
        <p:txBody>
          <a:bodyPr spcFirstLastPara="1" lIns="0" tIns="0" rIns="0" bIns="0" anchorCtr="0">
            <a:normAutofit/>
          </a:bodyPr>
          <a:lstStyle/>
          <a:p>
            <a:pPr marL="0" lvl="0" indent="0" rtl="0">
              <a:spcBef>
                <a:spcPts val="0"/>
              </a:spcBef>
              <a:spcAft>
                <a:spcPts val="0"/>
              </a:spcAft>
              <a:buClr>
                <a:srgbClr val="0D3162"/>
              </a:buClr>
              <a:buSzPts val="3200"/>
              <a:buFont typeface="Arial Black"/>
              <a:buNone/>
            </a:pPr>
            <a:r>
              <a:rPr lang="en-US" sz="4800" b="1" dirty="0"/>
              <a:t>Why </a:t>
            </a:r>
            <a:r>
              <a:rPr lang="en-US" sz="4800" b="1" u="sng" dirty="0"/>
              <a:t>Housing</a:t>
            </a:r>
            <a:r>
              <a:rPr lang="en-US" sz="4800" b="1" dirty="0"/>
              <a:t> First?</a:t>
            </a:r>
          </a:p>
        </p:txBody>
      </p:sp>
      <p:pic>
        <p:nvPicPr>
          <p:cNvPr id="274" name="Picture 273" descr="White puzzle with one red piece">
            <a:extLst>
              <a:ext uri="{FF2B5EF4-FFF2-40B4-BE49-F238E27FC236}">
                <a16:creationId xmlns:a16="http://schemas.microsoft.com/office/drawing/2014/main" id="{62ED2A9D-48F3-CA68-948D-0BC7E9389864}"/>
              </a:ext>
            </a:extLst>
          </p:cNvPr>
          <p:cNvPicPr>
            <a:picLocks noChangeAspect="1"/>
          </p:cNvPicPr>
          <p:nvPr/>
        </p:nvPicPr>
        <p:blipFill rotWithShape="1">
          <a:blip r:embed="rId3"/>
          <a:srcRect l="25718" r="24114"/>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272" name="Google Shape;272;p12"/>
          <p:cNvSpPr txBox="1">
            <a:spLocks noGrp="1"/>
          </p:cNvSpPr>
          <p:nvPr>
            <p:ph type="sldNum" idx="12"/>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None/>
            </a:pPr>
            <a:fld id="{00000000-1234-1234-1234-123412341234}" type="slidenum">
              <a:rPr lang="en-US"/>
              <a:pPr marL="0" lvl="0" indent="0" rtl="0">
                <a:spcBef>
                  <a:spcPts val="0"/>
                </a:spcBef>
                <a:spcAft>
                  <a:spcPts val="600"/>
                </a:spcAft>
                <a:buNone/>
              </a:pPr>
              <a:t>31</a:t>
            </a:fld>
            <a:endParaRPr lang="en-US"/>
          </a:p>
        </p:txBody>
      </p:sp>
      <p:graphicFrame>
        <p:nvGraphicFramePr>
          <p:cNvPr id="280" name="Google Shape;271;p12">
            <a:extLst>
              <a:ext uri="{FF2B5EF4-FFF2-40B4-BE49-F238E27FC236}">
                <a16:creationId xmlns:a16="http://schemas.microsoft.com/office/drawing/2014/main" id="{E2D36F35-312E-735C-4453-15CE3FFBD804}"/>
              </a:ext>
            </a:extLst>
          </p:cNvPr>
          <p:cNvGraphicFramePr/>
          <p:nvPr/>
        </p:nvGraphicFramePr>
        <p:xfrm>
          <a:off x="5933209" y="1734532"/>
          <a:ext cx="5699467" cy="4758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06800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7"/>
        <p:cNvGrpSpPr/>
        <p:nvPr/>
      </p:nvGrpSpPr>
      <p:grpSpPr>
        <a:xfrm>
          <a:off x="0" y="0"/>
          <a:ext cx="0" cy="0"/>
          <a:chOff x="0" y="0"/>
          <a:chExt cx="0" cy="0"/>
        </a:xfrm>
      </p:grpSpPr>
      <p:sp useBgFill="1">
        <p:nvSpPr>
          <p:cNvPr id="285" name="Rectangle 28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Google Shape;278;p13"/>
          <p:cNvSpPr txBox="1">
            <a:spLocks noGrp="1"/>
          </p:cNvSpPr>
          <p:nvPr>
            <p:ph type="title"/>
          </p:nvPr>
        </p:nvSpPr>
        <p:spPr>
          <a:xfrm>
            <a:off x="841248" y="548640"/>
            <a:ext cx="3600860" cy="5431536"/>
          </a:xfrm>
          <a:prstGeom prst="rect">
            <a:avLst/>
          </a:prstGeom>
        </p:spPr>
        <p:txBody>
          <a:bodyPr spcFirstLastPara="1" lIns="0" tIns="0" rIns="0" bIns="0" anchorCtr="0">
            <a:normAutofit/>
          </a:bodyPr>
          <a:lstStyle/>
          <a:p>
            <a:pPr marL="0" lvl="0" indent="0" rtl="0">
              <a:spcBef>
                <a:spcPts val="0"/>
              </a:spcBef>
              <a:spcAft>
                <a:spcPts val="0"/>
              </a:spcAft>
              <a:buClr>
                <a:srgbClr val="0D3162"/>
              </a:buClr>
              <a:buSzPts val="3200"/>
              <a:buFont typeface="Arial Black"/>
              <a:buNone/>
            </a:pPr>
            <a:r>
              <a:rPr lang="en-US" b="1" dirty="0"/>
              <a:t>Housing First – </a:t>
            </a:r>
            <a:r>
              <a:rPr lang="en-US" b="1" i="1" dirty="0"/>
              <a:t>Not Housing Only </a:t>
            </a:r>
          </a:p>
        </p:txBody>
      </p:sp>
      <p:sp>
        <p:nvSpPr>
          <p:cNvPr id="28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Google Shape;279;p13"/>
          <p:cNvSpPr txBox="1">
            <a:spLocks noGrp="1"/>
          </p:cNvSpPr>
          <p:nvPr>
            <p:ph type="body" idx="1"/>
          </p:nvPr>
        </p:nvSpPr>
        <p:spPr>
          <a:xfrm>
            <a:off x="5126418" y="552091"/>
            <a:ext cx="6224335" cy="5431536"/>
          </a:xfrm>
          <a:prstGeom prst="rect">
            <a:avLst/>
          </a:prstGeom>
        </p:spPr>
        <p:txBody>
          <a:bodyPr spcFirstLastPara="1" lIns="0" tIns="0" rIns="0" bIns="0" anchor="ctr" anchorCtr="0">
            <a:normAutofit/>
          </a:bodyPr>
          <a:lstStyle/>
          <a:p>
            <a:pPr marL="0" lvl="0" indent="0" rtl="0">
              <a:spcBef>
                <a:spcPts val="0"/>
              </a:spcBef>
              <a:spcAft>
                <a:spcPts val="0"/>
              </a:spcAft>
              <a:buSzPts val="2400"/>
              <a:buNone/>
            </a:pPr>
            <a:r>
              <a:rPr lang="en-US" sz="2200" b="1"/>
              <a:t>Housing First approaches seek to engage people in resolving their housing crisis as quickly as possible, even when they…</a:t>
            </a:r>
          </a:p>
          <a:p>
            <a:pPr lvl="1">
              <a:spcBef>
                <a:spcPts val="0"/>
              </a:spcBef>
              <a:buSzPts val="2400"/>
            </a:pPr>
            <a:r>
              <a:rPr lang="en-US" sz="2200"/>
              <a:t>Have little or zero income at entry</a:t>
            </a:r>
          </a:p>
          <a:p>
            <a:pPr lvl="1">
              <a:spcBef>
                <a:spcPts val="1200"/>
              </a:spcBef>
              <a:buSzPts val="2400"/>
            </a:pPr>
            <a:r>
              <a:rPr lang="en-US" sz="2200"/>
              <a:t>Have low “employability”</a:t>
            </a:r>
          </a:p>
          <a:p>
            <a:pPr lvl="1">
              <a:spcBef>
                <a:spcPts val="1200"/>
              </a:spcBef>
              <a:buSzPts val="2400"/>
            </a:pPr>
            <a:r>
              <a:rPr lang="en-US" sz="2200"/>
              <a:t>Seem to lack a “desire” to change</a:t>
            </a:r>
          </a:p>
          <a:p>
            <a:pPr lvl="1">
              <a:spcBef>
                <a:spcPts val="1200"/>
              </a:spcBef>
              <a:buSzPts val="2400"/>
            </a:pPr>
            <a:r>
              <a:rPr lang="en-US" sz="2200"/>
              <a:t>Seem to lack a “good” attitude</a:t>
            </a:r>
          </a:p>
          <a:p>
            <a:pPr lvl="1">
              <a:spcBef>
                <a:spcPts val="1200"/>
              </a:spcBef>
              <a:buSzPts val="2400"/>
            </a:pPr>
            <a:r>
              <a:rPr lang="en-US" sz="2200"/>
              <a:t>May be acting “uncooperative”</a:t>
            </a:r>
          </a:p>
          <a:p>
            <a:pPr lvl="1">
              <a:spcBef>
                <a:spcPts val="1200"/>
              </a:spcBef>
              <a:buSzPts val="2400"/>
            </a:pPr>
            <a:r>
              <a:rPr lang="en-US" sz="2200"/>
              <a:t>Weren’t successful in Rapid Rehousing before </a:t>
            </a:r>
          </a:p>
          <a:p>
            <a:pPr marL="0" lvl="0" indent="0" rtl="0">
              <a:spcBef>
                <a:spcPts val="1200"/>
              </a:spcBef>
              <a:spcAft>
                <a:spcPts val="0"/>
              </a:spcAft>
              <a:buSzPts val="2400"/>
              <a:buNone/>
            </a:pPr>
            <a:endParaRPr lang="en-US" sz="2200"/>
          </a:p>
          <a:p>
            <a:pPr marL="0" lvl="0" indent="0" rtl="0">
              <a:spcBef>
                <a:spcPts val="1200"/>
              </a:spcBef>
              <a:spcAft>
                <a:spcPts val="0"/>
              </a:spcAft>
              <a:buSzPts val="2400"/>
              <a:buNone/>
            </a:pPr>
            <a:r>
              <a:rPr lang="en-US" sz="2200" b="1"/>
              <a:t>All people are ready for housing, with the right support. </a:t>
            </a:r>
            <a:r>
              <a:rPr lang="en-US" sz="2200" b="1" i="1"/>
              <a:t>Housing First programs have to be ready for people.</a:t>
            </a:r>
          </a:p>
          <a:p>
            <a:pPr marL="338138" lvl="0" indent="-185738" rtl="0">
              <a:spcBef>
                <a:spcPts val="1200"/>
              </a:spcBef>
              <a:spcAft>
                <a:spcPts val="0"/>
              </a:spcAft>
              <a:buSzPts val="2400"/>
              <a:buNone/>
            </a:pPr>
            <a:endParaRPr lang="en-US" sz="2200"/>
          </a:p>
        </p:txBody>
      </p:sp>
      <p:sp>
        <p:nvSpPr>
          <p:cNvPr id="280" name="Google Shape;280;p13"/>
          <p:cNvSpPr txBox="1">
            <a:spLocks noGrp="1"/>
          </p:cNvSpPr>
          <p:nvPr>
            <p:ph type="sldNum" idx="4294967295"/>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None/>
            </a:pPr>
            <a:fld id="{00000000-1234-1234-1234-123412341234}" type="slidenum">
              <a:rPr lang="en-US"/>
              <a:pPr marL="0" lvl="0" indent="0" rtl="0">
                <a:spcBef>
                  <a:spcPts val="0"/>
                </a:spcBef>
                <a:spcAft>
                  <a:spcPts val="600"/>
                </a:spcAft>
                <a:buNone/>
              </a:pPr>
              <a:t>32</a:t>
            </a:fld>
            <a:endParaRPr lang="en-US"/>
          </a:p>
        </p:txBody>
      </p:sp>
    </p:spTree>
    <p:extLst>
      <p:ext uri="{BB962C8B-B14F-4D97-AF65-F5344CB8AC3E}">
        <p14:creationId xmlns:p14="http://schemas.microsoft.com/office/powerpoint/2010/main" val="1318630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7879" y="320040"/>
            <a:ext cx="6359712" cy="1853563"/>
          </a:xfrm>
        </p:spPr>
        <p:txBody>
          <a:bodyPr>
            <a:normAutofit/>
          </a:bodyPr>
          <a:lstStyle/>
          <a:p>
            <a:r>
              <a:rPr lang="en-US" sz="3600" b="1" dirty="0"/>
              <a:t>Increasing</a:t>
            </a:r>
            <a:r>
              <a:rPr lang="en-US" sz="3600" b="1" i="1" dirty="0"/>
              <a:t> Choices and Autonomy </a:t>
            </a:r>
            <a:r>
              <a:rPr lang="en-US" sz="3600" b="1" dirty="0"/>
              <a:t>reduces the impact of stress. </a:t>
            </a:r>
          </a:p>
        </p:txBody>
      </p:sp>
      <p:sp>
        <p:nvSpPr>
          <p:cNvPr id="3" name="Content Placeholder 2"/>
          <p:cNvSpPr>
            <a:spLocks noGrp="1"/>
          </p:cNvSpPr>
          <p:nvPr>
            <p:ph idx="1"/>
          </p:nvPr>
        </p:nvSpPr>
        <p:spPr>
          <a:xfrm>
            <a:off x="836680" y="2034540"/>
            <a:ext cx="6002110" cy="4274820"/>
          </a:xfrm>
        </p:spPr>
        <p:txBody>
          <a:bodyPr vert="horz" lIns="91440" tIns="45720" rIns="91440" bIns="45720" rtlCol="0">
            <a:normAutofit/>
          </a:bodyPr>
          <a:lstStyle/>
          <a:p>
            <a:pPr marL="0" indent="0">
              <a:buNone/>
            </a:pPr>
            <a:r>
              <a:rPr lang="en-US" sz="2400" dirty="0"/>
              <a:t>While income and program restraints may limit choices (e.g., funding limit on maximum rental assistance), participants should choose:</a:t>
            </a:r>
          </a:p>
          <a:p>
            <a:pPr marL="0" indent="0">
              <a:buNone/>
            </a:pPr>
            <a:endParaRPr lang="en-US" sz="2400" dirty="0">
              <a:cs typeface="Calibri"/>
            </a:endParaRPr>
          </a:p>
          <a:p>
            <a:pPr marL="913765" lvl="1" indent="-457200">
              <a:buFont typeface="Wingdings" panose="05000000000000000000" pitchFamily="2" charset="2"/>
              <a:buChar char="ü"/>
            </a:pPr>
            <a:r>
              <a:rPr lang="en-US" dirty="0"/>
              <a:t>Who they want to live with</a:t>
            </a:r>
            <a:endParaRPr lang="en-US" dirty="0">
              <a:cs typeface="Calibri"/>
            </a:endParaRPr>
          </a:p>
          <a:p>
            <a:pPr marL="913765" lvl="1" indent="-457200">
              <a:buFont typeface="Wingdings" panose="05000000000000000000" pitchFamily="2" charset="2"/>
              <a:buChar char="ü"/>
            </a:pPr>
            <a:r>
              <a:rPr lang="en-US" dirty="0"/>
              <a:t>Where they want to live</a:t>
            </a:r>
            <a:endParaRPr lang="en-US" dirty="0">
              <a:cs typeface="Calibri"/>
            </a:endParaRPr>
          </a:p>
          <a:p>
            <a:pPr marL="913765" lvl="1" indent="-457200">
              <a:buFont typeface="Wingdings" panose="05000000000000000000" pitchFamily="2" charset="2"/>
              <a:buChar char="ü"/>
            </a:pPr>
            <a:r>
              <a:rPr lang="en-US" dirty="0"/>
              <a:t>The housing unit – </a:t>
            </a:r>
            <a:r>
              <a:rPr lang="en-US" i="1" dirty="0"/>
              <a:t>their home</a:t>
            </a:r>
            <a:endParaRPr lang="en-US" i="1" dirty="0">
              <a:cs typeface="Calibri"/>
            </a:endParaRPr>
          </a:p>
          <a:p>
            <a:pPr marL="0" indent="0">
              <a:buNone/>
            </a:pPr>
            <a:endParaRPr lang="en-US" sz="2400" dirty="0">
              <a:cs typeface="Calibri"/>
            </a:endParaRPr>
          </a:p>
          <a:p>
            <a:pPr marL="0" indent="0">
              <a:buNone/>
            </a:pPr>
            <a:r>
              <a:rPr lang="en-US" sz="2400" dirty="0"/>
              <a:t>Other goals are set by the client as they determine their priorities. </a:t>
            </a:r>
            <a:endParaRPr lang="en-US" sz="2400" dirty="0">
              <a:cs typeface="Calibri"/>
            </a:endParaRPr>
          </a:p>
        </p:txBody>
      </p:sp>
      <p:pic>
        <p:nvPicPr>
          <p:cNvPr id="5" name="Picture 4" descr="Hand holding keys">
            <a:extLst>
              <a:ext uri="{FF2B5EF4-FFF2-40B4-BE49-F238E27FC236}">
                <a16:creationId xmlns:a16="http://schemas.microsoft.com/office/drawing/2014/main" id="{47A78421-9245-37C6-0D2C-2AE1C6B472F3}"/>
              </a:ext>
            </a:extLst>
          </p:cNvPr>
          <p:cNvPicPr>
            <a:picLocks noChangeAspect="1"/>
          </p:cNvPicPr>
          <p:nvPr/>
        </p:nvPicPr>
        <p:blipFill rotWithShape="1">
          <a:blip r:embed="rId3"/>
          <a:srcRect l="34508" r="16898" b="-1"/>
          <a:stretch/>
        </p:blipFill>
        <p:spPr>
          <a:xfrm>
            <a:off x="7199440" y="10"/>
            <a:ext cx="4992560" cy="6857990"/>
          </a:xfrm>
          <a:prstGeom prst="rect">
            <a:avLst/>
          </a:prstGeom>
          <a:effectLst/>
        </p:spPr>
      </p:pic>
    </p:spTree>
    <p:extLst>
      <p:ext uri="{BB962C8B-B14F-4D97-AF65-F5344CB8AC3E}">
        <p14:creationId xmlns:p14="http://schemas.microsoft.com/office/powerpoint/2010/main" val="285661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7"/>
        <p:cNvGrpSpPr/>
        <p:nvPr/>
      </p:nvGrpSpPr>
      <p:grpSpPr>
        <a:xfrm>
          <a:off x="0" y="0"/>
          <a:ext cx="0" cy="0"/>
          <a:chOff x="0" y="0"/>
          <a:chExt cx="0" cy="0"/>
        </a:xfrm>
      </p:grpSpPr>
      <p:sp useBgFill="1">
        <p:nvSpPr>
          <p:cNvPr id="295" name="Rectangle 29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Google Shape;288;g139bcf55078_0_16"/>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None/>
            </a:pPr>
            <a:r>
              <a:rPr lang="en-US" b="1" dirty="0"/>
              <a:t>Harm Reduction</a:t>
            </a:r>
          </a:p>
        </p:txBody>
      </p:sp>
      <p:sp>
        <p:nvSpPr>
          <p:cNvPr id="29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Google Shape;289;g139bcf55078_0_16"/>
          <p:cNvSpPr txBox="1">
            <a:spLocks noGrp="1"/>
          </p:cNvSpPr>
          <p:nvPr>
            <p:ph idx="1"/>
          </p:nvPr>
        </p:nvSpPr>
        <p:spPr>
          <a:xfrm>
            <a:off x="838200" y="1929383"/>
            <a:ext cx="10515600" cy="4563491"/>
          </a:xfrm>
          <a:prstGeom prst="rect">
            <a:avLst/>
          </a:prstGeom>
        </p:spPr>
        <p:txBody>
          <a:bodyPr spcFirstLastPara="1" lIns="91425" tIns="45700" rIns="91425" bIns="45700" anchorCtr="0">
            <a:normAutofit/>
          </a:bodyPr>
          <a:lstStyle/>
          <a:p>
            <a:pPr marL="50800" lvl="0" indent="0" rtl="0">
              <a:spcBef>
                <a:spcPts val="1200"/>
              </a:spcBef>
              <a:spcAft>
                <a:spcPts val="0"/>
              </a:spcAft>
              <a:buSzPts val="2800"/>
              <a:buNone/>
            </a:pPr>
            <a:r>
              <a:rPr lang="en-US" sz="2400" b="1" i="1" dirty="0"/>
              <a:t>What is Harm Reduction?</a:t>
            </a:r>
          </a:p>
          <a:p>
            <a:pPr marL="965200" lvl="1" indent="-457200">
              <a:spcBef>
                <a:spcPts val="1200"/>
              </a:spcBef>
              <a:buSzPts val="2800"/>
            </a:pPr>
            <a:r>
              <a:rPr lang="en-US" sz="1800" dirty="0"/>
              <a:t>A “set of practical strategies and ideas aimed at reducing negative consequences associated with drug use.”</a:t>
            </a:r>
          </a:p>
          <a:p>
            <a:pPr marL="965200" lvl="1" indent="-457200">
              <a:spcBef>
                <a:spcPts val="0"/>
              </a:spcBef>
              <a:buSzPts val="2800"/>
            </a:pPr>
            <a:r>
              <a:rPr lang="en-US" sz="1800" dirty="0">
                <a:highlight>
                  <a:srgbClr val="FFFFFF"/>
                </a:highlight>
              </a:rPr>
              <a:t>Harm reduction employs a variety of strategies including safer use, managed use, abstinence, and meeting people who use drugs “where they’re at.”</a:t>
            </a:r>
          </a:p>
          <a:p>
            <a:pPr marL="965200" lvl="1" indent="-457200">
              <a:spcBef>
                <a:spcPts val="0"/>
              </a:spcBef>
              <a:buSzPts val="2800"/>
            </a:pPr>
            <a:r>
              <a:rPr lang="en-US" sz="1800" dirty="0">
                <a:highlight>
                  <a:srgbClr val="FFFFFF"/>
                </a:highlight>
              </a:rPr>
              <a:t>Harm reduction principles and approaches are central to an effective RRH program</a:t>
            </a:r>
          </a:p>
          <a:p>
            <a:pPr marL="50800" lvl="0" indent="0" rtl="0">
              <a:spcBef>
                <a:spcPts val="0"/>
              </a:spcBef>
              <a:spcAft>
                <a:spcPts val="0"/>
              </a:spcAft>
              <a:buSzPts val="2800"/>
              <a:buNone/>
            </a:pPr>
            <a:endParaRPr lang="en-US" sz="1900" b="1" i="1" dirty="0">
              <a:highlight>
                <a:srgbClr val="FFFFFF"/>
              </a:highlight>
            </a:endParaRPr>
          </a:p>
          <a:p>
            <a:pPr marL="50800" lvl="0" indent="0" rtl="0">
              <a:spcBef>
                <a:spcPts val="0"/>
              </a:spcBef>
              <a:spcAft>
                <a:spcPts val="0"/>
              </a:spcAft>
              <a:buSzPts val="2800"/>
              <a:buNone/>
            </a:pPr>
            <a:r>
              <a:rPr lang="en-US" sz="1900" b="1" i="1" dirty="0">
                <a:highlight>
                  <a:srgbClr val="FFFFFF"/>
                </a:highlight>
              </a:rPr>
              <a:t>Safe, stable, low-barrier housing is a form of harm reduction</a:t>
            </a:r>
          </a:p>
          <a:p>
            <a:pPr lvl="1">
              <a:spcBef>
                <a:spcPts val="1200"/>
              </a:spcBef>
              <a:buFont typeface="Wingdings" panose="05000000000000000000" pitchFamily="2" charset="2"/>
              <a:buChar char="ü"/>
            </a:pPr>
            <a:r>
              <a:rPr lang="en-US" sz="1800" dirty="0">
                <a:highlight>
                  <a:srgbClr val="FFFFFF"/>
                </a:highlight>
              </a:rPr>
              <a:t>Minimizing unplanned housing loss and return to homelessness</a:t>
            </a:r>
          </a:p>
          <a:p>
            <a:pPr lvl="1">
              <a:spcBef>
                <a:spcPts val="1200"/>
              </a:spcBef>
              <a:buFont typeface="Wingdings" panose="05000000000000000000" pitchFamily="2" charset="2"/>
              <a:buChar char="ü"/>
            </a:pPr>
            <a:r>
              <a:rPr lang="en-US" sz="1800" dirty="0">
                <a:highlight>
                  <a:srgbClr val="FFFFFF"/>
                </a:highlight>
              </a:rPr>
              <a:t>Stable living situation to begin to engage and move forward (“Stages of Change”)</a:t>
            </a:r>
          </a:p>
          <a:p>
            <a:pPr marL="0" indent="0">
              <a:spcBef>
                <a:spcPts val="1200"/>
              </a:spcBef>
              <a:buNone/>
            </a:pPr>
            <a:endParaRPr lang="en-US" sz="1900" dirty="0"/>
          </a:p>
          <a:p>
            <a:pPr marL="0" indent="0">
              <a:spcBef>
                <a:spcPts val="1200"/>
              </a:spcBef>
              <a:buNone/>
            </a:pPr>
            <a:r>
              <a:rPr lang="en-US" sz="1600" dirty="0"/>
              <a:t>See </a:t>
            </a:r>
            <a:r>
              <a:rPr lang="en-US" sz="1600" b="1" i="1" dirty="0"/>
              <a:t>Additional Training Resources </a:t>
            </a:r>
            <a:r>
              <a:rPr lang="en-US" sz="1600" dirty="0"/>
              <a:t>at the end of this training to learn more about this topic.</a:t>
            </a:r>
          </a:p>
        </p:txBody>
      </p:sp>
      <p:sp>
        <p:nvSpPr>
          <p:cNvPr id="290" name="Google Shape;290;g139bcf55078_0_16"/>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Clr>
                <a:srgbClr val="000000"/>
              </a:buClr>
              <a:buFont typeface="Arial"/>
              <a:buNone/>
            </a:pPr>
            <a:fld id="{00000000-1234-1234-1234-123412341234}" type="slidenum">
              <a:rPr lang="en-US"/>
              <a:pPr marL="0" lvl="0" indent="0" rtl="0">
                <a:spcBef>
                  <a:spcPts val="0"/>
                </a:spcBef>
                <a:spcAft>
                  <a:spcPts val="600"/>
                </a:spcAft>
                <a:buClr>
                  <a:srgbClr val="000000"/>
                </a:buClr>
                <a:buFont typeface="Arial"/>
                <a:buNone/>
              </a:pPr>
              <a:t>34</a:t>
            </a:fld>
            <a:endParaRPr lang="en-US"/>
          </a:p>
        </p:txBody>
      </p:sp>
    </p:spTree>
    <p:extLst>
      <p:ext uri="{BB962C8B-B14F-4D97-AF65-F5344CB8AC3E}">
        <p14:creationId xmlns:p14="http://schemas.microsoft.com/office/powerpoint/2010/main" val="1324624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620" y="381000"/>
            <a:ext cx="10870580" cy="762000"/>
          </a:xfrm>
        </p:spPr>
        <p:txBody>
          <a:bodyPr>
            <a:normAutofit/>
          </a:bodyPr>
          <a:lstStyle/>
          <a:p>
            <a:r>
              <a:rPr lang="en-US" b="1"/>
              <a:t>Progressive Engagement &amp; Assistance </a:t>
            </a:r>
            <a:r>
              <a:rPr lang="en-US" b="1" i="1"/>
              <a:t>in Practice</a:t>
            </a:r>
          </a:p>
        </p:txBody>
      </p:sp>
      <p:graphicFrame>
        <p:nvGraphicFramePr>
          <p:cNvPr id="7" name="Table Placeholder 8" descr="Just enough assistance, just in time and just as long as needed.&#10;&#10;Negotiate action steps with the person and judge their ability to take steps without direct assistance. &#10;&#10;Understand that the person’s stress and resilience cannot be assessed in advance or with a checklist.&#10;&#10;Adjust the level of assistance over time, based upon observation and conversations with person.&#10;&#10;&#10;&#10;" title="Table of Progressive Assistance Elements"/>
          <p:cNvGraphicFramePr>
            <a:graphicFrameLocks noGrp="1"/>
          </p:cNvGraphicFramePr>
          <p:nvPr>
            <p:ph idx="1"/>
          </p:nvPr>
        </p:nvGraphicFramePr>
        <p:xfrm>
          <a:off x="1676400" y="1919288"/>
          <a:ext cx="8839200" cy="4000500"/>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1446123387"/>
                    </a:ext>
                  </a:extLst>
                </a:gridCol>
                <a:gridCol w="4419600">
                  <a:extLst>
                    <a:ext uri="{9D8B030D-6E8A-4147-A177-3AD203B41FA5}">
                      <a16:colId xmlns:a16="http://schemas.microsoft.com/office/drawing/2014/main" val="2661999276"/>
                    </a:ext>
                  </a:extLst>
                </a:gridCol>
              </a:tblGrid>
              <a:tr h="1801272">
                <a:tc>
                  <a:txBody>
                    <a:bodyPr/>
                    <a:lstStyle/>
                    <a:p>
                      <a:pPr algn="ctr"/>
                      <a:r>
                        <a:rPr lang="en-US" sz="2400"/>
                        <a:t>Just enough assistance, just in time and just as long as needed.</a:t>
                      </a:r>
                    </a:p>
                  </a:txBody>
                  <a:tcPr anchor="ctr">
                    <a:solidFill>
                      <a:schemeClr val="accent3">
                        <a:lumMod val="50000"/>
                      </a:schemeClr>
                    </a:solidFill>
                  </a:tcPr>
                </a:tc>
                <a:tc>
                  <a:txBody>
                    <a:bodyPr/>
                    <a:lstStyle/>
                    <a:p>
                      <a:pPr algn="ctr"/>
                      <a:r>
                        <a:rPr lang="en-US" sz="2400"/>
                        <a:t>Negotiate action steps with the person and judge their ability to take steps without direct assistance. </a:t>
                      </a:r>
                    </a:p>
                  </a:txBody>
                  <a:tcPr anchor="ctr">
                    <a:solidFill>
                      <a:schemeClr val="accent3">
                        <a:lumMod val="75000"/>
                      </a:schemeClr>
                    </a:solidFill>
                  </a:tcPr>
                </a:tc>
                <a:extLst>
                  <a:ext uri="{0D108BD9-81ED-4DB2-BD59-A6C34878D82A}">
                    <a16:rowId xmlns:a16="http://schemas.microsoft.com/office/drawing/2014/main" val="1274683910"/>
                  </a:ext>
                </a:extLst>
              </a:tr>
              <a:tr h="2199228">
                <a:tc>
                  <a:txBody>
                    <a:bodyPr/>
                    <a:lstStyle/>
                    <a:p>
                      <a:pPr algn="ctr"/>
                      <a:r>
                        <a:rPr lang="en-US" sz="2400" b="1" kern="1200">
                          <a:solidFill>
                            <a:schemeClr val="lt1"/>
                          </a:solidFill>
                          <a:latin typeface="+mn-lt"/>
                          <a:ea typeface="+mn-ea"/>
                          <a:cs typeface="+mn-cs"/>
                        </a:rPr>
                        <a:t>Understand that the person’s stress and resilience cannot be assessed in advance or with a checklist.</a:t>
                      </a:r>
                    </a:p>
                  </a:txBody>
                  <a:tcPr anchor="ctr">
                    <a:solidFill>
                      <a:schemeClr val="accent5">
                        <a:lumMod val="50000"/>
                      </a:schemeClr>
                    </a:solidFill>
                  </a:tcPr>
                </a:tc>
                <a:tc>
                  <a:txBody>
                    <a:bodyPr/>
                    <a:lstStyle/>
                    <a:p>
                      <a:pPr algn="ctr"/>
                      <a:r>
                        <a:rPr lang="en-US" sz="2400" b="1" kern="1200">
                          <a:solidFill>
                            <a:schemeClr val="lt1"/>
                          </a:solidFill>
                          <a:latin typeface="+mn-lt"/>
                          <a:ea typeface="+mn-ea"/>
                          <a:cs typeface="+mn-cs"/>
                        </a:rPr>
                        <a:t>Adjust the level of assistance over time, based upon observation and conversations with person.</a:t>
                      </a:r>
                      <a:endParaRPr lang="en-US" sz="2400" b="1">
                        <a:solidFill>
                          <a:schemeClr val="bg1"/>
                        </a:solidFill>
                      </a:endParaRPr>
                    </a:p>
                  </a:txBody>
                  <a:tcPr anchor="ctr">
                    <a:solidFill>
                      <a:schemeClr val="accent6">
                        <a:lumMod val="50000"/>
                      </a:schemeClr>
                    </a:solidFill>
                  </a:tcPr>
                </a:tc>
                <a:extLst>
                  <a:ext uri="{0D108BD9-81ED-4DB2-BD59-A6C34878D82A}">
                    <a16:rowId xmlns:a16="http://schemas.microsoft.com/office/drawing/2014/main" val="3586789361"/>
                  </a:ext>
                </a:extLst>
              </a:tr>
            </a:tbl>
          </a:graphicData>
        </a:graphic>
      </p:graphicFrame>
      <p:sp>
        <p:nvSpPr>
          <p:cNvPr id="6" name="Slide Number Placeholder 5"/>
          <p:cNvSpPr>
            <a:spLocks noGrp="1"/>
          </p:cNvSpPr>
          <p:nvPr>
            <p:ph type="sldNum" sz="quarter" idx="4294967295"/>
          </p:nvPr>
        </p:nvSpPr>
        <p:spPr>
          <a:xfrm>
            <a:off x="11457432" y="617220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31B09A4-47ED-9E4B-A9DC-669DB755F4F1}" type="slidenum">
              <a:rPr kumimoji="0" lang="en-US" sz="12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6283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3"/>
        <p:cNvGrpSpPr/>
        <p:nvPr/>
      </p:nvGrpSpPr>
      <p:grpSpPr>
        <a:xfrm>
          <a:off x="0" y="0"/>
          <a:ext cx="0" cy="0"/>
          <a:chOff x="0" y="0"/>
          <a:chExt cx="0" cy="0"/>
        </a:xfrm>
      </p:grpSpPr>
      <p:sp useBgFill="1">
        <p:nvSpPr>
          <p:cNvPr id="262" name="Rectangle 261">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Google Shape;254;g15979d9758d_0_16"/>
          <p:cNvSpPr txBox="1">
            <a:spLocks noGrp="1"/>
          </p:cNvSpPr>
          <p:nvPr>
            <p:ph type="title"/>
          </p:nvPr>
        </p:nvSpPr>
        <p:spPr>
          <a:xfrm>
            <a:off x="630936" y="640823"/>
            <a:ext cx="3419856" cy="5583148"/>
          </a:xfrm>
          <a:prstGeom prst="rect">
            <a:avLst/>
          </a:prstGeom>
        </p:spPr>
        <p:txBody>
          <a:bodyPr spcFirstLastPara="1" lIns="91425" tIns="45700" rIns="91425" bIns="45700" anchor="ctr" anchorCtr="0">
            <a:normAutofit/>
          </a:bodyPr>
          <a:lstStyle/>
          <a:p>
            <a:pPr marL="0" lvl="0" indent="0" rtl="0">
              <a:spcBef>
                <a:spcPts val="0"/>
              </a:spcBef>
              <a:spcAft>
                <a:spcPts val="0"/>
              </a:spcAft>
              <a:buNone/>
            </a:pPr>
            <a:r>
              <a:rPr lang="en-US" b="1" dirty="0"/>
              <a:t>Strengths-Based Approaches</a:t>
            </a:r>
            <a:endParaRPr lang="en-US" b="1" i="1" dirty="0"/>
          </a:p>
        </p:txBody>
      </p:sp>
      <p:sp>
        <p:nvSpPr>
          <p:cNvPr id="264"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Google Shape;255;g15979d9758d_0_16"/>
          <p:cNvSpPr txBox="1">
            <a:spLocks noGrp="1"/>
          </p:cNvSpPr>
          <p:nvPr>
            <p:ph idx="1"/>
          </p:nvPr>
        </p:nvSpPr>
        <p:spPr>
          <a:xfrm>
            <a:off x="4654296" y="926122"/>
            <a:ext cx="6685411" cy="5005756"/>
          </a:xfrm>
          <a:prstGeom prst="rect">
            <a:avLst/>
          </a:prstGeom>
        </p:spPr>
        <p:txBody>
          <a:bodyPr spcFirstLastPara="1" wrap="square" lIns="91425" tIns="45700" rIns="91425" bIns="45700" anchor="t" anchorCtr="0">
            <a:normAutofit/>
          </a:bodyPr>
          <a:lstStyle/>
          <a:p>
            <a:pPr marL="32004" indent="0" defTabSz="576072">
              <a:lnSpc>
                <a:spcPct val="115000"/>
              </a:lnSpc>
              <a:spcBef>
                <a:spcPts val="756"/>
              </a:spcBef>
              <a:buSzPts val="2800"/>
              <a:buNone/>
            </a:pPr>
            <a:r>
              <a:rPr lang="en-US" sz="2400" b="1" u="sng" kern="1200" dirty="0">
                <a:solidFill>
                  <a:schemeClr val="tx1"/>
                </a:solidFill>
                <a:latin typeface="+mn-lt"/>
                <a:ea typeface="+mn-ea"/>
                <a:cs typeface="+mn-cs"/>
              </a:rPr>
              <a:t>Six Core Principles</a:t>
            </a:r>
          </a:p>
          <a:p>
            <a:pPr marL="374904" indent="-342900" defTabSz="576072">
              <a:lnSpc>
                <a:spcPct val="115000"/>
              </a:lnSpc>
              <a:spcBef>
                <a:spcPts val="756"/>
              </a:spcBef>
              <a:buSzPct val="100000"/>
              <a:buFont typeface="+mj-lt"/>
              <a:buAutoNum type="arabicPeriod"/>
            </a:pPr>
            <a:r>
              <a:rPr lang="en-US" sz="2400" kern="1200" dirty="0">
                <a:solidFill>
                  <a:schemeClr val="tx1"/>
                </a:solidFill>
                <a:latin typeface="+mn-lt"/>
                <a:ea typeface="+mn-ea"/>
                <a:cs typeface="+mn-cs"/>
              </a:rPr>
              <a:t>Believing in and supporting people to recover, reclaim, and transform their lives.</a:t>
            </a:r>
          </a:p>
          <a:p>
            <a:pPr marL="374904" indent="-342900" defTabSz="576072">
              <a:lnSpc>
                <a:spcPct val="115000"/>
              </a:lnSpc>
              <a:spcBef>
                <a:spcPts val="0"/>
              </a:spcBef>
              <a:buSzPct val="100000"/>
              <a:buFont typeface="+mj-lt"/>
              <a:buAutoNum type="arabicPeriod"/>
            </a:pPr>
            <a:r>
              <a:rPr lang="en-US" sz="2400" kern="1200" dirty="0">
                <a:solidFill>
                  <a:schemeClr val="tx1"/>
                </a:solidFill>
                <a:latin typeface="+mn-lt"/>
                <a:ea typeface="+mn-ea"/>
                <a:cs typeface="+mn-cs"/>
              </a:rPr>
              <a:t>Focus on individual’s strengths rather than weaknesses.</a:t>
            </a:r>
          </a:p>
          <a:p>
            <a:pPr marL="374904" indent="-342900" defTabSz="576072">
              <a:lnSpc>
                <a:spcPct val="115000"/>
              </a:lnSpc>
              <a:spcBef>
                <a:spcPts val="0"/>
              </a:spcBef>
              <a:buSzPct val="100000"/>
              <a:buFont typeface="+mj-lt"/>
              <a:buAutoNum type="arabicPeriod"/>
            </a:pPr>
            <a:r>
              <a:rPr lang="en-US" sz="2400" kern="1200" dirty="0">
                <a:solidFill>
                  <a:schemeClr val="tx1"/>
                </a:solidFill>
                <a:latin typeface="+mn-lt"/>
                <a:ea typeface="+mn-ea"/>
                <a:cs typeface="+mn-cs"/>
              </a:rPr>
              <a:t>Viewing community as an oasis of resources.</a:t>
            </a:r>
          </a:p>
          <a:p>
            <a:pPr marL="374904" indent="-342900" defTabSz="576072">
              <a:lnSpc>
                <a:spcPct val="115000"/>
              </a:lnSpc>
              <a:spcBef>
                <a:spcPts val="0"/>
              </a:spcBef>
              <a:buSzPct val="100000"/>
              <a:buFont typeface="+mj-lt"/>
              <a:buAutoNum type="arabicPeriod"/>
            </a:pPr>
            <a:r>
              <a:rPr lang="en-US" sz="2400" kern="1200" dirty="0">
                <a:solidFill>
                  <a:schemeClr val="tx1"/>
                </a:solidFill>
                <a:latin typeface="+mn-lt"/>
                <a:ea typeface="+mn-ea"/>
                <a:cs typeface="+mn-cs"/>
              </a:rPr>
              <a:t>Participants are the directors of the helping process.</a:t>
            </a:r>
          </a:p>
          <a:p>
            <a:pPr marL="374904" indent="-342900" defTabSz="576072">
              <a:lnSpc>
                <a:spcPct val="115000"/>
              </a:lnSpc>
              <a:spcBef>
                <a:spcPts val="0"/>
              </a:spcBef>
              <a:buSzPct val="100000"/>
              <a:buFont typeface="+mj-lt"/>
              <a:buAutoNum type="arabicPeriod"/>
            </a:pPr>
            <a:r>
              <a:rPr lang="en-US" sz="2400" kern="1200" dirty="0">
                <a:solidFill>
                  <a:schemeClr val="tx1"/>
                </a:solidFill>
                <a:latin typeface="+mn-lt"/>
                <a:ea typeface="+mn-ea"/>
                <a:cs typeface="+mn-cs"/>
              </a:rPr>
              <a:t>The relationship is primary and essential.</a:t>
            </a:r>
          </a:p>
          <a:p>
            <a:pPr marL="374904" indent="-342900" defTabSz="576072">
              <a:lnSpc>
                <a:spcPct val="115000"/>
              </a:lnSpc>
              <a:spcBef>
                <a:spcPts val="0"/>
              </a:spcBef>
              <a:buSzPct val="100000"/>
              <a:buFont typeface="+mj-lt"/>
              <a:buAutoNum type="arabicPeriod"/>
            </a:pPr>
            <a:r>
              <a:rPr lang="en-US" sz="2400" kern="1200" dirty="0">
                <a:solidFill>
                  <a:schemeClr val="tx1"/>
                </a:solidFill>
                <a:latin typeface="+mn-lt"/>
                <a:ea typeface="+mn-ea"/>
                <a:cs typeface="+mn-cs"/>
              </a:rPr>
              <a:t>The primary setting for our work is in the community.</a:t>
            </a:r>
          </a:p>
          <a:p>
            <a:pPr marL="457200" lvl="0" indent="0" algn="l" rtl="0">
              <a:lnSpc>
                <a:spcPct val="115000"/>
              </a:lnSpc>
              <a:spcBef>
                <a:spcPts val="1200"/>
              </a:spcBef>
              <a:spcAft>
                <a:spcPts val="0"/>
              </a:spcAft>
              <a:buNone/>
            </a:pPr>
            <a:endParaRPr sz="4000" dirty="0"/>
          </a:p>
        </p:txBody>
      </p:sp>
      <p:sp>
        <p:nvSpPr>
          <p:cNvPr id="256" name="Google Shape;256;g15979d9758d_0_16"/>
          <p:cNvSpPr txBox="1">
            <a:spLocks noGrp="1"/>
          </p:cNvSpPr>
          <p:nvPr>
            <p:ph type="sldNum" sz="quarter" idx="12"/>
          </p:nvPr>
        </p:nvSpPr>
        <p:spPr>
          <a:xfrm>
            <a:off x="9595686" y="4017249"/>
            <a:ext cx="1744020" cy="232132"/>
          </a:xfrm>
          <a:prstGeom prst="rect">
            <a:avLst/>
          </a:prstGeom>
        </p:spPr>
        <p:txBody>
          <a:bodyPr spcFirstLastPara="1" wrap="square" lIns="91425" tIns="45700" rIns="91425" bIns="45700" anchor="ctr" anchorCtr="0">
            <a:noAutofit/>
          </a:bodyPr>
          <a:lstStyle/>
          <a:p>
            <a:pPr algn="ctr">
              <a:spcAft>
                <a:spcPts val="600"/>
              </a:spcAft>
            </a:pPr>
            <a:fld id="{00000000-1234-1234-1234-123412341234}" type="slidenum">
              <a:rPr lang="en-US" sz="756" b="0" i="0" u="none" strike="noStrike" cap="none">
                <a:solidFill>
                  <a:schemeClr val="tx1">
                    <a:tint val="75000"/>
                  </a:schemeClr>
                </a:solidFill>
                <a:latin typeface="Arial"/>
                <a:ea typeface="Arial"/>
                <a:cs typeface="Arial"/>
                <a:sym typeface="Arial"/>
              </a:rPr>
              <a:pPr algn="ctr">
                <a:spcAft>
                  <a:spcPts val="600"/>
                </a:spcAft>
              </a:pPr>
              <a:t>36</a:t>
            </a:fld>
            <a:endParaRPr lang="en-US"/>
          </a:p>
        </p:txBody>
      </p:sp>
      <p:sp>
        <p:nvSpPr>
          <p:cNvPr id="257" name="Google Shape;257;g15979d9758d_0_16"/>
          <p:cNvSpPr txBox="1"/>
          <p:nvPr/>
        </p:nvSpPr>
        <p:spPr>
          <a:xfrm>
            <a:off x="4559122" y="5931878"/>
            <a:ext cx="6780584" cy="377894"/>
          </a:xfrm>
          <a:prstGeom prst="rect">
            <a:avLst/>
          </a:prstGeom>
          <a:noFill/>
          <a:ln>
            <a:noFill/>
          </a:ln>
        </p:spPr>
        <p:txBody>
          <a:bodyPr spcFirstLastPara="1" wrap="square" lIns="91425" tIns="91425" rIns="91425" bIns="91425" anchor="t" anchorCtr="0">
            <a:spAutoFit/>
          </a:bodyPr>
          <a:lstStyle/>
          <a:p>
            <a:pPr algn="r">
              <a:spcAft>
                <a:spcPts val="600"/>
              </a:spcAft>
            </a:pPr>
            <a:r>
              <a:rPr lang="en-US" sz="756" b="0" i="0" u="none" strike="noStrike" cap="none" dirty="0" err="1">
                <a:solidFill>
                  <a:srgbClr val="000000"/>
                </a:solidFill>
                <a:latin typeface="Arial"/>
                <a:ea typeface="Arial"/>
                <a:cs typeface="Arial"/>
                <a:sym typeface="Arial"/>
              </a:rPr>
              <a:t>Goscha</a:t>
            </a:r>
            <a:r>
              <a:rPr lang="en-US" sz="756" b="0" i="0" u="none" strike="noStrike" cap="none" dirty="0">
                <a:solidFill>
                  <a:srgbClr val="000000"/>
                </a:solidFill>
                <a:latin typeface="Arial"/>
                <a:ea typeface="Arial"/>
                <a:cs typeface="Arial"/>
                <a:sym typeface="Arial"/>
              </a:rPr>
              <a:t>, Richard J. Introduction to the Strengths Model. </a:t>
            </a:r>
            <a:r>
              <a:rPr lang="en-US" sz="756" b="0" i="0" u="sng" strike="noStrike" cap="none" dirty="0">
                <a:solidFill>
                  <a:schemeClr val="hlink"/>
                </a:solidFill>
                <a:latin typeface="Arial"/>
                <a:ea typeface="Arial"/>
                <a:cs typeface="Arial"/>
                <a:sym typeface="Arial"/>
                <a:hlinkClick r:id="rId3"/>
              </a:rPr>
              <a:t>https://work.cibhs.org/post/introduction-strengths-model</a:t>
            </a:r>
            <a:r>
              <a:rPr lang="en-US" sz="756" b="0" i="0" u="none" strike="noStrike" cap="none" dirty="0">
                <a:solidFill>
                  <a:srgbClr val="000000"/>
                </a:solidFill>
                <a:latin typeface="Arial"/>
                <a:ea typeface="Arial"/>
                <a:cs typeface="Arial"/>
                <a:sym typeface="Arial"/>
              </a:rPr>
              <a:t> </a:t>
            </a:r>
            <a:endParaRPr lang="en-US" sz="1200" dirty="0"/>
          </a:p>
        </p:txBody>
      </p:sp>
    </p:spTree>
    <p:extLst>
      <p:ext uri="{BB962C8B-B14F-4D97-AF65-F5344CB8AC3E}">
        <p14:creationId xmlns:p14="http://schemas.microsoft.com/office/powerpoint/2010/main" val="214217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D8C09-97C1-2478-FB33-022A7EB8497D}"/>
              </a:ext>
            </a:extLst>
          </p:cNvPr>
          <p:cNvSpPr>
            <a:spLocks noGrp="1"/>
          </p:cNvSpPr>
          <p:nvPr>
            <p:ph type="title"/>
          </p:nvPr>
        </p:nvSpPr>
        <p:spPr>
          <a:xfrm>
            <a:off x="481954" y="1276094"/>
            <a:ext cx="5758825" cy="4858637"/>
          </a:xfrm>
        </p:spPr>
        <p:txBody>
          <a:bodyPr vert="horz" lIns="91440" tIns="45720" rIns="91440" bIns="45720" rtlCol="0" anchor="b">
            <a:normAutofit fontScale="90000"/>
          </a:bodyPr>
          <a:lstStyle/>
          <a:p>
            <a:r>
              <a:rPr lang="en-US" sz="4900" b="1" dirty="0"/>
              <a:t>Transition Age Youth (TAY)</a:t>
            </a:r>
            <a:br>
              <a:rPr lang="en-US" sz="4900" b="1" dirty="0"/>
            </a:br>
            <a:br>
              <a:rPr lang="en-US" sz="4600" b="1" dirty="0"/>
            </a:br>
            <a:r>
              <a:rPr lang="en-US" sz="4600" b="1" dirty="0"/>
              <a:t>Additional Considerations:</a:t>
            </a:r>
            <a:br>
              <a:rPr lang="en-US" sz="4600" b="1" dirty="0"/>
            </a:br>
            <a:br>
              <a:rPr lang="en-US" sz="4600" b="1" dirty="0"/>
            </a:br>
            <a:br>
              <a:rPr lang="en-US" sz="4600" b="1" dirty="0"/>
            </a:br>
            <a:r>
              <a:rPr lang="en-US" sz="4000" b="1" i="1" kern="1200" dirty="0">
                <a:solidFill>
                  <a:schemeClr val="tx1"/>
                </a:solidFill>
                <a:latin typeface="+mj-lt"/>
                <a:ea typeface="+mj-ea"/>
                <a:cs typeface="+mj-cs"/>
              </a:rPr>
              <a:t>5C's of Positive Youth Development </a:t>
            </a:r>
            <a:endParaRPr lang="en-US" sz="4600" b="1" i="1" kern="1200" dirty="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A picture containing text, sign, stop&#10;&#10;Description automatically generated">
            <a:extLst>
              <a:ext uri="{FF2B5EF4-FFF2-40B4-BE49-F238E27FC236}">
                <a16:creationId xmlns:a16="http://schemas.microsoft.com/office/drawing/2014/main" id="{AD66E624-96E5-1BAF-C75D-FE44B2687D70}"/>
              </a:ext>
            </a:extLst>
          </p:cNvPr>
          <p:cNvPicPr>
            <a:picLocks noChangeAspect="1"/>
          </p:cNvPicPr>
          <p:nvPr/>
        </p:nvPicPr>
        <p:blipFill>
          <a:blip r:embed="rId3"/>
          <a:stretch>
            <a:fillRect/>
          </a:stretch>
        </p:blipFill>
        <p:spPr>
          <a:xfrm>
            <a:off x="6038133" y="584323"/>
            <a:ext cx="5439399" cy="5550408"/>
          </a:xfrm>
          <a:prstGeom prst="rect">
            <a:avLst/>
          </a:prstGeom>
        </p:spPr>
      </p:pic>
    </p:spTree>
    <p:extLst>
      <p:ext uri="{BB962C8B-B14F-4D97-AF65-F5344CB8AC3E}">
        <p14:creationId xmlns:p14="http://schemas.microsoft.com/office/powerpoint/2010/main" val="3831258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841248" y="643467"/>
            <a:ext cx="3840480" cy="5571066"/>
          </a:xfrm>
        </p:spPr>
        <p:txBody>
          <a:bodyPr anchor="ctr">
            <a:normAutofit/>
          </a:bodyPr>
          <a:lstStyle/>
          <a:p>
            <a:r>
              <a:rPr lang="en-US" sz="5400" b="1" dirty="0"/>
              <a:t>Survivors of Violence</a:t>
            </a:r>
          </a:p>
        </p:txBody>
      </p:sp>
      <p:sp>
        <p:nvSpPr>
          <p:cNvPr id="16" name="Freeform: Shape 15">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ext Placeholder 8"/>
          <p:cNvSpPr>
            <a:spLocks noGrp="1"/>
          </p:cNvSpPr>
          <p:nvPr>
            <p:ph type="body" idx="1"/>
          </p:nvPr>
        </p:nvSpPr>
        <p:spPr>
          <a:xfrm>
            <a:off x="5568696" y="274320"/>
            <a:ext cx="5788152" cy="6309360"/>
          </a:xfrm>
        </p:spPr>
        <p:txBody>
          <a:bodyPr anchor="ctr">
            <a:normAutofit fontScale="92500" lnSpcReduction="10000"/>
          </a:bodyPr>
          <a:lstStyle/>
          <a:p>
            <a:pPr marL="91440" indent="0">
              <a:buNone/>
            </a:pPr>
            <a:r>
              <a:rPr lang="en-US" b="1" dirty="0">
                <a:solidFill>
                  <a:srgbClr val="FFFFFF"/>
                </a:solidFill>
              </a:rPr>
              <a:t>Additional Considerations</a:t>
            </a:r>
          </a:p>
          <a:p>
            <a:r>
              <a:rPr lang="en-US" dirty="0">
                <a:solidFill>
                  <a:srgbClr val="FFFFFF"/>
                </a:solidFill>
              </a:rPr>
              <a:t>Build in safety for survivors and staff</a:t>
            </a:r>
          </a:p>
          <a:p>
            <a:r>
              <a:rPr lang="en-US" dirty="0">
                <a:solidFill>
                  <a:srgbClr val="FFFFFF"/>
                </a:solidFill>
              </a:rPr>
              <a:t>Housing barriers may be even higher than other populations resulting from the DV</a:t>
            </a:r>
          </a:p>
          <a:p>
            <a:r>
              <a:rPr lang="en-US" dirty="0">
                <a:solidFill>
                  <a:srgbClr val="FFFFFF"/>
                </a:solidFill>
              </a:rPr>
              <a:t>Violence Against Women Act (VAWA) offers protections for transfers, confidentiality and voluntary services</a:t>
            </a:r>
          </a:p>
          <a:p>
            <a:r>
              <a:rPr lang="en-US" dirty="0">
                <a:solidFill>
                  <a:srgbClr val="FFFFFF"/>
                </a:solidFill>
              </a:rPr>
              <a:t>Services demand for legal needs may be higher</a:t>
            </a:r>
          </a:p>
          <a:p>
            <a:r>
              <a:rPr lang="en-US" dirty="0">
                <a:solidFill>
                  <a:srgbClr val="FFFFFF"/>
                </a:solidFill>
              </a:rPr>
              <a:t>Important to be familiar with all legal protections, rights, and victim services, including additional eviction prevention safeguards through VAWA or Fair Housing protections</a:t>
            </a:r>
          </a:p>
          <a:p>
            <a:pPr marL="0" indent="0">
              <a:buNone/>
            </a:pPr>
            <a:endParaRPr lang="en-US" sz="2000" dirty="0">
              <a:solidFill>
                <a:srgbClr val="FFFFFF"/>
              </a:solidFill>
            </a:endParaRPr>
          </a:p>
          <a:p>
            <a:pPr marL="0" indent="0">
              <a:buNone/>
            </a:pPr>
            <a:r>
              <a:rPr lang="en-US" sz="1200" dirty="0">
                <a:solidFill>
                  <a:srgbClr val="FFFFFF"/>
                </a:solidFill>
              </a:rPr>
              <a:t>See </a:t>
            </a:r>
            <a:r>
              <a:rPr lang="en-US" sz="1200" b="1" i="1" dirty="0">
                <a:solidFill>
                  <a:srgbClr val="FFFFFF"/>
                </a:solidFill>
              </a:rPr>
              <a:t>Additional Training Resources </a:t>
            </a:r>
            <a:r>
              <a:rPr lang="en-US" sz="1200" dirty="0">
                <a:solidFill>
                  <a:srgbClr val="FFFFFF"/>
                </a:solidFill>
              </a:rPr>
              <a:t>at the end of this training to learn more about this topic.</a:t>
            </a:r>
          </a:p>
          <a:p>
            <a:pPr marL="0" indent="0">
              <a:buNone/>
            </a:pPr>
            <a:endParaRPr lang="en-US" sz="2000" dirty="0">
              <a:solidFill>
                <a:srgbClr val="FFFFFF"/>
              </a:solidFill>
            </a:endParaRPr>
          </a:p>
        </p:txBody>
      </p:sp>
      <p:sp>
        <p:nvSpPr>
          <p:cNvPr id="7" name="Slide Number Placeholder 6"/>
          <p:cNvSpPr>
            <a:spLocks noGrp="1"/>
          </p:cNvSpPr>
          <p:nvPr>
            <p:ph type="sldNum" idx="12"/>
          </p:nvPr>
        </p:nvSpPr>
        <p:spPr>
          <a:xfrm>
            <a:off x="10134600" y="6356350"/>
            <a:ext cx="1219200" cy="365125"/>
          </a:xfrm>
        </p:spPr>
        <p:txBody>
          <a:bodyPr>
            <a:normAutofit/>
          </a:bodyPr>
          <a:lstStyle/>
          <a:p>
            <a:pPr marL="0" marR="0" lvl="0" indent="0" defTabSz="914400" rtl="0" eaLnBrk="1" fontAlgn="auto" latinLnBrk="0" hangingPunct="1">
              <a:spcBef>
                <a:spcPts val="0"/>
              </a:spcBef>
              <a:spcAft>
                <a:spcPts val="600"/>
              </a:spcAft>
              <a:buClr>
                <a:srgbClr val="000000"/>
              </a:buClr>
              <a:buSzTx/>
              <a:buFont typeface="Arial"/>
              <a:buNone/>
              <a:tabLst/>
              <a:defRPr/>
            </a:pPr>
            <a:fld id="{00000000-1234-1234-1234-123412341234}" type="slidenum">
              <a:rPr kumimoji="0" lang="en-US" b="1" i="0" u="none" strike="noStrike" kern="0" cap="none" spc="0" normalizeH="0" baseline="0" noProof="0">
                <a:ln>
                  <a:noFill/>
                </a:ln>
                <a:solidFill>
                  <a:srgbClr val="FFFFFF"/>
                </a:solidFill>
                <a:effectLst/>
                <a:uLnTx/>
                <a:uFillTx/>
                <a:latin typeface="Arial"/>
                <a:cs typeface="Arial"/>
                <a:sym typeface="Arial"/>
              </a:rPr>
              <a:pPr marL="0" marR="0" lvl="0" indent="0" defTabSz="914400" rtl="0" eaLnBrk="1" fontAlgn="auto" latinLnBrk="0" hangingPunct="1">
                <a:spcBef>
                  <a:spcPts val="0"/>
                </a:spcBef>
                <a:spcAft>
                  <a:spcPts val="600"/>
                </a:spcAft>
                <a:buClr>
                  <a:srgbClr val="000000"/>
                </a:buClr>
                <a:buSzTx/>
                <a:buFont typeface="Arial"/>
                <a:buNone/>
                <a:tabLst/>
                <a:defRPr/>
              </a:pPr>
              <a:t>38</a:t>
            </a:fld>
            <a:endParaRPr kumimoji="0" lang="en-US" b="1" i="0" u="none" strike="noStrike" kern="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2378323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7"/>
        <p:cNvGrpSpPr/>
        <p:nvPr/>
      </p:nvGrpSpPr>
      <p:grpSpPr>
        <a:xfrm>
          <a:off x="0" y="0"/>
          <a:ext cx="0" cy="0"/>
          <a:chOff x="0" y="0"/>
          <a:chExt cx="0" cy="0"/>
        </a:xfrm>
      </p:grpSpPr>
      <p:sp useBgFill="1">
        <p:nvSpPr>
          <p:cNvPr id="244" name="Rectangle 24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39" name="Picture 238">
            <a:extLst>
              <a:ext uri="{FF2B5EF4-FFF2-40B4-BE49-F238E27FC236}">
                <a16:creationId xmlns:a16="http://schemas.microsoft.com/office/drawing/2014/main" id="{7DEA6F46-8EF1-8785-5C7F-C4EAD3CD9F34}"/>
              </a:ext>
            </a:extLst>
          </p:cNvPr>
          <p:cNvPicPr>
            <a:picLocks noChangeAspect="1"/>
          </p:cNvPicPr>
          <p:nvPr/>
        </p:nvPicPr>
        <p:blipFill rotWithShape="1">
          <a:blip r:embed="rId3"/>
          <a:srcRect t="9091" r="18700" b="-2"/>
          <a:stretch/>
        </p:blipFill>
        <p:spPr>
          <a:xfrm>
            <a:off x="3523488" y="10"/>
            <a:ext cx="8668512" cy="6857990"/>
          </a:xfrm>
          <a:prstGeom prst="rect">
            <a:avLst/>
          </a:prstGeom>
        </p:spPr>
      </p:pic>
      <p:sp>
        <p:nvSpPr>
          <p:cNvPr id="246" name="Rectangle 24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04FA617B-5045-BD66-80D5-90CC5BDE64C1}"/>
              </a:ext>
            </a:extLst>
          </p:cNvPr>
          <p:cNvSpPr>
            <a:spLocks noGrp="1"/>
          </p:cNvSpPr>
          <p:nvPr>
            <p:ph type="ctrTitle"/>
          </p:nvPr>
        </p:nvSpPr>
        <p:spPr>
          <a:xfrm>
            <a:off x="477981" y="1122363"/>
            <a:ext cx="5710946" cy="3204134"/>
          </a:xfrm>
        </p:spPr>
        <p:txBody>
          <a:bodyPr anchor="b">
            <a:normAutofit/>
          </a:bodyPr>
          <a:lstStyle/>
          <a:p>
            <a:pPr marL="0" marR="0" lvl="0" indent="0" algn="l" rtl="0">
              <a:spcBef>
                <a:spcPts val="0"/>
              </a:spcBef>
              <a:spcAft>
                <a:spcPts val="0"/>
              </a:spcAft>
              <a:buClr>
                <a:srgbClr val="000000"/>
              </a:buClr>
              <a:buSzPts val="4800"/>
              <a:buFont typeface="Arial"/>
              <a:buNone/>
            </a:pPr>
            <a:r>
              <a:rPr lang="en-US" sz="3700" b="1" dirty="0"/>
              <a:t>Introduction to</a:t>
            </a:r>
            <a:br>
              <a:rPr lang="en-US" sz="3700" b="1" dirty="0"/>
            </a:br>
            <a:r>
              <a:rPr lang="en-US" sz="3700" b="1" i="0" u="none" strike="noStrike" cap="none" dirty="0">
                <a:latin typeface="Arial"/>
                <a:ea typeface="Arial"/>
                <a:cs typeface="Arial"/>
                <a:sym typeface="Arial"/>
              </a:rPr>
              <a:t>Housing Focused Case Management</a:t>
            </a:r>
            <a:br>
              <a:rPr lang="en-US" sz="3700" b="1" i="0" u="none" strike="noStrike" cap="none" dirty="0">
                <a:latin typeface="Arial"/>
                <a:ea typeface="Arial"/>
                <a:cs typeface="Arial"/>
                <a:sym typeface="Arial"/>
              </a:rPr>
            </a:br>
            <a:endParaRPr lang="en-US" sz="3700" b="1" i="0" u="none" strike="noStrike" cap="none" dirty="0">
              <a:latin typeface="Arial"/>
              <a:ea typeface="Arial"/>
              <a:cs typeface="Arial"/>
              <a:sym typeface="Arial"/>
            </a:endParaRPr>
          </a:p>
        </p:txBody>
      </p:sp>
      <p:sp>
        <p:nvSpPr>
          <p:cNvPr id="248" name="Rectangle 24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0" name="Rectangle 24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8" name="Google Shape;228;g139a6b3b41a_0_101"/>
          <p:cNvSpPr txBox="1">
            <a:spLocks noGrp="1"/>
          </p:cNvSpPr>
          <p:nvPr>
            <p:ph type="sldNum" sz="quarter" idx="12"/>
          </p:nvPr>
        </p:nvSpPr>
        <p:spPr>
          <a:xfrm>
            <a:off x="8970819" y="6356350"/>
            <a:ext cx="2743200" cy="365125"/>
          </a:xfrm>
          <a:prstGeom prst="ellipse">
            <a:avLst/>
          </a:prstGeom>
        </p:spPr>
        <p:txBody>
          <a:bodyPr spcFirstLastPara="1" lIns="91425" tIns="45700" rIns="91425" bIns="45700" anchorCtr="0">
            <a:normAutofit/>
          </a:bodyPr>
          <a:lstStyle/>
          <a:p>
            <a:pPr marL="0" marR="0" lvl="0" indent="0" algn="r" defTabSz="914400" rtl="0" eaLnBrk="1" fontAlgn="auto" latinLnBrk="0" hangingPunct="1">
              <a:lnSpc>
                <a:spcPct val="90000"/>
              </a:lnSpc>
              <a:spcBef>
                <a:spcPts val="0"/>
              </a:spcBef>
              <a:spcAft>
                <a:spcPts val="600"/>
              </a:spcAft>
              <a:buClr>
                <a:srgbClr val="000000"/>
              </a:buClr>
              <a:buSzPts val="1200"/>
              <a:buFont typeface="Arial"/>
              <a:buNone/>
              <a:tabLst/>
              <a:defRPr/>
            </a:pPr>
            <a:fld id="{00000000-1234-1234-1234-123412341234}" type="slidenum">
              <a:rPr kumimoji="0" lang="en-US" sz="600" b="0" i="0" u="none" strike="noStrike" kern="0" cap="none" spc="0" normalizeH="0" baseline="0" noProof="0">
                <a:ln>
                  <a:noFill/>
                </a:ln>
                <a:solidFill>
                  <a:prstClr val="white"/>
                </a:solidFill>
                <a:effectLst/>
                <a:uLnTx/>
                <a:uFillTx/>
                <a:latin typeface="Arial"/>
                <a:cs typeface="Arial"/>
                <a:sym typeface="Arial"/>
              </a:rPr>
              <a:pPr marL="0" marR="0" lvl="0" indent="0" algn="r" defTabSz="914400" rtl="0" eaLnBrk="1" fontAlgn="auto" latinLnBrk="0" hangingPunct="1">
                <a:lnSpc>
                  <a:spcPct val="90000"/>
                </a:lnSpc>
                <a:spcBef>
                  <a:spcPts val="0"/>
                </a:spcBef>
                <a:spcAft>
                  <a:spcPts val="600"/>
                </a:spcAft>
                <a:buClr>
                  <a:srgbClr val="000000"/>
                </a:buClr>
                <a:buSzPts val="1200"/>
                <a:buFont typeface="Arial"/>
                <a:buNone/>
                <a:tabLst/>
                <a:defRPr/>
              </a:pPr>
              <a:t>39</a:t>
            </a:fld>
            <a:endParaRPr kumimoji="0" lang="en-US" sz="600" b="0" i="0" u="none" strike="noStrike" kern="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16277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1590226611e_0_434"/>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r>
              <a:rPr lang="en-US" b="1"/>
              <a:t>What is Case Management?</a:t>
            </a:r>
            <a:endParaRPr b="1"/>
          </a:p>
        </p:txBody>
      </p:sp>
      <p:sp>
        <p:nvSpPr>
          <p:cNvPr id="184" name="Google Shape;184;g1590226611e_0_434"/>
          <p:cNvSpPr txBox="1">
            <a:spLocks noGrp="1"/>
          </p:cNvSpPr>
          <p:nvPr>
            <p:ph idx="1"/>
          </p:nvPr>
        </p:nvSpPr>
        <p:spPr>
          <a:prstGeom prst="rect">
            <a:avLst/>
          </a:prstGeom>
        </p:spPr>
        <p:txBody>
          <a:bodyPr spcFirstLastPara="1" wrap="square" lIns="91425" tIns="45700" rIns="91425" bIns="45700" anchor="t" anchorCtr="0">
            <a:normAutofit fontScale="92500" lnSpcReduction="10000"/>
          </a:bodyPr>
          <a:lstStyle/>
          <a:p>
            <a:pPr marL="0" lvl="0" indent="0" algn="l" rtl="0">
              <a:lnSpc>
                <a:spcPct val="115000"/>
              </a:lnSpc>
              <a:spcBef>
                <a:spcPts val="0"/>
              </a:spcBef>
              <a:spcAft>
                <a:spcPts val="0"/>
              </a:spcAft>
              <a:buNone/>
            </a:pPr>
            <a:r>
              <a:rPr lang="en-US">
                <a:solidFill>
                  <a:srgbClr val="000000"/>
                </a:solidFill>
              </a:rPr>
              <a:t>In the field of social work, case management is defined as:</a:t>
            </a:r>
            <a:endParaRPr>
              <a:solidFill>
                <a:srgbClr val="000000"/>
              </a:solidFill>
            </a:endParaRPr>
          </a:p>
          <a:p>
            <a:pPr marL="0" lvl="0" indent="0" algn="l" rtl="0">
              <a:lnSpc>
                <a:spcPct val="115000"/>
              </a:lnSpc>
              <a:spcBef>
                <a:spcPts val="0"/>
              </a:spcBef>
              <a:spcAft>
                <a:spcPts val="0"/>
              </a:spcAft>
              <a:buNone/>
            </a:pPr>
            <a:r>
              <a:rPr lang="en-US">
                <a:solidFill>
                  <a:schemeClr val="accent1"/>
                </a:solidFill>
              </a:rPr>
              <a:t>“</a:t>
            </a:r>
            <a:r>
              <a:rPr lang="en-US" sz="2900" i="1">
                <a:solidFill>
                  <a:schemeClr val="accent1"/>
                </a:solidFill>
              </a:rPr>
              <a:t>A process to plan for, seek, advocate for, and monitor services from different social services or health care organizations and staff on behalf of a partcipant.”</a:t>
            </a:r>
            <a:endParaRPr sz="2900" i="1">
              <a:solidFill>
                <a:schemeClr val="accent1"/>
              </a:solidFill>
            </a:endParaRPr>
          </a:p>
          <a:p>
            <a:pPr marL="0" lvl="0" indent="0" algn="l" rtl="0">
              <a:lnSpc>
                <a:spcPct val="115000"/>
              </a:lnSpc>
              <a:spcBef>
                <a:spcPts val="0"/>
              </a:spcBef>
              <a:spcAft>
                <a:spcPts val="0"/>
              </a:spcAft>
              <a:buNone/>
            </a:pPr>
            <a:endParaRPr i="1">
              <a:highlight>
                <a:schemeClr val="dk1"/>
              </a:highlight>
            </a:endParaRPr>
          </a:p>
          <a:p>
            <a:pPr marL="0" lvl="0" indent="0" algn="l" rtl="0">
              <a:lnSpc>
                <a:spcPct val="115000"/>
              </a:lnSpc>
              <a:spcBef>
                <a:spcPts val="0"/>
              </a:spcBef>
              <a:spcAft>
                <a:spcPts val="0"/>
              </a:spcAft>
              <a:buClr>
                <a:schemeClr val="dk1"/>
              </a:buClr>
              <a:buSzPts val="1100"/>
              <a:buFont typeface="Arial"/>
              <a:buNone/>
            </a:pPr>
            <a:r>
              <a:rPr lang="en-US">
                <a:solidFill>
                  <a:srgbClr val="000000"/>
                </a:solidFill>
              </a:rPr>
              <a:t>The primary goal of case management is to enhance and improve participant functioning and well-being by:</a:t>
            </a:r>
            <a:endParaRPr>
              <a:solidFill>
                <a:srgbClr val="000000"/>
              </a:solidFill>
            </a:endParaRPr>
          </a:p>
          <a:p>
            <a:pPr marL="457200" lvl="0" indent="-406400" algn="l" rtl="0">
              <a:lnSpc>
                <a:spcPct val="115000"/>
              </a:lnSpc>
              <a:spcBef>
                <a:spcPts val="0"/>
              </a:spcBef>
              <a:spcAft>
                <a:spcPts val="0"/>
              </a:spcAft>
              <a:buSzPts val="2800"/>
              <a:buChar char="■"/>
            </a:pPr>
            <a:r>
              <a:rPr lang="en-US" sz="2600">
                <a:solidFill>
                  <a:srgbClr val="000000"/>
                </a:solidFill>
              </a:rPr>
              <a:t>Providing and coordinating high-quality services,</a:t>
            </a:r>
            <a:endParaRPr sz="2600">
              <a:solidFill>
                <a:srgbClr val="000000"/>
              </a:solidFill>
            </a:endParaRPr>
          </a:p>
          <a:p>
            <a:pPr marL="457200" lvl="0" indent="-406400" algn="l" rtl="0">
              <a:lnSpc>
                <a:spcPct val="115000"/>
              </a:lnSpc>
              <a:spcBef>
                <a:spcPts val="0"/>
              </a:spcBef>
              <a:spcAft>
                <a:spcPts val="0"/>
              </a:spcAft>
              <a:buSzPts val="2800"/>
              <a:buChar char="■"/>
            </a:pPr>
            <a:r>
              <a:rPr lang="en-US" sz="2600">
                <a:solidFill>
                  <a:srgbClr val="000000"/>
                </a:solidFill>
              </a:rPr>
              <a:t>In an effective and efficient manner,</a:t>
            </a:r>
            <a:endParaRPr sz="2600">
              <a:solidFill>
                <a:srgbClr val="000000"/>
              </a:solidFill>
            </a:endParaRPr>
          </a:p>
          <a:p>
            <a:pPr marL="457200" lvl="0" indent="-406400" algn="l" rtl="0">
              <a:lnSpc>
                <a:spcPct val="115000"/>
              </a:lnSpc>
              <a:spcBef>
                <a:spcPts val="0"/>
              </a:spcBef>
              <a:spcAft>
                <a:spcPts val="0"/>
              </a:spcAft>
              <a:buSzPts val="2800"/>
              <a:buChar char="■"/>
            </a:pPr>
            <a:r>
              <a:rPr lang="en-US" sz="2600">
                <a:solidFill>
                  <a:srgbClr val="000000"/>
                </a:solidFill>
              </a:rPr>
              <a:t>For participants with multiple and complex needs.</a:t>
            </a:r>
            <a:endParaRPr sz="2600">
              <a:solidFill>
                <a:srgbClr val="000000"/>
              </a:solidFill>
            </a:endParaRPr>
          </a:p>
          <a:p>
            <a:pPr marL="0" lvl="0" indent="0" algn="l" rtl="0">
              <a:spcBef>
                <a:spcPts val="1200"/>
              </a:spcBef>
              <a:spcAft>
                <a:spcPts val="0"/>
              </a:spcAft>
              <a:buNone/>
            </a:pPr>
            <a:endParaRPr/>
          </a:p>
        </p:txBody>
      </p:sp>
      <p:sp>
        <p:nvSpPr>
          <p:cNvPr id="185" name="Google Shape;185;g1590226611e_0_434"/>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40</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1"/>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Google Shape;122;g15979d9758d_0_2"/>
          <p:cNvSpPr txBox="1">
            <a:spLocks noGrp="1"/>
          </p:cNvSpPr>
          <p:nvPr>
            <p:ph type="title"/>
          </p:nvPr>
        </p:nvSpPr>
        <p:spPr>
          <a:xfrm>
            <a:off x="838201" y="365125"/>
            <a:ext cx="5826550" cy="1807305"/>
          </a:xfrm>
          <a:prstGeom prst="rect">
            <a:avLst/>
          </a:prstGeom>
        </p:spPr>
        <p:txBody>
          <a:bodyPr spcFirstLastPara="1" vert="horz" lIns="91440" tIns="45720" rIns="91440" bIns="45720" rtlCol="0" anchor="ctr" anchorCtr="0">
            <a:normAutofit fontScale="90000"/>
          </a:bodyPr>
          <a:lstStyle/>
          <a:p>
            <a:pPr marL="0" lvl="0" indent="0">
              <a:spcAft>
                <a:spcPts val="0"/>
              </a:spcAft>
            </a:pPr>
            <a:r>
              <a:rPr lang="en-US" b="1"/>
              <a:t>What is </a:t>
            </a:r>
            <a:r>
              <a:rPr lang="en-US" b="1" i="1"/>
              <a:t>Housing-Focused</a:t>
            </a:r>
            <a:r>
              <a:rPr lang="en-US" b="1"/>
              <a:t> </a:t>
            </a:r>
            <a:r>
              <a:rPr lang="en-US" b="1" i="1"/>
              <a:t>Case Management </a:t>
            </a:r>
            <a:r>
              <a:rPr lang="en-US" b="1"/>
              <a:t>(HFCM)?</a:t>
            </a:r>
          </a:p>
        </p:txBody>
      </p:sp>
      <p:sp>
        <p:nvSpPr>
          <p:cNvPr id="123" name="Google Shape;123;g15979d9758d_0_2"/>
          <p:cNvSpPr txBox="1">
            <a:spLocks noGrp="1"/>
          </p:cNvSpPr>
          <p:nvPr>
            <p:ph type="body" idx="4294967295"/>
          </p:nvPr>
        </p:nvSpPr>
        <p:spPr>
          <a:xfrm>
            <a:off x="838200" y="2333296"/>
            <a:ext cx="5962784" cy="4023053"/>
          </a:xfrm>
          <a:prstGeom prst="rect">
            <a:avLst/>
          </a:prstGeom>
        </p:spPr>
        <p:txBody>
          <a:bodyPr spcFirstLastPara="1" vert="horz" lIns="91440" tIns="45720" rIns="91440" bIns="45720" rtlCol="0" anchorCtr="0">
            <a:normAutofit/>
          </a:bodyPr>
          <a:lstStyle/>
          <a:p>
            <a:pPr marL="0" lvl="0" indent="0">
              <a:spcBef>
                <a:spcPts val="1200"/>
              </a:spcBef>
              <a:spcAft>
                <a:spcPts val="0"/>
              </a:spcAft>
              <a:buNone/>
            </a:pPr>
            <a:r>
              <a:rPr lang="en-US"/>
              <a:t>Individualized support to help participants quickly resolve their housing crisis (whether imminently at-risk of literal homelessness or already literally homeless) by assisting them to obtain and/or remain in safe, stable housing and get connected to services and supports they need and desire to remain stably housed.</a:t>
            </a:r>
          </a:p>
          <a:p>
            <a:pPr marL="0" lvl="0">
              <a:spcBef>
                <a:spcPts val="1200"/>
              </a:spcBef>
              <a:spcAft>
                <a:spcPts val="0"/>
              </a:spcAft>
            </a:pPr>
            <a:endParaRPr lang="en-US"/>
          </a:p>
        </p:txBody>
      </p:sp>
      <p:pic>
        <p:nvPicPr>
          <p:cNvPr id="126" name="Picture 125">
            <a:extLst>
              <a:ext uri="{FF2B5EF4-FFF2-40B4-BE49-F238E27FC236}">
                <a16:creationId xmlns:a16="http://schemas.microsoft.com/office/drawing/2014/main" id="{B4B93EB9-BB7A-ACFE-8C05-325F76C10499}"/>
              </a:ext>
            </a:extLst>
          </p:cNvPr>
          <p:cNvPicPr>
            <a:picLocks noChangeAspect="1"/>
          </p:cNvPicPr>
          <p:nvPr/>
        </p:nvPicPr>
        <p:blipFill rotWithShape="1">
          <a:blip r:embed="rId3"/>
          <a:srcRect l="32400" r="-2" b="-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24" name="Google Shape;124;g15979d9758d_0_2"/>
          <p:cNvSpPr txBox="1">
            <a:spLocks noGrp="1"/>
          </p:cNvSpPr>
          <p:nvPr>
            <p:ph type="sldNum" sz="quarter" idx="12"/>
          </p:nvPr>
        </p:nvSpPr>
        <p:spPr>
          <a:xfrm>
            <a:off x="8610600" y="6356350"/>
            <a:ext cx="2743200" cy="365125"/>
          </a:xfrm>
          <a:prstGeom prst="rect">
            <a:avLst/>
          </a:prstGeom>
        </p:spPr>
        <p:txBody>
          <a:bodyPr spcFirstLastPara="1" vert="horz" lIns="91440" tIns="45720" rIns="91440" bIns="45720" rtlCol="0" anchor="ctr" anchorCtr="0">
            <a:normAutofit/>
          </a:bodyPr>
          <a:lstStyle/>
          <a:p>
            <a:pPr>
              <a:spcAft>
                <a:spcPts val="600"/>
              </a:spcAft>
              <a:buClrTx/>
              <a:defRPr/>
            </a:pPr>
            <a:fld id="{00000000-1234-1234-1234-123412341234}" type="slidenum">
              <a:rPr lang="en-US" kern="1200">
                <a:solidFill>
                  <a:srgbClr val="FFFFFF"/>
                </a:solidFill>
                <a:latin typeface="Calibri" panose="020F0502020204030204"/>
                <a:ea typeface="+mn-ea"/>
                <a:cs typeface="+mn-cs"/>
              </a:rPr>
              <a:pPr>
                <a:spcAft>
                  <a:spcPts val="600"/>
                </a:spcAft>
                <a:buClrTx/>
                <a:defRPr/>
              </a:pPr>
              <a:t>41</a:t>
            </a:fld>
            <a:endParaRPr lang="en-US" kern="1200">
              <a:solidFill>
                <a:srgbClr val="FFFFFF"/>
              </a:solidFill>
              <a:latin typeface="Calibri" panose="020F0502020204030204"/>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0"/>
        <p:cNvGrpSpPr/>
        <p:nvPr/>
      </p:nvGrpSpPr>
      <p:grpSpPr>
        <a:xfrm>
          <a:off x="0" y="0"/>
          <a:ext cx="0" cy="0"/>
          <a:chOff x="0" y="0"/>
          <a:chExt cx="0" cy="0"/>
        </a:xfrm>
      </p:grpSpPr>
      <p:sp>
        <p:nvSpPr>
          <p:cNvPr id="198" name="Slide Background">
            <a:extLst>
              <a:ext uri="{FF2B5EF4-FFF2-40B4-BE49-F238E27FC236}">
                <a16:creationId xmlns:a16="http://schemas.microsoft.com/office/drawing/2014/main" id="{5F637E18-EF26-4327-9077-7FFC67B98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0" name="Rectangle 199">
            <a:extLst>
              <a:ext uri="{FF2B5EF4-FFF2-40B4-BE49-F238E27FC236}">
                <a16:creationId xmlns:a16="http://schemas.microsoft.com/office/drawing/2014/main" id="{3EED6667-6BE8-A2AB-422A-5A1D89727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Google Shape;191;g139a6b3b41a_0_55"/>
          <p:cNvSpPr txBox="1">
            <a:spLocks noGrp="1"/>
          </p:cNvSpPr>
          <p:nvPr>
            <p:ph type="title"/>
          </p:nvPr>
        </p:nvSpPr>
        <p:spPr>
          <a:xfrm>
            <a:off x="589558" y="244742"/>
            <a:ext cx="9851614" cy="1235225"/>
          </a:xfrm>
          <a:prstGeom prst="rect">
            <a:avLst/>
          </a:prstGeom>
        </p:spPr>
        <p:txBody>
          <a:bodyPr spcFirstLastPara="1" vert="horz" lIns="91440" tIns="45720" rIns="91440" bIns="45720" rtlCol="0" anchor="ctr" anchorCtr="0">
            <a:normAutofit/>
          </a:bodyPr>
          <a:lstStyle/>
          <a:p>
            <a:pPr marL="0" lvl="0" indent="0">
              <a:spcAft>
                <a:spcPts val="0"/>
              </a:spcAft>
            </a:pPr>
            <a:r>
              <a:rPr lang="en-US" sz="4800" b="1" i="1" kern="1200" dirty="0">
                <a:solidFill>
                  <a:schemeClr val="tx1"/>
                </a:solidFill>
                <a:latin typeface="+mj-lt"/>
                <a:ea typeface="+mj-ea"/>
                <a:cs typeface="+mj-cs"/>
              </a:rPr>
              <a:t>HFCM</a:t>
            </a:r>
            <a:r>
              <a:rPr lang="en-US" sz="4800" b="1" kern="1200" dirty="0">
                <a:solidFill>
                  <a:schemeClr val="tx1"/>
                </a:solidFill>
                <a:latin typeface="+mj-lt"/>
                <a:ea typeface="+mj-ea"/>
                <a:cs typeface="+mj-cs"/>
              </a:rPr>
              <a:t>: Core Activities/Functions</a:t>
            </a:r>
            <a:endParaRPr lang="en-US" sz="4000" b="1" kern="1200" dirty="0">
              <a:solidFill>
                <a:schemeClr val="tx1"/>
              </a:solidFill>
              <a:latin typeface="+mj-lt"/>
              <a:ea typeface="+mj-ea"/>
              <a:cs typeface="+mj-cs"/>
            </a:endParaRPr>
          </a:p>
        </p:txBody>
      </p:sp>
      <p:sp>
        <p:nvSpPr>
          <p:cNvPr id="192" name="Google Shape;192;g139a6b3b41a_0_55"/>
          <p:cNvSpPr txBox="1">
            <a:spLocks noGrp="1"/>
          </p:cNvSpPr>
          <p:nvPr>
            <p:ph type="sldNum" sz="quarter" idx="12"/>
          </p:nvPr>
        </p:nvSpPr>
        <p:spPr>
          <a:xfrm>
            <a:off x="8732520" y="6356350"/>
            <a:ext cx="3199388" cy="365125"/>
          </a:xfrm>
          <a:prstGeom prst="rect">
            <a:avLst/>
          </a:prstGeom>
        </p:spPr>
        <p:txBody>
          <a:bodyPr spcFirstLastPara="1" vert="horz" lIns="91440" tIns="45720" rIns="91440" bIns="45720" rtlCol="0" anchor="ctr" anchorCtr="0">
            <a:normAutofit/>
          </a:bodyPr>
          <a:lstStyle/>
          <a:p>
            <a:pPr lvl="0" indent="0">
              <a:spcBef>
                <a:spcPts val="0"/>
              </a:spcBef>
              <a:spcAft>
                <a:spcPts val="600"/>
              </a:spcAft>
              <a:buClr>
                <a:srgbClr val="000000"/>
              </a:buClr>
              <a:buFont typeface="Arial"/>
              <a:buNone/>
            </a:pPr>
            <a:fld id="{00000000-1234-1234-1234-123412341234}" type="slidenum">
              <a:rPr lang="en-US" kern="1200">
                <a:solidFill>
                  <a:schemeClr val="tx1"/>
                </a:solidFill>
                <a:latin typeface="+mn-lt"/>
                <a:ea typeface="+mn-ea"/>
                <a:cs typeface="+mn-cs"/>
              </a:rPr>
              <a:pPr lvl="0" indent="0">
                <a:spcBef>
                  <a:spcPts val="0"/>
                </a:spcBef>
                <a:spcAft>
                  <a:spcPts val="600"/>
                </a:spcAft>
                <a:buClr>
                  <a:srgbClr val="000000"/>
                </a:buClr>
                <a:buFont typeface="Arial"/>
                <a:buNone/>
              </a:pPr>
              <a:t>42</a:t>
            </a:fld>
            <a:endParaRPr lang="en-US" kern="1200">
              <a:solidFill>
                <a:schemeClr val="tx1"/>
              </a:solidFill>
              <a:latin typeface="+mn-lt"/>
              <a:ea typeface="+mn-ea"/>
              <a:cs typeface="+mn-cs"/>
            </a:endParaRPr>
          </a:p>
        </p:txBody>
      </p:sp>
      <p:graphicFrame>
        <p:nvGraphicFramePr>
          <p:cNvPr id="193" name="Google Shape;193;g139a6b3b41a_0_55"/>
          <p:cNvGraphicFramePr/>
          <p:nvPr>
            <p:extLst>
              <p:ext uri="{D42A27DB-BD31-4B8C-83A1-F6EECF244321}">
                <p14:modId xmlns:p14="http://schemas.microsoft.com/office/powerpoint/2010/main" val="3105743434"/>
              </p:ext>
            </p:extLst>
          </p:nvPr>
        </p:nvGraphicFramePr>
        <p:xfrm>
          <a:off x="1045545" y="2375210"/>
          <a:ext cx="10100516" cy="3864178"/>
        </p:xfrm>
        <a:graphic>
          <a:graphicData uri="http://schemas.openxmlformats.org/drawingml/2006/table">
            <a:tbl>
              <a:tblPr>
                <a:noFill/>
                <a:tableStyleId>{DE71DAB0-D5BC-4F30-B743-D1EEDDCF1698}</a:tableStyleId>
              </a:tblPr>
              <a:tblGrid>
                <a:gridCol w="2608538">
                  <a:extLst>
                    <a:ext uri="{9D8B030D-6E8A-4147-A177-3AD203B41FA5}">
                      <a16:colId xmlns:a16="http://schemas.microsoft.com/office/drawing/2014/main" val="20000"/>
                    </a:ext>
                  </a:extLst>
                </a:gridCol>
                <a:gridCol w="7491978">
                  <a:extLst>
                    <a:ext uri="{9D8B030D-6E8A-4147-A177-3AD203B41FA5}">
                      <a16:colId xmlns:a16="http://schemas.microsoft.com/office/drawing/2014/main" val="20001"/>
                    </a:ext>
                  </a:extLst>
                </a:gridCol>
              </a:tblGrid>
              <a:tr h="631231">
                <a:tc>
                  <a:txBody>
                    <a:bodyPr/>
                    <a:lstStyle/>
                    <a:p>
                      <a:pPr marL="0" lvl="0" indent="0" algn="l" rtl="0">
                        <a:lnSpc>
                          <a:spcPct val="115000"/>
                        </a:lnSpc>
                        <a:spcBef>
                          <a:spcPts val="0"/>
                        </a:spcBef>
                        <a:spcAft>
                          <a:spcPts val="0"/>
                        </a:spcAft>
                        <a:buNone/>
                      </a:pPr>
                      <a:r>
                        <a:rPr lang="en-US" sz="1800" b="1">
                          <a:solidFill>
                            <a:schemeClr val="bg1"/>
                          </a:solidFill>
                          <a:latin typeface="Calibri"/>
                          <a:ea typeface="Calibri"/>
                          <a:cs typeface="Calibri"/>
                          <a:sym typeface="Calibri"/>
                        </a:rPr>
                        <a:t>Intake</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70C0"/>
                    </a:solidFill>
                  </a:tcPr>
                </a:tc>
                <a:tc>
                  <a:txBody>
                    <a:bodyPr/>
                    <a:lstStyle/>
                    <a:p>
                      <a:pPr marL="0" lvl="0" indent="0" algn="l" rtl="0">
                        <a:lnSpc>
                          <a:spcPct val="115000"/>
                        </a:lnSpc>
                        <a:spcBef>
                          <a:spcPts val="0"/>
                        </a:spcBef>
                        <a:spcAft>
                          <a:spcPts val="0"/>
                        </a:spcAft>
                        <a:buNone/>
                      </a:pPr>
                      <a:r>
                        <a:rPr lang="en-US" sz="1300">
                          <a:solidFill>
                            <a:srgbClr val="404040"/>
                          </a:solidFill>
                          <a:latin typeface="Calibri"/>
                          <a:ea typeface="Calibri"/>
                          <a:cs typeface="Calibri"/>
                          <a:sym typeface="Calibri"/>
                        </a:rPr>
                        <a:t>Provide additional information about program services, gather participant demographics and other required data, identify immediate needs, obtain consent, and establish rapport and trust</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31231">
                <a:tc>
                  <a:txBody>
                    <a:bodyPr/>
                    <a:lstStyle/>
                    <a:p>
                      <a:pPr marL="0" lvl="0" indent="0" algn="l" rtl="0">
                        <a:lnSpc>
                          <a:spcPct val="115000"/>
                        </a:lnSpc>
                        <a:spcBef>
                          <a:spcPts val="0"/>
                        </a:spcBef>
                        <a:spcAft>
                          <a:spcPts val="0"/>
                        </a:spcAft>
                        <a:buNone/>
                      </a:pPr>
                      <a:r>
                        <a:rPr lang="en-US" sz="1800" b="1">
                          <a:solidFill>
                            <a:schemeClr val="bg1"/>
                          </a:solidFill>
                          <a:latin typeface="Calibri"/>
                          <a:ea typeface="Calibri"/>
                          <a:cs typeface="Calibri"/>
                          <a:sym typeface="Calibri"/>
                        </a:rPr>
                        <a:t>Screening &amp; Assessment</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70C0"/>
                    </a:solidFill>
                  </a:tcPr>
                </a:tc>
                <a:tc>
                  <a:txBody>
                    <a:bodyPr/>
                    <a:lstStyle/>
                    <a:p>
                      <a:pPr marL="0" lvl="0" indent="0" algn="l" rtl="0">
                        <a:lnSpc>
                          <a:spcPct val="115000"/>
                        </a:lnSpc>
                        <a:spcBef>
                          <a:spcPts val="0"/>
                        </a:spcBef>
                        <a:spcAft>
                          <a:spcPts val="0"/>
                        </a:spcAft>
                        <a:buNone/>
                      </a:pPr>
                      <a:r>
                        <a:rPr lang="en-US" sz="1300">
                          <a:solidFill>
                            <a:srgbClr val="404040"/>
                          </a:solidFill>
                          <a:latin typeface="Calibri"/>
                          <a:ea typeface="Calibri"/>
                          <a:cs typeface="Calibri"/>
                          <a:sym typeface="Calibri"/>
                        </a:rPr>
                        <a:t>Screen for and further assess other critical/urgent needs, while focusing on further assessing </a:t>
                      </a:r>
                      <a:r>
                        <a:rPr lang="en-US" sz="1300" b="1" i="1">
                          <a:solidFill>
                            <a:srgbClr val="404040"/>
                          </a:solidFill>
                          <a:latin typeface="Calibri"/>
                          <a:ea typeface="Calibri"/>
                          <a:cs typeface="Calibri"/>
                          <a:sym typeface="Calibri"/>
                        </a:rPr>
                        <a:t>housing-related</a:t>
                      </a:r>
                      <a:r>
                        <a:rPr lang="en-US" sz="1300">
                          <a:solidFill>
                            <a:srgbClr val="404040"/>
                          </a:solidFill>
                          <a:latin typeface="Calibri"/>
                          <a:ea typeface="Calibri"/>
                          <a:cs typeface="Calibri"/>
                          <a:sym typeface="Calibri"/>
                        </a:rPr>
                        <a:t> history, needs, barriers, available resources, and housing preferences to inform Housing Plan</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31231">
                <a:tc>
                  <a:txBody>
                    <a:bodyPr/>
                    <a:lstStyle/>
                    <a:p>
                      <a:pPr marL="0" lvl="0" indent="0" algn="l" rtl="0">
                        <a:lnSpc>
                          <a:spcPct val="115000"/>
                        </a:lnSpc>
                        <a:spcBef>
                          <a:spcPts val="0"/>
                        </a:spcBef>
                        <a:spcAft>
                          <a:spcPts val="0"/>
                        </a:spcAft>
                        <a:buNone/>
                      </a:pPr>
                      <a:r>
                        <a:rPr lang="en-US" sz="1800" b="1">
                          <a:solidFill>
                            <a:schemeClr val="bg1"/>
                          </a:solidFill>
                          <a:latin typeface="Calibri"/>
                          <a:ea typeface="Calibri"/>
                          <a:cs typeface="Calibri"/>
                          <a:sym typeface="Calibri"/>
                        </a:rPr>
                        <a:t>Housing Plans</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70C0"/>
                    </a:solidFill>
                  </a:tcPr>
                </a:tc>
                <a:tc>
                  <a:txBody>
                    <a:bodyPr/>
                    <a:lstStyle/>
                    <a:p>
                      <a:pPr marL="0" lvl="0" indent="0" algn="l" rtl="0">
                        <a:lnSpc>
                          <a:spcPct val="115000"/>
                        </a:lnSpc>
                        <a:spcBef>
                          <a:spcPts val="0"/>
                        </a:spcBef>
                        <a:spcAft>
                          <a:spcPts val="0"/>
                        </a:spcAft>
                        <a:buNone/>
                      </a:pPr>
                      <a:r>
                        <a:rPr lang="en-US" sz="1300">
                          <a:solidFill>
                            <a:srgbClr val="404040"/>
                          </a:solidFill>
                          <a:latin typeface="Calibri"/>
                          <a:ea typeface="Calibri"/>
                          <a:cs typeface="Calibri"/>
                          <a:sym typeface="Calibri"/>
                        </a:rPr>
                        <a:t>Help participant identify housing-related goals, steps and needed supports to address </a:t>
                      </a:r>
                      <a:r>
                        <a:rPr lang="en-US" sz="1300" b="1" i="1">
                          <a:solidFill>
                            <a:srgbClr val="404040"/>
                          </a:solidFill>
                          <a:latin typeface="Calibri"/>
                          <a:ea typeface="Calibri"/>
                          <a:cs typeface="Calibri"/>
                          <a:sym typeface="Calibri"/>
                        </a:rPr>
                        <a:t>housing</a:t>
                      </a:r>
                      <a:r>
                        <a:rPr lang="en-US" sz="1300">
                          <a:solidFill>
                            <a:srgbClr val="404040"/>
                          </a:solidFill>
                          <a:latin typeface="Calibri"/>
                          <a:ea typeface="Calibri"/>
                          <a:cs typeface="Calibri"/>
                          <a:sym typeface="Calibri"/>
                        </a:rPr>
                        <a:t> barriers, stabilize in housing, and have access to supports for any other critical/urgent/ongoing needs</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134473">
                <a:tc>
                  <a:txBody>
                    <a:bodyPr/>
                    <a:lstStyle/>
                    <a:p>
                      <a:pPr marL="0" lvl="0" indent="0" algn="l" rtl="0">
                        <a:lnSpc>
                          <a:spcPct val="115000"/>
                        </a:lnSpc>
                        <a:spcBef>
                          <a:spcPts val="0"/>
                        </a:spcBef>
                        <a:spcAft>
                          <a:spcPts val="0"/>
                        </a:spcAft>
                        <a:buNone/>
                      </a:pPr>
                      <a:r>
                        <a:rPr lang="en-US" sz="1800" b="1">
                          <a:solidFill>
                            <a:schemeClr val="bg1"/>
                          </a:solidFill>
                          <a:latin typeface="Calibri"/>
                          <a:ea typeface="Calibri"/>
                          <a:cs typeface="Calibri"/>
                          <a:sym typeface="Calibri"/>
                        </a:rPr>
                        <a:t>Housing Assistance, Service Linkages &amp; Coordination</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70C0"/>
                    </a:solidFill>
                  </a:tcPr>
                </a:tc>
                <a:tc>
                  <a:txBody>
                    <a:bodyPr/>
                    <a:lstStyle/>
                    <a:p>
                      <a:pPr marL="0" lvl="0" indent="0" algn="l" rtl="0">
                        <a:lnSpc>
                          <a:spcPct val="115000"/>
                        </a:lnSpc>
                        <a:spcBef>
                          <a:spcPts val="0"/>
                        </a:spcBef>
                        <a:spcAft>
                          <a:spcPts val="0"/>
                        </a:spcAft>
                        <a:buNone/>
                      </a:pPr>
                      <a:r>
                        <a:rPr lang="en-US" sz="1300">
                          <a:solidFill>
                            <a:srgbClr val="404040"/>
                          </a:solidFill>
                          <a:latin typeface="Calibri"/>
                          <a:ea typeface="Calibri"/>
                          <a:cs typeface="Calibri"/>
                          <a:sym typeface="Calibri"/>
                        </a:rPr>
                        <a:t>Support participants in their efforts to find, pay for, and stabilize in </a:t>
                      </a:r>
                      <a:r>
                        <a:rPr lang="en-US" sz="1300" b="1" i="1">
                          <a:solidFill>
                            <a:srgbClr val="404040"/>
                          </a:solidFill>
                          <a:latin typeface="Calibri"/>
                          <a:ea typeface="Calibri"/>
                          <a:cs typeface="Calibri"/>
                          <a:sym typeface="Calibri"/>
                        </a:rPr>
                        <a:t>housing, </a:t>
                      </a:r>
                      <a:r>
                        <a:rPr lang="en-US" sz="1300">
                          <a:solidFill>
                            <a:srgbClr val="404040"/>
                          </a:solidFill>
                          <a:latin typeface="Calibri"/>
                          <a:ea typeface="Calibri"/>
                          <a:cs typeface="Calibri"/>
                          <a:sym typeface="Calibri"/>
                        </a:rPr>
                        <a:t>as well as address other critical/urgent/ongoing needs, including helping participant </a:t>
                      </a:r>
                      <a:r>
                        <a:rPr lang="en-US" sz="1300" b="1" i="1">
                          <a:solidFill>
                            <a:srgbClr val="404040"/>
                          </a:solidFill>
                          <a:latin typeface="Calibri"/>
                          <a:ea typeface="Calibri"/>
                          <a:cs typeface="Calibri"/>
                          <a:sym typeface="Calibri"/>
                        </a:rPr>
                        <a:t>access</a:t>
                      </a:r>
                      <a:r>
                        <a:rPr lang="en-US" sz="1300">
                          <a:solidFill>
                            <a:srgbClr val="404040"/>
                          </a:solidFill>
                          <a:latin typeface="Calibri"/>
                          <a:ea typeface="Calibri"/>
                          <a:cs typeface="Calibri"/>
                          <a:sym typeface="Calibri"/>
                        </a:rPr>
                        <a:t> community and mainstream services and resources to support short- and long-term housing goals and other needs</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16453">
                <a:tc>
                  <a:txBody>
                    <a:bodyPr/>
                    <a:lstStyle/>
                    <a:p>
                      <a:pPr marL="0" lvl="0" indent="0" algn="l" rtl="0">
                        <a:lnSpc>
                          <a:spcPct val="115000"/>
                        </a:lnSpc>
                        <a:spcBef>
                          <a:spcPts val="0"/>
                        </a:spcBef>
                        <a:spcAft>
                          <a:spcPts val="0"/>
                        </a:spcAft>
                        <a:buNone/>
                      </a:pPr>
                      <a:r>
                        <a:rPr lang="en-US" sz="1800" b="1">
                          <a:solidFill>
                            <a:schemeClr val="bg1"/>
                          </a:solidFill>
                          <a:latin typeface="Calibri"/>
                          <a:ea typeface="Calibri"/>
                          <a:cs typeface="Calibri"/>
                          <a:sym typeface="Calibri"/>
                        </a:rPr>
                        <a:t>Case Closure &amp; Transitional Supports</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70C0"/>
                    </a:solidFill>
                  </a:tcPr>
                </a:tc>
                <a:tc>
                  <a:txBody>
                    <a:bodyPr/>
                    <a:lstStyle/>
                    <a:p>
                      <a:pPr marL="0" lvl="0" indent="0" algn="l" rtl="0">
                        <a:lnSpc>
                          <a:spcPct val="115000"/>
                        </a:lnSpc>
                        <a:spcBef>
                          <a:spcPts val="0"/>
                        </a:spcBef>
                        <a:spcAft>
                          <a:spcPts val="0"/>
                        </a:spcAft>
                        <a:buNone/>
                      </a:pPr>
                      <a:r>
                        <a:rPr lang="en-US" sz="1300">
                          <a:solidFill>
                            <a:srgbClr val="404040"/>
                          </a:solidFill>
                          <a:latin typeface="Calibri"/>
                          <a:ea typeface="Calibri"/>
                          <a:cs typeface="Calibri"/>
                          <a:sym typeface="Calibri"/>
                        </a:rPr>
                        <a:t>Regular review of progress toward housing stability and other critical needs to inform when to transition participants from housing crisis intervention services and any needed/desired transitional or ongoing supports</a:t>
                      </a:r>
                    </a:p>
                  </a:txBody>
                  <a:tcPr marL="82948" marR="82948" marT="82948" marB="82948">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g139bcf55078_0_10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538B"/>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t>43</a:t>
            </a:fld>
            <a:endParaRPr kumimoji="0" sz="1200" b="0" i="0" u="none" strike="noStrike" kern="0" cap="none" spc="0" normalizeH="0" baseline="0" noProof="0">
              <a:ln>
                <a:noFill/>
              </a:ln>
              <a:solidFill>
                <a:srgbClr val="00538B"/>
              </a:solidFill>
              <a:effectLst/>
              <a:uLnTx/>
              <a:uFillTx/>
              <a:latin typeface="Arial"/>
              <a:cs typeface="Arial"/>
              <a:sym typeface="Arial"/>
            </a:endParaRPr>
          </a:p>
        </p:txBody>
      </p:sp>
      <p:pic>
        <p:nvPicPr>
          <p:cNvPr id="222" name="Google Shape;222;g139bcf55078_0_100"/>
          <p:cNvPicPr preferRelativeResize="0"/>
          <p:nvPr/>
        </p:nvPicPr>
        <p:blipFill rotWithShape="1">
          <a:blip r:embed="rId3">
            <a:alphaModFix/>
          </a:blip>
          <a:srcRect/>
          <a:stretch/>
        </p:blipFill>
        <p:spPr>
          <a:xfrm>
            <a:off x="152400" y="1133489"/>
            <a:ext cx="11887196" cy="4525637"/>
          </a:xfrm>
          <a:prstGeom prst="rect">
            <a:avLst/>
          </a:prstGeom>
          <a:noFill/>
          <a:ln>
            <a:noFill/>
          </a:ln>
        </p:spPr>
      </p:pic>
      <p:sp>
        <p:nvSpPr>
          <p:cNvPr id="3" name="TextBox 2">
            <a:extLst>
              <a:ext uri="{FF2B5EF4-FFF2-40B4-BE49-F238E27FC236}">
                <a16:creationId xmlns:a16="http://schemas.microsoft.com/office/drawing/2014/main" id="{83FA8D0F-A51E-DAF0-86E8-86AD4EE48DDC}"/>
              </a:ext>
            </a:extLst>
          </p:cNvPr>
          <p:cNvSpPr txBox="1"/>
          <p:nvPr/>
        </p:nvSpPr>
        <p:spPr>
          <a:xfrm>
            <a:off x="255938" y="5605714"/>
            <a:ext cx="9948557" cy="400110"/>
          </a:xfrm>
          <a:prstGeom prst="rect">
            <a:avLst/>
          </a:prstGeom>
          <a:noFill/>
        </p:spPr>
        <p:txBody>
          <a:bodyPr wrap="none" rtlCol="0">
            <a:spAutoFit/>
          </a:bodyPr>
          <a:lstStyle/>
          <a:p>
            <a:r>
              <a:rPr lang="en-US" sz="2000" b="1" dirty="0">
                <a:solidFill>
                  <a:schemeClr val="accent4">
                    <a:lumMod val="50000"/>
                  </a:schemeClr>
                </a:solidFill>
              </a:rPr>
              <a:t>INDIVIDUALIZED HOUSING STABILIZATION PLANS: when to create &amp; update…</a:t>
            </a:r>
          </a:p>
        </p:txBody>
      </p:sp>
      <p:sp>
        <p:nvSpPr>
          <p:cNvPr id="4" name="TextBox 3">
            <a:extLst>
              <a:ext uri="{FF2B5EF4-FFF2-40B4-BE49-F238E27FC236}">
                <a16:creationId xmlns:a16="http://schemas.microsoft.com/office/drawing/2014/main" id="{00E63355-1A94-54A9-C824-FDAD9C905573}"/>
              </a:ext>
            </a:extLst>
          </p:cNvPr>
          <p:cNvSpPr txBox="1"/>
          <p:nvPr/>
        </p:nvSpPr>
        <p:spPr>
          <a:xfrm>
            <a:off x="776326" y="6035904"/>
            <a:ext cx="2768258" cy="584775"/>
          </a:xfrm>
          <a:prstGeom prst="rect">
            <a:avLst/>
          </a:prstGeom>
          <a:noFill/>
        </p:spPr>
        <p:txBody>
          <a:bodyPr wrap="square" rtlCol="0">
            <a:spAutoFit/>
          </a:bodyPr>
          <a:lstStyle/>
          <a:p>
            <a:r>
              <a:rPr lang="en-US" sz="1600" b="1" dirty="0">
                <a:solidFill>
                  <a:schemeClr val="accent4">
                    <a:lumMod val="50000"/>
                  </a:schemeClr>
                </a:solidFill>
              </a:rPr>
              <a:t>FIRST:</a:t>
            </a:r>
            <a:r>
              <a:rPr lang="en-US" sz="1600" b="1" dirty="0">
                <a:solidFill>
                  <a:schemeClr val="accent4">
                    <a:lumMod val="75000"/>
                  </a:schemeClr>
                </a:solidFill>
              </a:rPr>
              <a:t> </a:t>
            </a:r>
            <a:r>
              <a:rPr lang="en-US" sz="1600" b="1" i="1" dirty="0">
                <a:solidFill>
                  <a:schemeClr val="accent4">
                    <a:lumMod val="75000"/>
                  </a:schemeClr>
                </a:solidFill>
              </a:rPr>
              <a:t>Initial plan </a:t>
            </a:r>
            <a:r>
              <a:rPr lang="en-US" sz="1600" b="1" dirty="0">
                <a:solidFill>
                  <a:schemeClr val="accent4">
                    <a:lumMod val="75000"/>
                  </a:schemeClr>
                </a:solidFill>
              </a:rPr>
              <a:t>following intake…</a:t>
            </a:r>
          </a:p>
        </p:txBody>
      </p:sp>
      <p:sp>
        <p:nvSpPr>
          <p:cNvPr id="5" name="TextBox 4">
            <a:extLst>
              <a:ext uri="{FF2B5EF4-FFF2-40B4-BE49-F238E27FC236}">
                <a16:creationId xmlns:a16="http://schemas.microsoft.com/office/drawing/2014/main" id="{EBFBDB73-EC97-A2EB-DB1F-217234FF8B4F}"/>
              </a:ext>
            </a:extLst>
          </p:cNvPr>
          <p:cNvSpPr txBox="1"/>
          <p:nvPr/>
        </p:nvSpPr>
        <p:spPr>
          <a:xfrm>
            <a:off x="4066170" y="6035903"/>
            <a:ext cx="4164019" cy="830997"/>
          </a:xfrm>
          <a:prstGeom prst="rect">
            <a:avLst/>
          </a:prstGeom>
          <a:noFill/>
        </p:spPr>
        <p:txBody>
          <a:bodyPr wrap="square" rtlCol="0">
            <a:spAutoFit/>
          </a:bodyPr>
          <a:lstStyle/>
          <a:p>
            <a:r>
              <a:rPr lang="en-US" sz="1600" b="1" dirty="0">
                <a:solidFill>
                  <a:schemeClr val="accent4">
                    <a:lumMod val="50000"/>
                  </a:schemeClr>
                </a:solidFill>
              </a:rPr>
              <a:t>THEN: </a:t>
            </a:r>
            <a:r>
              <a:rPr lang="en-US" sz="1600" b="1" dirty="0">
                <a:solidFill>
                  <a:schemeClr val="accent4">
                    <a:lumMod val="75000"/>
                  </a:schemeClr>
                </a:solidFill>
              </a:rPr>
              <a:t>Review/update as needs/goals change monthly. At minimum, </a:t>
            </a:r>
            <a:r>
              <a:rPr lang="en-US" sz="1600" b="1" i="1" dirty="0">
                <a:solidFill>
                  <a:schemeClr val="accent4">
                    <a:lumMod val="75000"/>
                  </a:schemeClr>
                </a:solidFill>
              </a:rPr>
              <a:t>update upon securing current or new housing</a:t>
            </a:r>
            <a:r>
              <a:rPr lang="en-US" sz="1600" b="1" dirty="0">
                <a:solidFill>
                  <a:schemeClr val="accent4">
                    <a:lumMod val="75000"/>
                  </a:schemeClr>
                </a:solidFill>
              </a:rPr>
              <a:t>…</a:t>
            </a:r>
          </a:p>
        </p:txBody>
      </p:sp>
      <p:sp>
        <p:nvSpPr>
          <p:cNvPr id="6" name="Arrow: Right 5">
            <a:extLst>
              <a:ext uri="{FF2B5EF4-FFF2-40B4-BE49-F238E27FC236}">
                <a16:creationId xmlns:a16="http://schemas.microsoft.com/office/drawing/2014/main" id="{91C232BD-C2A4-4ED3-1A0E-990CA59053C2}"/>
              </a:ext>
            </a:extLst>
          </p:cNvPr>
          <p:cNvSpPr/>
          <p:nvPr/>
        </p:nvSpPr>
        <p:spPr>
          <a:xfrm>
            <a:off x="3438107" y="6183908"/>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F56F93-1DDD-A65D-7E8B-FC1BCD88739E}"/>
              </a:ext>
            </a:extLst>
          </p:cNvPr>
          <p:cNvSpPr txBox="1"/>
          <p:nvPr/>
        </p:nvSpPr>
        <p:spPr>
          <a:xfrm>
            <a:off x="9132186" y="6007861"/>
            <a:ext cx="2719388" cy="584775"/>
          </a:xfrm>
          <a:prstGeom prst="rect">
            <a:avLst/>
          </a:prstGeom>
          <a:noFill/>
        </p:spPr>
        <p:txBody>
          <a:bodyPr wrap="square" rtlCol="0">
            <a:spAutoFit/>
          </a:bodyPr>
          <a:lstStyle/>
          <a:p>
            <a:r>
              <a:rPr lang="en-US" sz="1600" b="1" dirty="0">
                <a:solidFill>
                  <a:schemeClr val="accent4">
                    <a:lumMod val="50000"/>
                  </a:schemeClr>
                </a:solidFill>
              </a:rPr>
              <a:t>FINALLY:</a:t>
            </a:r>
            <a:r>
              <a:rPr lang="en-US" sz="1600" b="1" i="1" dirty="0">
                <a:solidFill>
                  <a:schemeClr val="accent4">
                    <a:lumMod val="75000"/>
                  </a:schemeClr>
                </a:solidFill>
              </a:rPr>
              <a:t> Update plan </a:t>
            </a:r>
            <a:r>
              <a:rPr lang="en-US" sz="1600" b="1" dirty="0">
                <a:solidFill>
                  <a:schemeClr val="accent4">
                    <a:lumMod val="75000"/>
                  </a:schemeClr>
                </a:solidFill>
              </a:rPr>
              <a:t>at program completion/exit.</a:t>
            </a:r>
          </a:p>
        </p:txBody>
      </p:sp>
      <p:sp>
        <p:nvSpPr>
          <p:cNvPr id="8" name="Arrow: Right 7">
            <a:extLst>
              <a:ext uri="{FF2B5EF4-FFF2-40B4-BE49-F238E27FC236}">
                <a16:creationId xmlns:a16="http://schemas.microsoft.com/office/drawing/2014/main" id="{0A49B5E7-FB5C-E5B3-D0C7-0CFF400589AA}"/>
              </a:ext>
            </a:extLst>
          </p:cNvPr>
          <p:cNvSpPr/>
          <p:nvPr/>
        </p:nvSpPr>
        <p:spPr>
          <a:xfrm>
            <a:off x="8290546" y="6143625"/>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Google Shape;220;g139bcf55078_0_100">
            <a:extLst>
              <a:ext uri="{FF2B5EF4-FFF2-40B4-BE49-F238E27FC236}">
                <a16:creationId xmlns:a16="http://schemas.microsoft.com/office/drawing/2014/main" id="{86BBFFB0-22DF-04A4-6251-1D8F3ED3F1FD}"/>
              </a:ext>
            </a:extLst>
          </p:cNvPr>
          <p:cNvSpPr txBox="1">
            <a:spLocks/>
          </p:cNvSpPr>
          <p:nvPr/>
        </p:nvSpPr>
        <p:spPr>
          <a:xfrm>
            <a:off x="642707" y="203223"/>
            <a:ext cx="11054921" cy="132556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Tx/>
              <a:buSzPts val="3600"/>
              <a:buFontTx/>
            </a:pPr>
            <a:r>
              <a:rPr lang="en-US" b="1"/>
              <a:t>Stages of HFCM </a:t>
            </a:r>
            <a:r>
              <a:rPr lang="en-US" b="1" i="1">
                <a:solidFill>
                  <a:schemeClr val="accent4">
                    <a:lumMod val="50000"/>
                  </a:schemeClr>
                </a:solidFill>
              </a:rPr>
              <a:t>&amp; PARTICIPANT HOUSING PLANS</a:t>
            </a:r>
          </a:p>
        </p:txBody>
      </p:sp>
    </p:spTree>
    <p:extLst>
      <p:ext uri="{BB962C8B-B14F-4D97-AF65-F5344CB8AC3E}">
        <p14:creationId xmlns:p14="http://schemas.microsoft.com/office/powerpoint/2010/main" val="1517675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8DA832-1524-80BB-804A-B933032E074F}"/>
              </a:ext>
            </a:extLst>
          </p:cNvPr>
          <p:cNvSpPr>
            <a:spLocks noGrp="1"/>
          </p:cNvSpPr>
          <p:nvPr>
            <p:ph type="title"/>
          </p:nvPr>
        </p:nvSpPr>
        <p:spPr>
          <a:xfrm>
            <a:off x="838200" y="365125"/>
            <a:ext cx="10515600" cy="1325563"/>
          </a:xfrm>
        </p:spPr>
        <p:txBody>
          <a:bodyPr>
            <a:normAutofit/>
          </a:bodyPr>
          <a:lstStyle/>
          <a:p>
            <a:r>
              <a:rPr lang="en-US" b="1" dirty="0"/>
              <a:t>Don’t Assume!</a:t>
            </a:r>
          </a:p>
        </p:txBody>
      </p:sp>
      <p:sp>
        <p:nvSpPr>
          <p:cNvPr id="2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64F305-FEF5-0013-2253-F74B84C2A92F}"/>
              </a:ext>
            </a:extLst>
          </p:cNvPr>
          <p:cNvSpPr>
            <a:spLocks noGrp="1"/>
          </p:cNvSpPr>
          <p:nvPr>
            <p:ph idx="1"/>
          </p:nvPr>
        </p:nvSpPr>
        <p:spPr>
          <a:xfrm>
            <a:off x="838200" y="1929384"/>
            <a:ext cx="10515600" cy="4251960"/>
          </a:xfrm>
        </p:spPr>
        <p:txBody>
          <a:bodyPr>
            <a:normAutofit/>
          </a:bodyPr>
          <a:lstStyle/>
          <a:p>
            <a:r>
              <a:rPr lang="en-US" sz="3200" dirty="0"/>
              <a:t>Participants may not know what “Case Management”, “Prevention”, “Housing Problem-Solving” etc., are…</a:t>
            </a:r>
          </a:p>
          <a:p>
            <a:r>
              <a:rPr lang="en-US" sz="3200" dirty="0"/>
              <a:t>Clarify expectations, goals, your support, the outcomes you’re helping to achieve…</a:t>
            </a:r>
          </a:p>
          <a:p>
            <a:r>
              <a:rPr lang="en-US" sz="3200" dirty="0"/>
              <a:t>Confirm understanding – new ideas sometimes take a little while to land.  Just because you think you were clear, does not mean the person listening “got it”.</a:t>
            </a:r>
          </a:p>
        </p:txBody>
      </p:sp>
    </p:spTree>
    <p:extLst>
      <p:ext uri="{BB962C8B-B14F-4D97-AF65-F5344CB8AC3E}">
        <p14:creationId xmlns:p14="http://schemas.microsoft.com/office/powerpoint/2010/main" val="1991749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7"/>
        <p:cNvGrpSpPr/>
        <p:nvPr/>
      </p:nvGrpSpPr>
      <p:grpSpPr>
        <a:xfrm>
          <a:off x="0" y="0"/>
          <a:ext cx="0" cy="0"/>
          <a:chOff x="0" y="0"/>
          <a:chExt cx="0" cy="0"/>
        </a:xfrm>
      </p:grpSpPr>
      <p:sp useBgFill="1">
        <p:nvSpPr>
          <p:cNvPr id="243" name="Rectangle 24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9" name="Picture 238">
            <a:extLst>
              <a:ext uri="{FF2B5EF4-FFF2-40B4-BE49-F238E27FC236}">
                <a16:creationId xmlns:a16="http://schemas.microsoft.com/office/drawing/2014/main" id="{7DEA6F46-8EF1-8785-5C7F-C4EAD3CD9F34}"/>
              </a:ext>
            </a:extLst>
          </p:cNvPr>
          <p:cNvPicPr>
            <a:picLocks noChangeAspect="1"/>
          </p:cNvPicPr>
          <p:nvPr/>
        </p:nvPicPr>
        <p:blipFill rotWithShape="1">
          <a:blip r:embed="rId3"/>
          <a:srcRect r="10571" b="-1"/>
          <a:stretch/>
        </p:blipFill>
        <p:spPr>
          <a:xfrm>
            <a:off x="3523488" y="10"/>
            <a:ext cx="8668512" cy="6857990"/>
          </a:xfrm>
          <a:prstGeom prst="rect">
            <a:avLst/>
          </a:prstGeom>
        </p:spPr>
      </p:pic>
      <p:sp>
        <p:nvSpPr>
          <p:cNvPr id="245" name="Rectangle 24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FA617B-5045-BD66-80D5-90CC5BDE64C1}"/>
              </a:ext>
            </a:extLst>
          </p:cNvPr>
          <p:cNvSpPr>
            <a:spLocks noGrp="1"/>
          </p:cNvSpPr>
          <p:nvPr>
            <p:ph type="ctrTitle"/>
          </p:nvPr>
        </p:nvSpPr>
        <p:spPr>
          <a:xfrm>
            <a:off x="449743" y="771988"/>
            <a:ext cx="6742793" cy="3605754"/>
          </a:xfrm>
        </p:spPr>
        <p:txBody>
          <a:bodyPr anchor="b">
            <a:normAutofit/>
          </a:bodyPr>
          <a:lstStyle/>
          <a:p>
            <a:pPr marL="0" marR="0" lvl="0" indent="0" algn="l" rtl="0">
              <a:spcBef>
                <a:spcPts val="0"/>
              </a:spcBef>
              <a:spcAft>
                <a:spcPts val="0"/>
              </a:spcAft>
              <a:buClr>
                <a:srgbClr val="000000"/>
              </a:buClr>
              <a:buSzPts val="4800"/>
              <a:buFont typeface="Arial"/>
              <a:buNone/>
            </a:pPr>
            <a:r>
              <a:rPr lang="en-US" sz="4000" b="1" dirty="0"/>
              <a:t>Supporting Participants with </a:t>
            </a:r>
            <a:br>
              <a:rPr lang="en-US" sz="4000" b="1" dirty="0"/>
            </a:br>
            <a:r>
              <a:rPr lang="en-US" sz="4000" b="1" i="0" u="none" strike="noStrike" cap="none" dirty="0">
                <a:latin typeface="Arial"/>
                <a:ea typeface="Arial"/>
                <a:cs typeface="Arial"/>
                <a:sym typeface="Arial"/>
              </a:rPr>
              <a:t>Crisis Stabilization &amp; Housing Search</a:t>
            </a:r>
          </a:p>
        </p:txBody>
      </p:sp>
      <p:sp>
        <p:nvSpPr>
          <p:cNvPr id="247" name="Rectangle 24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9" name="Rectangle 24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 name="Google Shape;228;g139a6b3b41a_0_101"/>
          <p:cNvSpPr txBox="1">
            <a:spLocks noGrp="1"/>
          </p:cNvSpPr>
          <p:nvPr>
            <p:ph type="sldNum" sz="quarter" idx="12"/>
          </p:nvPr>
        </p:nvSpPr>
        <p:spPr>
          <a:xfrm>
            <a:off x="8970819" y="6356350"/>
            <a:ext cx="2743200" cy="365125"/>
          </a:xfrm>
          <a:prstGeom prst="ellipse">
            <a:avLst/>
          </a:prstGeom>
        </p:spPr>
        <p:txBody>
          <a:bodyPr spcFirstLastPara="1" lIns="91425" tIns="45700" rIns="91425" bIns="45700" anchorCtr="0">
            <a:normAutofit/>
          </a:bodyPr>
          <a:lstStyle/>
          <a:p>
            <a:pPr marL="0" lvl="0" indent="0" rtl="0">
              <a:lnSpc>
                <a:spcPct val="90000"/>
              </a:lnSpc>
              <a:spcBef>
                <a:spcPts val="0"/>
              </a:spcBef>
              <a:spcAft>
                <a:spcPts val="600"/>
              </a:spcAft>
              <a:buClr>
                <a:srgbClr val="000000"/>
              </a:buClr>
              <a:buSzPts val="1200"/>
              <a:buFont typeface="Arial"/>
              <a:buNone/>
            </a:pPr>
            <a:fld id="{00000000-1234-1234-1234-123412341234}" type="slidenum">
              <a:rPr lang="en-US" sz="600">
                <a:solidFill>
                  <a:schemeClr val="bg1"/>
                </a:solidFill>
              </a:rPr>
              <a:pPr marL="0" lvl="0" indent="0" rtl="0">
                <a:lnSpc>
                  <a:spcPct val="90000"/>
                </a:lnSpc>
                <a:spcBef>
                  <a:spcPts val="0"/>
                </a:spcBef>
                <a:spcAft>
                  <a:spcPts val="600"/>
                </a:spcAft>
                <a:buClr>
                  <a:srgbClr val="000000"/>
                </a:buClr>
                <a:buSzPts val="1200"/>
                <a:buFont typeface="Arial"/>
                <a:buNone/>
              </a:pPr>
              <a:t>45</a:t>
            </a:fld>
            <a:endParaRPr lang="en-US" sz="60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g139bcf55078_0_10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538B"/>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t>46</a:t>
            </a:fld>
            <a:endParaRPr kumimoji="0" sz="1200" b="0" i="0" u="none" strike="noStrike" kern="0" cap="none" spc="0" normalizeH="0" baseline="0" noProof="0">
              <a:ln>
                <a:noFill/>
              </a:ln>
              <a:solidFill>
                <a:srgbClr val="00538B"/>
              </a:solidFill>
              <a:effectLst/>
              <a:uLnTx/>
              <a:uFillTx/>
              <a:latin typeface="Arial"/>
              <a:cs typeface="Arial"/>
              <a:sym typeface="Arial"/>
            </a:endParaRPr>
          </a:p>
        </p:txBody>
      </p:sp>
      <p:pic>
        <p:nvPicPr>
          <p:cNvPr id="222" name="Google Shape;222;g139bcf55078_0_100"/>
          <p:cNvPicPr preferRelativeResize="0"/>
          <p:nvPr/>
        </p:nvPicPr>
        <p:blipFill rotWithShape="1">
          <a:blip r:embed="rId3">
            <a:alphaModFix/>
          </a:blip>
          <a:srcRect/>
          <a:stretch/>
        </p:blipFill>
        <p:spPr>
          <a:xfrm>
            <a:off x="152400" y="1133489"/>
            <a:ext cx="11887196" cy="4525637"/>
          </a:xfrm>
          <a:prstGeom prst="rect">
            <a:avLst/>
          </a:prstGeom>
          <a:noFill/>
          <a:ln>
            <a:noFill/>
          </a:ln>
        </p:spPr>
      </p:pic>
      <p:sp>
        <p:nvSpPr>
          <p:cNvPr id="2" name="TextBox 1">
            <a:extLst>
              <a:ext uri="{FF2B5EF4-FFF2-40B4-BE49-F238E27FC236}">
                <a16:creationId xmlns:a16="http://schemas.microsoft.com/office/drawing/2014/main" id="{402E3FBF-3EC8-029C-BFEC-ED4B5BEDC3DA}"/>
              </a:ext>
            </a:extLst>
          </p:cNvPr>
          <p:cNvSpPr txBox="1"/>
          <p:nvPr/>
        </p:nvSpPr>
        <p:spPr>
          <a:xfrm>
            <a:off x="2826326" y="2828835"/>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3" name="TextBox 2">
            <a:extLst>
              <a:ext uri="{FF2B5EF4-FFF2-40B4-BE49-F238E27FC236}">
                <a16:creationId xmlns:a16="http://schemas.microsoft.com/office/drawing/2014/main" id="{83FA8D0F-A51E-DAF0-86E8-86AD4EE48DDC}"/>
              </a:ext>
            </a:extLst>
          </p:cNvPr>
          <p:cNvSpPr txBox="1"/>
          <p:nvPr/>
        </p:nvSpPr>
        <p:spPr>
          <a:xfrm>
            <a:off x="255938" y="5605714"/>
            <a:ext cx="9849171" cy="400110"/>
          </a:xfrm>
          <a:prstGeom prst="rect">
            <a:avLst/>
          </a:prstGeom>
          <a:noFill/>
        </p:spPr>
        <p:txBody>
          <a:bodyPr wrap="none" rtlCol="0">
            <a:spAutoFit/>
          </a:bodyPr>
          <a:lstStyle/>
          <a:p>
            <a:r>
              <a:rPr lang="en-US" sz="2000" b="1">
                <a:solidFill>
                  <a:schemeClr val="accent4">
                    <a:lumMod val="50000"/>
                  </a:schemeClr>
                </a:solidFill>
              </a:rPr>
              <a:t>INDIVIDUALIZED HOUSING STABILIZATION PLANS: when to create &amp; update…</a:t>
            </a:r>
          </a:p>
        </p:txBody>
      </p:sp>
      <p:sp>
        <p:nvSpPr>
          <p:cNvPr id="4" name="TextBox 3">
            <a:extLst>
              <a:ext uri="{FF2B5EF4-FFF2-40B4-BE49-F238E27FC236}">
                <a16:creationId xmlns:a16="http://schemas.microsoft.com/office/drawing/2014/main" id="{00E63355-1A94-54A9-C824-FDAD9C905573}"/>
              </a:ext>
            </a:extLst>
          </p:cNvPr>
          <p:cNvSpPr txBox="1"/>
          <p:nvPr/>
        </p:nvSpPr>
        <p:spPr>
          <a:xfrm>
            <a:off x="776326" y="6035904"/>
            <a:ext cx="2768258" cy="584775"/>
          </a:xfrm>
          <a:prstGeom prst="rect">
            <a:avLst/>
          </a:prstGeom>
          <a:noFill/>
        </p:spPr>
        <p:txBody>
          <a:bodyPr wrap="square" rtlCol="0">
            <a:spAutoFit/>
          </a:bodyPr>
          <a:lstStyle/>
          <a:p>
            <a:r>
              <a:rPr lang="en-US" sz="1600" b="1">
                <a:solidFill>
                  <a:schemeClr val="accent4">
                    <a:lumMod val="50000"/>
                  </a:schemeClr>
                </a:solidFill>
              </a:rPr>
              <a:t>FIRST:</a:t>
            </a:r>
            <a:r>
              <a:rPr lang="en-US" sz="1600" b="1">
                <a:solidFill>
                  <a:schemeClr val="accent4">
                    <a:lumMod val="75000"/>
                  </a:schemeClr>
                </a:solidFill>
              </a:rPr>
              <a:t> </a:t>
            </a:r>
            <a:r>
              <a:rPr lang="en-US" sz="1600" b="1" i="1">
                <a:solidFill>
                  <a:schemeClr val="accent4">
                    <a:lumMod val="75000"/>
                  </a:schemeClr>
                </a:solidFill>
              </a:rPr>
              <a:t>Initial plan </a:t>
            </a:r>
            <a:r>
              <a:rPr lang="en-US" sz="1600" b="1">
                <a:solidFill>
                  <a:schemeClr val="accent4">
                    <a:lumMod val="75000"/>
                  </a:schemeClr>
                </a:solidFill>
              </a:rPr>
              <a:t>following intake…</a:t>
            </a:r>
          </a:p>
        </p:txBody>
      </p:sp>
      <p:sp>
        <p:nvSpPr>
          <p:cNvPr id="6" name="Arrow: Right 5">
            <a:extLst>
              <a:ext uri="{FF2B5EF4-FFF2-40B4-BE49-F238E27FC236}">
                <a16:creationId xmlns:a16="http://schemas.microsoft.com/office/drawing/2014/main" id="{91C232BD-C2A4-4ED3-1A0E-990CA59053C2}"/>
              </a:ext>
            </a:extLst>
          </p:cNvPr>
          <p:cNvSpPr/>
          <p:nvPr/>
        </p:nvSpPr>
        <p:spPr>
          <a:xfrm>
            <a:off x="3438107" y="6183908"/>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F56F93-1DDD-A65D-7E8B-FC1BCD88739E}"/>
              </a:ext>
            </a:extLst>
          </p:cNvPr>
          <p:cNvSpPr txBox="1"/>
          <p:nvPr/>
        </p:nvSpPr>
        <p:spPr>
          <a:xfrm>
            <a:off x="9132186" y="6007861"/>
            <a:ext cx="2719388" cy="584775"/>
          </a:xfrm>
          <a:prstGeom prst="rect">
            <a:avLst/>
          </a:prstGeom>
          <a:noFill/>
        </p:spPr>
        <p:txBody>
          <a:bodyPr wrap="square" rtlCol="0">
            <a:spAutoFit/>
          </a:bodyPr>
          <a:lstStyle/>
          <a:p>
            <a:r>
              <a:rPr lang="en-US" sz="1600" b="1">
                <a:solidFill>
                  <a:schemeClr val="accent4">
                    <a:lumMod val="50000"/>
                  </a:schemeClr>
                </a:solidFill>
              </a:rPr>
              <a:t>FINALLY:</a:t>
            </a:r>
            <a:r>
              <a:rPr lang="en-US" sz="1600" b="1" i="1">
                <a:solidFill>
                  <a:schemeClr val="accent4">
                    <a:lumMod val="75000"/>
                  </a:schemeClr>
                </a:solidFill>
              </a:rPr>
              <a:t> Updated plan </a:t>
            </a:r>
            <a:r>
              <a:rPr lang="en-US" sz="1600" b="1">
                <a:solidFill>
                  <a:schemeClr val="accent4">
                    <a:lumMod val="75000"/>
                  </a:schemeClr>
                </a:solidFill>
              </a:rPr>
              <a:t>at program completion/exit.</a:t>
            </a:r>
          </a:p>
        </p:txBody>
      </p:sp>
      <p:sp>
        <p:nvSpPr>
          <p:cNvPr id="8" name="Arrow: Right 7">
            <a:extLst>
              <a:ext uri="{FF2B5EF4-FFF2-40B4-BE49-F238E27FC236}">
                <a16:creationId xmlns:a16="http://schemas.microsoft.com/office/drawing/2014/main" id="{0A49B5E7-FB5C-E5B3-D0C7-0CFF400589AA}"/>
              </a:ext>
            </a:extLst>
          </p:cNvPr>
          <p:cNvSpPr/>
          <p:nvPr/>
        </p:nvSpPr>
        <p:spPr>
          <a:xfrm>
            <a:off x="8290546" y="6143625"/>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Google Shape;220;g139bcf55078_0_100">
            <a:extLst>
              <a:ext uri="{FF2B5EF4-FFF2-40B4-BE49-F238E27FC236}">
                <a16:creationId xmlns:a16="http://schemas.microsoft.com/office/drawing/2014/main" id="{298828F0-674F-3452-D3C0-09B575780331}"/>
              </a:ext>
            </a:extLst>
          </p:cNvPr>
          <p:cNvSpPr txBox="1">
            <a:spLocks/>
          </p:cNvSpPr>
          <p:nvPr/>
        </p:nvSpPr>
        <p:spPr>
          <a:xfrm>
            <a:off x="642707" y="203223"/>
            <a:ext cx="11054921" cy="132556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Tx/>
              <a:buSzPts val="3600"/>
              <a:buFontTx/>
            </a:pPr>
            <a:r>
              <a:rPr lang="en-US" b="1"/>
              <a:t>Stages of HFCM </a:t>
            </a:r>
            <a:r>
              <a:rPr lang="en-US" b="1" i="1">
                <a:solidFill>
                  <a:schemeClr val="accent4">
                    <a:lumMod val="50000"/>
                  </a:schemeClr>
                </a:solidFill>
              </a:rPr>
              <a:t>&amp; PARTICIPANT HOUSING PLANS</a:t>
            </a:r>
          </a:p>
        </p:txBody>
      </p:sp>
      <p:sp>
        <p:nvSpPr>
          <p:cNvPr id="10" name="TextBox 9">
            <a:extLst>
              <a:ext uri="{FF2B5EF4-FFF2-40B4-BE49-F238E27FC236}">
                <a16:creationId xmlns:a16="http://schemas.microsoft.com/office/drawing/2014/main" id="{5DFE9BEE-95CF-BA15-639D-7E8B555C0BAC}"/>
              </a:ext>
            </a:extLst>
          </p:cNvPr>
          <p:cNvSpPr txBox="1"/>
          <p:nvPr/>
        </p:nvSpPr>
        <p:spPr>
          <a:xfrm>
            <a:off x="4066170" y="6035903"/>
            <a:ext cx="4164019" cy="830997"/>
          </a:xfrm>
          <a:prstGeom prst="rect">
            <a:avLst/>
          </a:prstGeom>
          <a:noFill/>
        </p:spPr>
        <p:txBody>
          <a:bodyPr wrap="square" rtlCol="0">
            <a:spAutoFit/>
          </a:bodyPr>
          <a:lstStyle/>
          <a:p>
            <a:r>
              <a:rPr lang="en-US" sz="1600" b="1" dirty="0">
                <a:solidFill>
                  <a:schemeClr val="accent4">
                    <a:lumMod val="50000"/>
                  </a:schemeClr>
                </a:solidFill>
              </a:rPr>
              <a:t>THEN: </a:t>
            </a:r>
            <a:r>
              <a:rPr lang="en-US" sz="1600" b="1" dirty="0">
                <a:solidFill>
                  <a:schemeClr val="accent4">
                    <a:lumMod val="75000"/>
                  </a:schemeClr>
                </a:solidFill>
              </a:rPr>
              <a:t>Review/update as needs/goals change monthly. At minimum, </a:t>
            </a:r>
            <a:r>
              <a:rPr lang="en-US" sz="1600" b="1" i="1" dirty="0">
                <a:solidFill>
                  <a:schemeClr val="accent4">
                    <a:lumMod val="75000"/>
                  </a:schemeClr>
                </a:solidFill>
              </a:rPr>
              <a:t>update upon securing current or new housing</a:t>
            </a:r>
            <a:r>
              <a:rPr lang="en-US" sz="1600" b="1" dirty="0">
                <a:solidFill>
                  <a:schemeClr val="accent4">
                    <a:lumMod val="75000"/>
                  </a:schemeClr>
                </a:solidFill>
              </a:rPr>
              <a:t>…</a:t>
            </a:r>
          </a:p>
        </p:txBody>
      </p:sp>
    </p:spTree>
    <p:extLst>
      <p:ext uri="{BB962C8B-B14F-4D97-AF65-F5344CB8AC3E}">
        <p14:creationId xmlns:p14="http://schemas.microsoft.com/office/powerpoint/2010/main" val="1779408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03"/>
        <p:cNvGrpSpPr/>
        <p:nvPr/>
      </p:nvGrpSpPr>
      <p:grpSpPr>
        <a:xfrm>
          <a:off x="0" y="0"/>
          <a:ext cx="0" cy="0"/>
          <a:chOff x="0" y="0"/>
          <a:chExt cx="0" cy="0"/>
        </a:xfrm>
      </p:grpSpPr>
      <p:sp useBgFill="1">
        <p:nvSpPr>
          <p:cNvPr id="311" name="Rectangle 3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Google Shape;306;g139bcf55078_0_107"/>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None/>
            </a:pPr>
            <a:r>
              <a:rPr lang="en-US" sz="5400" b="1" i="1">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4"/>
                  </a:ext>
                </a:extLst>
              </a:rPr>
              <a:t>Crisis Stabilization &amp; Housing Search </a:t>
            </a:r>
            <a:endParaRPr lang="en-US" sz="5400" b="1" i="1"/>
          </a:p>
        </p:txBody>
      </p:sp>
      <p:sp>
        <p:nvSpPr>
          <p:cNvPr id="3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Google Shape;304;g139bcf55078_0_107"/>
          <p:cNvSpPr txBox="1">
            <a:spLocks noGrp="1"/>
          </p:cNvSpPr>
          <p:nvPr>
            <p:ph idx="1"/>
          </p:nvPr>
        </p:nvSpPr>
        <p:spPr>
          <a:xfrm>
            <a:off x="838200" y="1929384"/>
            <a:ext cx="10515600" cy="4251960"/>
          </a:xfrm>
          <a:prstGeom prst="rect">
            <a:avLst/>
          </a:prstGeom>
        </p:spPr>
        <p:txBody>
          <a:bodyPr spcFirstLastPara="1" lIns="91425" tIns="45700" rIns="91425" bIns="45700" anchorCtr="0">
            <a:normAutofit lnSpcReduction="10000"/>
          </a:bodyPr>
          <a:lstStyle/>
          <a:p>
            <a:pPr marL="50800" lvl="0" indent="0" rtl="0">
              <a:spcBef>
                <a:spcPts val="1200"/>
              </a:spcBef>
              <a:spcAft>
                <a:spcPts val="0"/>
              </a:spcAft>
              <a:buSzPts val="2800"/>
              <a:buNone/>
            </a:pPr>
            <a:r>
              <a:rPr lang="en-US" dirty="0"/>
              <a:t>When engaging a person facing a housing crisis, our focus is first on critical immediate needs:  </a:t>
            </a:r>
          </a:p>
          <a:p>
            <a:pPr marL="914400" lvl="1" indent="-381000" rtl="0">
              <a:spcBef>
                <a:spcPts val="0"/>
              </a:spcBef>
              <a:spcAft>
                <a:spcPts val="0"/>
              </a:spcAft>
              <a:buSzPts val="2400"/>
              <a:buChar char="•"/>
            </a:pPr>
            <a:r>
              <a:rPr lang="en-US" sz="2800" dirty="0"/>
              <a:t>Are immediate shelter and safety needs met and stable?</a:t>
            </a:r>
          </a:p>
          <a:p>
            <a:pPr marL="914400" lvl="1" indent="-381000" rtl="0">
              <a:spcBef>
                <a:spcPts val="0"/>
              </a:spcBef>
              <a:spcAft>
                <a:spcPts val="0"/>
              </a:spcAft>
              <a:buSzPts val="2400"/>
              <a:buChar char="•"/>
            </a:pPr>
            <a:r>
              <a:rPr lang="en-US" sz="2800" dirty="0"/>
              <a:t>What are initial needs to support securing a unit and moving to or stabilizing in permanent housing? What are immediate barriers to this?</a:t>
            </a:r>
          </a:p>
          <a:p>
            <a:pPr marL="914400" lvl="1" indent="-381000" rtl="0">
              <a:spcBef>
                <a:spcPts val="0"/>
              </a:spcBef>
              <a:spcAft>
                <a:spcPts val="0"/>
              </a:spcAft>
              <a:buSzPts val="2400"/>
              <a:buChar char="•"/>
            </a:pPr>
            <a:r>
              <a:rPr lang="en-US" sz="2800" dirty="0"/>
              <a:t>What do participants need and prefer? </a:t>
            </a:r>
          </a:p>
          <a:p>
            <a:pPr marL="914400" lvl="1" indent="-381000">
              <a:spcBef>
                <a:spcPts val="0"/>
              </a:spcBef>
              <a:buSzPts val="2400"/>
            </a:pPr>
            <a:r>
              <a:rPr lang="en-US" sz="2800" dirty="0"/>
              <a:t>How can we engage participants in a strengths-based, individualized rehousing plan?</a:t>
            </a:r>
          </a:p>
          <a:p>
            <a:pPr marL="914400" lvl="1" indent="-381000" rtl="0">
              <a:spcBef>
                <a:spcPts val="0"/>
              </a:spcBef>
              <a:spcAft>
                <a:spcPts val="0"/>
              </a:spcAft>
              <a:buSzPts val="2400"/>
              <a:buChar char="•"/>
            </a:pPr>
            <a:r>
              <a:rPr lang="en-US" sz="2800" dirty="0"/>
              <a:t>How can we support participants to achieve their housing goals and address other critical immediate needs?</a:t>
            </a:r>
          </a:p>
        </p:txBody>
      </p:sp>
      <p:sp>
        <p:nvSpPr>
          <p:cNvPr id="305" name="Google Shape;305;g139bcf55078_0_107"/>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lvl="0" indent="0" rtl="0">
              <a:spcBef>
                <a:spcPts val="0"/>
              </a:spcBef>
              <a:spcAft>
                <a:spcPts val="600"/>
              </a:spcAft>
              <a:buClr>
                <a:srgbClr val="000000"/>
              </a:buClr>
              <a:buFont typeface="Arial"/>
              <a:buNone/>
            </a:pPr>
            <a:fld id="{00000000-1234-1234-1234-123412341234}" type="slidenum">
              <a:rPr lang="en-US"/>
              <a:pPr marL="0" lvl="0" indent="0" rtl="0">
                <a:spcBef>
                  <a:spcPts val="0"/>
                </a:spcBef>
                <a:spcAft>
                  <a:spcPts val="600"/>
                </a:spcAft>
                <a:buClr>
                  <a:srgbClr val="000000"/>
                </a:buClr>
                <a:buFont typeface="Arial"/>
                <a:buNone/>
              </a:pPr>
              <a:t>47</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6"/>
          <p:cNvSpPr txBox="1">
            <a:spLocks noGrp="1"/>
          </p:cNvSpPr>
          <p:nvPr>
            <p:ph type="title" idx="4294967295"/>
          </p:nvPr>
        </p:nvSpPr>
        <p:spPr>
          <a:xfrm>
            <a:off x="4903470" y="297180"/>
            <a:ext cx="6960870" cy="139445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193C58"/>
              </a:buClr>
              <a:buSzPct val="100000"/>
              <a:buFont typeface="Arial"/>
              <a:buNone/>
            </a:pPr>
            <a:r>
              <a:rPr lang="en-US" b="1" i="1" dirty="0">
                <a:ea typeface="Arial"/>
                <a:cs typeface="Arial"/>
                <a:sym typeface="Arial"/>
              </a:rPr>
              <a:t>Screening &amp; Assessment </a:t>
            </a:r>
            <a:r>
              <a:rPr lang="en-US" b="1" dirty="0">
                <a:ea typeface="Arial"/>
                <a:cs typeface="Arial"/>
                <a:sym typeface="Arial"/>
              </a:rPr>
              <a:t>Goals</a:t>
            </a:r>
            <a:endParaRPr b="1" dirty="0">
              <a:ea typeface="Arial"/>
              <a:cs typeface="Arial"/>
              <a:sym typeface="Arial"/>
            </a:endParaRPr>
          </a:p>
        </p:txBody>
      </p:sp>
      <p:sp>
        <p:nvSpPr>
          <p:cNvPr id="264" name="Google Shape;264;p16"/>
          <p:cNvSpPr txBox="1">
            <a:spLocks noGrp="1"/>
          </p:cNvSpPr>
          <p:nvPr>
            <p:ph type="body" idx="4294967295"/>
          </p:nvPr>
        </p:nvSpPr>
        <p:spPr>
          <a:xfrm>
            <a:off x="5319713" y="2219325"/>
            <a:ext cx="6872287" cy="4479925"/>
          </a:xfrm>
          <a:prstGeom prst="rect">
            <a:avLst/>
          </a:prstGeom>
          <a:noFill/>
          <a:ln>
            <a:noFill/>
          </a:ln>
        </p:spPr>
        <p:txBody>
          <a:bodyPr spcFirstLastPara="1" wrap="square" lIns="91425" tIns="45700" rIns="91425" bIns="45700" anchor="t" anchorCtr="0">
            <a:normAutofit/>
          </a:bodyPr>
          <a:lstStyle/>
          <a:p>
            <a:pPr marL="457200" lvl="0" indent="-443865" algn="l" rtl="0">
              <a:lnSpc>
                <a:spcPct val="115000"/>
              </a:lnSpc>
              <a:spcBef>
                <a:spcPts val="0"/>
              </a:spcBef>
              <a:spcAft>
                <a:spcPts val="0"/>
              </a:spcAft>
              <a:buClr>
                <a:srgbClr val="404040"/>
              </a:buClr>
              <a:buSzPct val="100000"/>
              <a:buAutoNum type="arabicPeriod"/>
            </a:pPr>
            <a:r>
              <a:rPr lang="en-US" sz="2800" dirty="0">
                <a:solidFill>
                  <a:srgbClr val="404040"/>
                </a:solidFill>
                <a:latin typeface="Arial"/>
                <a:ea typeface="Arial"/>
                <a:cs typeface="Arial"/>
                <a:sym typeface="Arial"/>
              </a:rPr>
              <a:t>Understand a person’s housing-related history, needs, barriers, resources, and preferences </a:t>
            </a:r>
            <a:r>
              <a:rPr lang="en-US" sz="2800" b="1" i="1" dirty="0">
                <a:solidFill>
                  <a:srgbClr val="404040"/>
                </a:solidFill>
                <a:latin typeface="Arial"/>
                <a:ea typeface="Arial"/>
                <a:cs typeface="Arial"/>
                <a:sym typeface="Arial"/>
              </a:rPr>
              <a:t>to inform a plan that resolves the housing crisis successfully and quickly</a:t>
            </a:r>
            <a:endParaRPr dirty="0">
              <a:solidFill>
                <a:srgbClr val="404040"/>
              </a:solidFill>
            </a:endParaRPr>
          </a:p>
          <a:p>
            <a:pPr marL="457200" lvl="0" indent="-443865" algn="l" rtl="0">
              <a:lnSpc>
                <a:spcPct val="115000"/>
              </a:lnSpc>
              <a:spcBef>
                <a:spcPts val="0"/>
              </a:spcBef>
              <a:spcAft>
                <a:spcPts val="0"/>
              </a:spcAft>
              <a:buClr>
                <a:srgbClr val="404040"/>
              </a:buClr>
              <a:buSzPct val="100000"/>
              <a:buAutoNum type="arabicPeriod"/>
            </a:pPr>
            <a:r>
              <a:rPr lang="en-US" dirty="0">
                <a:solidFill>
                  <a:srgbClr val="404040"/>
                </a:solidFill>
                <a:latin typeface="Arial"/>
                <a:ea typeface="Arial"/>
                <a:cs typeface="Arial"/>
                <a:sym typeface="Arial"/>
              </a:rPr>
              <a:t>Identify (screen for) </a:t>
            </a:r>
            <a:r>
              <a:rPr lang="en-US" sz="2800" dirty="0">
                <a:solidFill>
                  <a:srgbClr val="404040"/>
                </a:solidFill>
                <a:latin typeface="Arial"/>
                <a:ea typeface="Arial"/>
                <a:cs typeface="Arial"/>
                <a:sym typeface="Arial"/>
              </a:rPr>
              <a:t>other critical needs; further assess as needed and desired </a:t>
            </a:r>
            <a:endParaRPr dirty="0">
              <a:solidFill>
                <a:srgbClr val="404040"/>
              </a:solidFill>
            </a:endParaRPr>
          </a:p>
          <a:p>
            <a:pPr marL="342900" lvl="1" indent="0" algn="l" rtl="0">
              <a:lnSpc>
                <a:spcPct val="90000"/>
              </a:lnSpc>
              <a:spcBef>
                <a:spcPts val="375"/>
              </a:spcBef>
              <a:spcAft>
                <a:spcPts val="0"/>
              </a:spcAft>
              <a:buClr>
                <a:srgbClr val="484848"/>
              </a:buClr>
              <a:buSzPct val="100000"/>
              <a:buNone/>
            </a:pPr>
            <a:endParaRPr sz="2800" b="1" dirty="0">
              <a:latin typeface="Calibri"/>
              <a:ea typeface="Calibri"/>
              <a:cs typeface="Calibri"/>
              <a:sym typeface="Calibri"/>
            </a:endParaRPr>
          </a:p>
          <a:p>
            <a:pPr marL="514350" lvl="1" indent="0" algn="l" rtl="0">
              <a:lnSpc>
                <a:spcPct val="90000"/>
              </a:lnSpc>
              <a:spcBef>
                <a:spcPts val="375"/>
              </a:spcBef>
              <a:spcAft>
                <a:spcPts val="0"/>
              </a:spcAft>
              <a:buClr>
                <a:srgbClr val="484848"/>
              </a:buClr>
              <a:buSzPct val="100000"/>
              <a:buFont typeface="Noto Sans Symbols"/>
              <a:buNone/>
            </a:pPr>
            <a:endParaRPr sz="2800" dirty="0">
              <a:latin typeface="Calibri"/>
              <a:ea typeface="Calibri"/>
              <a:cs typeface="Calibri"/>
              <a:sym typeface="Calibri"/>
            </a:endParaRPr>
          </a:p>
          <a:p>
            <a:pPr marL="514350" lvl="1" indent="0" algn="l" rtl="0">
              <a:lnSpc>
                <a:spcPct val="90000"/>
              </a:lnSpc>
              <a:spcBef>
                <a:spcPts val="375"/>
              </a:spcBef>
              <a:spcAft>
                <a:spcPts val="0"/>
              </a:spcAft>
              <a:buClr>
                <a:srgbClr val="484848"/>
              </a:buClr>
              <a:buSzPct val="100000"/>
              <a:buFont typeface="Noto Sans Symbols"/>
              <a:buNone/>
            </a:pPr>
            <a:endParaRPr sz="2800" dirty="0"/>
          </a:p>
          <a:p>
            <a:pPr marL="171450" lvl="0" indent="0" algn="l" rtl="0">
              <a:lnSpc>
                <a:spcPct val="90000"/>
              </a:lnSpc>
              <a:spcBef>
                <a:spcPts val="750"/>
              </a:spcBef>
              <a:spcAft>
                <a:spcPts val="0"/>
              </a:spcAft>
              <a:buClr>
                <a:srgbClr val="484848"/>
              </a:buClr>
              <a:buSzPct val="100000"/>
              <a:buNone/>
            </a:pPr>
            <a:endParaRPr sz="2800" dirty="0"/>
          </a:p>
        </p:txBody>
      </p:sp>
      <p:pic>
        <p:nvPicPr>
          <p:cNvPr id="265" name="Google Shape;265;p16"/>
          <p:cNvPicPr preferRelativeResize="0"/>
          <p:nvPr/>
        </p:nvPicPr>
        <p:blipFill rotWithShape="1">
          <a:blip r:embed="rId3">
            <a:alphaModFix/>
          </a:blip>
          <a:srcRect l="31771" r="30207"/>
          <a:stretch/>
        </p:blipFill>
        <p:spPr>
          <a:xfrm>
            <a:off x="20" y="10"/>
            <a:ext cx="4635571" cy="6857990"/>
          </a:xfrm>
          <a:prstGeom prst="rect">
            <a:avLst/>
          </a:prstGeom>
          <a:noFill/>
          <a:ln>
            <a:noFill/>
          </a:ln>
        </p:spPr>
      </p:pic>
      <p:cxnSp>
        <p:nvCxnSpPr>
          <p:cNvPr id="266" name="Google Shape;266;p16"/>
          <p:cNvCxnSpPr/>
          <p:nvPr/>
        </p:nvCxnSpPr>
        <p:spPr>
          <a:xfrm>
            <a:off x="5080934" y="2115117"/>
            <a:ext cx="6309360" cy="0"/>
          </a:xfrm>
          <a:prstGeom prst="straightConnector1">
            <a:avLst/>
          </a:prstGeom>
          <a:noFill/>
          <a:ln w="19050" cap="flat" cmpd="sng">
            <a:solidFill>
              <a:srgbClr val="AB2310"/>
            </a:solidFill>
            <a:prstDash val="solid"/>
            <a:miter lim="800000"/>
            <a:headEnd type="none" w="sm" len="sm"/>
            <a:tailEnd type="none" w="sm" len="sm"/>
          </a:ln>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7"/>
          <p:cNvSpPr txBox="1">
            <a:spLocks noGrp="1"/>
          </p:cNvSpPr>
          <p:nvPr>
            <p:ph type="title" idx="4294967295"/>
          </p:nvPr>
        </p:nvSpPr>
        <p:spPr>
          <a:xfrm>
            <a:off x="4965700" y="1239385"/>
            <a:ext cx="6899275" cy="720725"/>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193C58"/>
              </a:buClr>
              <a:buSzPct val="100000"/>
              <a:buFont typeface="Arial"/>
              <a:buNone/>
            </a:pPr>
            <a:endParaRPr i="1" dirty="0">
              <a:ea typeface="Arial"/>
              <a:cs typeface="Arial"/>
              <a:sym typeface="Arial"/>
            </a:endParaRPr>
          </a:p>
          <a:p>
            <a:pPr marL="0" lvl="0" indent="0" algn="l" rtl="0">
              <a:lnSpc>
                <a:spcPct val="90000"/>
              </a:lnSpc>
              <a:spcBef>
                <a:spcPts val="0"/>
              </a:spcBef>
              <a:spcAft>
                <a:spcPts val="0"/>
              </a:spcAft>
              <a:buClr>
                <a:srgbClr val="193C58"/>
              </a:buClr>
              <a:buSzPct val="100000"/>
              <a:buFont typeface="Arial"/>
              <a:buNone/>
            </a:pPr>
            <a:r>
              <a:rPr lang="en-US" i="1" dirty="0">
                <a:ea typeface="Arial"/>
                <a:cs typeface="Arial"/>
                <a:sym typeface="Arial"/>
              </a:rPr>
              <a:t>Screening &amp; Assessment </a:t>
            </a:r>
            <a:br>
              <a:rPr lang="en-US" i="1" dirty="0">
                <a:ea typeface="Arial"/>
                <a:cs typeface="Arial"/>
                <a:sym typeface="Arial"/>
              </a:rPr>
            </a:br>
            <a:r>
              <a:rPr lang="en-US" sz="4000" b="1" dirty="0">
                <a:ea typeface="Arial"/>
                <a:cs typeface="Arial"/>
                <a:sym typeface="Arial"/>
              </a:rPr>
              <a:t>Focus Areas</a:t>
            </a:r>
            <a:endParaRPr b="1" dirty="0">
              <a:ea typeface="Arial"/>
              <a:cs typeface="Arial"/>
              <a:sym typeface="Arial"/>
            </a:endParaRPr>
          </a:p>
        </p:txBody>
      </p:sp>
      <p:sp>
        <p:nvSpPr>
          <p:cNvPr id="273" name="Google Shape;273;p17"/>
          <p:cNvSpPr txBox="1">
            <a:spLocks noGrp="1"/>
          </p:cNvSpPr>
          <p:nvPr>
            <p:ph type="body" idx="4294967295"/>
          </p:nvPr>
        </p:nvSpPr>
        <p:spPr>
          <a:xfrm>
            <a:off x="4965700" y="2270125"/>
            <a:ext cx="7226300" cy="4479925"/>
          </a:xfrm>
          <a:prstGeom prst="rect">
            <a:avLst/>
          </a:prstGeom>
          <a:noFill/>
          <a:ln>
            <a:noFill/>
          </a:ln>
        </p:spPr>
        <p:txBody>
          <a:bodyPr spcFirstLastPara="1" wrap="square" lIns="91425" tIns="45700" rIns="91425" bIns="45700" anchor="t" anchorCtr="0">
            <a:normAutofit fontScale="92500"/>
          </a:bodyPr>
          <a:lstStyle/>
          <a:p>
            <a:pPr marL="339725" lvl="0" indent="-281019" algn="l" rtl="0">
              <a:lnSpc>
                <a:spcPct val="124000"/>
              </a:lnSpc>
              <a:spcBef>
                <a:spcPts val="0"/>
              </a:spcBef>
              <a:spcAft>
                <a:spcPts val="0"/>
              </a:spcAft>
              <a:buClr>
                <a:srgbClr val="404040"/>
              </a:buClr>
              <a:buSzPct val="100000"/>
              <a:buFont typeface="Noto Sans Symbols"/>
              <a:buChar char="✔"/>
            </a:pPr>
            <a:r>
              <a:rPr lang="en-US" sz="2700" b="1">
                <a:solidFill>
                  <a:srgbClr val="404040"/>
                </a:solidFill>
                <a:latin typeface="Arial"/>
                <a:ea typeface="Arial"/>
                <a:cs typeface="Arial"/>
                <a:sym typeface="Arial"/>
              </a:rPr>
              <a:t>Critical and/or urgent needs </a:t>
            </a:r>
            <a:r>
              <a:rPr lang="en-US" sz="2700">
                <a:solidFill>
                  <a:srgbClr val="404040"/>
                </a:solidFill>
                <a:latin typeface="Arial"/>
                <a:ea typeface="Arial"/>
                <a:cs typeface="Arial"/>
                <a:sym typeface="Arial"/>
              </a:rPr>
              <a:t>requiring attention</a:t>
            </a:r>
            <a:endParaRPr>
              <a:solidFill>
                <a:srgbClr val="404040"/>
              </a:solidFill>
            </a:endParaRPr>
          </a:p>
          <a:p>
            <a:pPr marL="339725" lvl="0" indent="-281019" algn="l" rtl="0">
              <a:lnSpc>
                <a:spcPct val="124000"/>
              </a:lnSpc>
              <a:spcBef>
                <a:spcPts val="0"/>
              </a:spcBef>
              <a:spcAft>
                <a:spcPts val="0"/>
              </a:spcAft>
              <a:buClr>
                <a:srgbClr val="404040"/>
              </a:buClr>
              <a:buSzPct val="100000"/>
              <a:buFont typeface="Noto Sans Symbols"/>
              <a:buChar char="✔"/>
            </a:pPr>
            <a:r>
              <a:rPr lang="en-US" sz="2700" b="1">
                <a:solidFill>
                  <a:srgbClr val="404040"/>
                </a:solidFill>
                <a:latin typeface="Arial"/>
                <a:ea typeface="Arial"/>
                <a:cs typeface="Arial"/>
                <a:sym typeface="Arial"/>
              </a:rPr>
              <a:t>Income, resources and expenses</a:t>
            </a:r>
            <a:r>
              <a:rPr lang="en-US" sz="2700">
                <a:solidFill>
                  <a:srgbClr val="404040"/>
                </a:solidFill>
                <a:latin typeface="Arial"/>
                <a:ea typeface="Arial"/>
                <a:cs typeface="Arial"/>
                <a:sym typeface="Arial"/>
              </a:rPr>
              <a:t>, especially those key to finding/securing housing (childcare, transportation)</a:t>
            </a:r>
            <a:endParaRPr>
              <a:solidFill>
                <a:srgbClr val="404040"/>
              </a:solidFill>
            </a:endParaRPr>
          </a:p>
          <a:p>
            <a:pPr marL="339725" lvl="0" indent="-281019" algn="l" rtl="0">
              <a:lnSpc>
                <a:spcPct val="124000"/>
              </a:lnSpc>
              <a:spcBef>
                <a:spcPts val="0"/>
              </a:spcBef>
              <a:spcAft>
                <a:spcPts val="0"/>
              </a:spcAft>
              <a:buClr>
                <a:srgbClr val="404040"/>
              </a:buClr>
              <a:buSzPct val="100000"/>
              <a:buFont typeface="Noto Sans Symbols"/>
              <a:buChar char="✔"/>
            </a:pPr>
            <a:r>
              <a:rPr lang="en-US" sz="2700" b="1">
                <a:solidFill>
                  <a:srgbClr val="404040"/>
                </a:solidFill>
                <a:latin typeface="Arial"/>
                <a:ea typeface="Arial"/>
                <a:cs typeface="Arial"/>
                <a:sym typeface="Arial"/>
              </a:rPr>
              <a:t>Housing requirements and preferences </a:t>
            </a:r>
            <a:r>
              <a:rPr lang="en-US" sz="2700">
                <a:solidFill>
                  <a:srgbClr val="404040"/>
                </a:solidFill>
                <a:latin typeface="Arial"/>
                <a:ea typeface="Arial"/>
                <a:cs typeface="Arial"/>
                <a:sym typeface="Arial"/>
              </a:rPr>
              <a:t>(bedrooms, accessibility, amenities, location)</a:t>
            </a:r>
            <a:endParaRPr>
              <a:solidFill>
                <a:srgbClr val="404040"/>
              </a:solidFill>
            </a:endParaRPr>
          </a:p>
          <a:p>
            <a:pPr marL="339725" lvl="0" indent="-281019" algn="l" rtl="0">
              <a:lnSpc>
                <a:spcPct val="124000"/>
              </a:lnSpc>
              <a:spcBef>
                <a:spcPts val="0"/>
              </a:spcBef>
              <a:spcAft>
                <a:spcPts val="0"/>
              </a:spcAft>
              <a:buClr>
                <a:srgbClr val="404040"/>
              </a:buClr>
              <a:buSzPct val="100000"/>
              <a:buFont typeface="Noto Sans Symbols"/>
              <a:buChar char="✔"/>
            </a:pPr>
            <a:r>
              <a:rPr lang="en-US" sz="2700" b="1">
                <a:solidFill>
                  <a:srgbClr val="404040"/>
                </a:solidFill>
                <a:latin typeface="Arial"/>
                <a:ea typeface="Arial"/>
                <a:cs typeface="Arial"/>
                <a:sym typeface="Arial"/>
              </a:rPr>
              <a:t>Housing barriers </a:t>
            </a:r>
            <a:r>
              <a:rPr lang="en-US" sz="2700">
                <a:solidFill>
                  <a:srgbClr val="404040"/>
                </a:solidFill>
                <a:latin typeface="Arial"/>
                <a:ea typeface="Arial"/>
                <a:cs typeface="Arial"/>
                <a:sym typeface="Arial"/>
              </a:rPr>
              <a:t>related to both tenant screening and housing retention</a:t>
            </a:r>
            <a:endParaRPr>
              <a:solidFill>
                <a:srgbClr val="404040"/>
              </a:solidFill>
            </a:endParaRPr>
          </a:p>
        </p:txBody>
      </p:sp>
      <p:pic>
        <p:nvPicPr>
          <p:cNvPr id="274" name="Google Shape;274;p17"/>
          <p:cNvPicPr preferRelativeResize="0"/>
          <p:nvPr/>
        </p:nvPicPr>
        <p:blipFill rotWithShape="1">
          <a:blip r:embed="rId3">
            <a:alphaModFix/>
          </a:blip>
          <a:srcRect l="31771" r="30207"/>
          <a:stretch/>
        </p:blipFill>
        <p:spPr>
          <a:xfrm>
            <a:off x="20" y="10"/>
            <a:ext cx="4635571" cy="6857990"/>
          </a:xfrm>
          <a:prstGeom prst="rect">
            <a:avLst/>
          </a:prstGeom>
          <a:noFill/>
          <a:ln>
            <a:noFill/>
          </a:ln>
        </p:spPr>
      </p:pic>
      <p:cxnSp>
        <p:nvCxnSpPr>
          <p:cNvPr id="275" name="Google Shape;275;p17"/>
          <p:cNvCxnSpPr/>
          <p:nvPr/>
        </p:nvCxnSpPr>
        <p:spPr>
          <a:xfrm>
            <a:off x="5080934" y="2115117"/>
            <a:ext cx="6309360" cy="0"/>
          </a:xfrm>
          <a:prstGeom prst="straightConnector1">
            <a:avLst/>
          </a:prstGeom>
          <a:noFill/>
          <a:ln w="19050" cap="flat" cmpd="sng">
            <a:solidFill>
              <a:srgbClr val="AB2310"/>
            </a:solidFill>
            <a:prstDash val="solid"/>
            <a:miter lim="800000"/>
            <a:headEnd type="none" w="sm" len="sm"/>
            <a:tailEnd type="none" w="sm" len="sm"/>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3" name="Google Shape;283;p18"/>
          <p:cNvPicPr preferRelativeResize="0"/>
          <p:nvPr/>
        </p:nvPicPr>
        <p:blipFill rotWithShape="1">
          <a:blip r:embed="rId3">
            <a:alphaModFix/>
          </a:blip>
          <a:srcRect l="3372" r="1433" b="1"/>
          <a:stretch/>
        </p:blipFill>
        <p:spPr>
          <a:xfrm>
            <a:off x="8643787" y="1018381"/>
            <a:ext cx="3017483" cy="4103261"/>
          </a:xfrm>
          <a:prstGeom prst="rect">
            <a:avLst/>
          </a:prstGeom>
          <a:noFill/>
          <a:ln>
            <a:noFill/>
          </a:ln>
          <a:effectLst>
            <a:softEdge rad="63500"/>
          </a:effectLst>
        </p:spPr>
      </p:pic>
      <p:sp>
        <p:nvSpPr>
          <p:cNvPr id="281" name="Google Shape;281;p1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b="1" i="1" dirty="0">
                <a:ea typeface="Arial"/>
                <a:cs typeface="Arial"/>
                <a:sym typeface="Arial"/>
              </a:rPr>
              <a:t>Screening for</a:t>
            </a:r>
            <a:r>
              <a:rPr lang="en-US" b="1" dirty="0">
                <a:ea typeface="Arial"/>
                <a:cs typeface="Arial"/>
                <a:sym typeface="Arial"/>
              </a:rPr>
              <a:t> Critical/Urgent Needs </a:t>
            </a:r>
            <a:endParaRPr lang="en-US" dirty="0">
              <a:ea typeface="Arial"/>
              <a:cs typeface="Arial"/>
              <a:sym typeface="Arial"/>
            </a:endParaRPr>
          </a:p>
        </p:txBody>
      </p:sp>
      <p:sp>
        <p:nvSpPr>
          <p:cNvPr id="282" name="Google Shape;282;p18"/>
          <p:cNvSpPr txBox="1">
            <a:spLocks noGrp="1"/>
          </p:cNvSpPr>
          <p:nvPr>
            <p:ph idx="1"/>
          </p:nvPr>
        </p:nvSpPr>
        <p:spPr>
          <a:xfrm>
            <a:off x="838201" y="1825625"/>
            <a:ext cx="7608570" cy="4351338"/>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00000"/>
              </a:lnSpc>
              <a:spcBef>
                <a:spcPts val="0"/>
              </a:spcBef>
              <a:spcAft>
                <a:spcPts val="0"/>
              </a:spcAft>
              <a:buClr>
                <a:srgbClr val="3F3F3F"/>
              </a:buClr>
              <a:buSzPct val="70000"/>
              <a:buNone/>
            </a:pPr>
            <a:r>
              <a:rPr lang="en-US" sz="4000" b="1" dirty="0">
                <a:solidFill>
                  <a:srgbClr val="404040"/>
                </a:solidFill>
                <a:latin typeface="Arial"/>
                <a:ea typeface="Arial"/>
                <a:cs typeface="Arial"/>
                <a:sym typeface="Arial"/>
              </a:rPr>
              <a:t>Unmet critical needs requiring immediate attention, such as:</a:t>
            </a:r>
            <a:endParaRPr lang="en-US" sz="4000" dirty="0">
              <a:solidFill>
                <a:srgbClr val="404040"/>
              </a:solidFill>
            </a:endParaRPr>
          </a:p>
          <a:p>
            <a:pPr lvl="1">
              <a:lnSpc>
                <a:spcPct val="134000"/>
              </a:lnSpc>
              <a:spcBef>
                <a:spcPts val="0"/>
              </a:spcBef>
              <a:buClr>
                <a:srgbClr val="404040"/>
              </a:buClr>
              <a:buSzPct val="100000"/>
            </a:pPr>
            <a:r>
              <a:rPr lang="en-US" sz="3600" dirty="0">
                <a:solidFill>
                  <a:srgbClr val="404040"/>
                </a:solidFill>
                <a:latin typeface="Arial"/>
                <a:ea typeface="Arial"/>
                <a:cs typeface="Arial"/>
                <a:sym typeface="Arial"/>
              </a:rPr>
              <a:t>Housing</a:t>
            </a:r>
            <a:endParaRPr lang="en-US" sz="3600" dirty="0">
              <a:solidFill>
                <a:srgbClr val="404040"/>
              </a:solidFill>
            </a:endParaRPr>
          </a:p>
          <a:p>
            <a:pPr lvl="1">
              <a:lnSpc>
                <a:spcPct val="134000"/>
              </a:lnSpc>
              <a:spcBef>
                <a:spcPts val="0"/>
              </a:spcBef>
              <a:buClr>
                <a:srgbClr val="404040"/>
              </a:buClr>
              <a:buSzPct val="100000"/>
            </a:pPr>
            <a:r>
              <a:rPr lang="en-US" sz="3600" dirty="0">
                <a:solidFill>
                  <a:srgbClr val="404040"/>
                </a:solidFill>
                <a:latin typeface="Arial"/>
                <a:ea typeface="Arial"/>
                <a:cs typeface="Arial"/>
                <a:sym typeface="Arial"/>
              </a:rPr>
              <a:t>Food</a:t>
            </a:r>
            <a:endParaRPr lang="en-US" sz="3600" dirty="0">
              <a:solidFill>
                <a:srgbClr val="404040"/>
              </a:solidFill>
            </a:endParaRPr>
          </a:p>
          <a:p>
            <a:pPr lvl="1">
              <a:lnSpc>
                <a:spcPct val="134000"/>
              </a:lnSpc>
              <a:spcBef>
                <a:spcPts val="0"/>
              </a:spcBef>
              <a:buClr>
                <a:srgbClr val="404040"/>
              </a:buClr>
              <a:buSzPct val="100000"/>
            </a:pPr>
            <a:r>
              <a:rPr lang="en-US" sz="3600" dirty="0">
                <a:solidFill>
                  <a:srgbClr val="404040"/>
                </a:solidFill>
                <a:latin typeface="Arial"/>
                <a:ea typeface="Arial"/>
                <a:cs typeface="Arial"/>
                <a:sym typeface="Arial"/>
              </a:rPr>
              <a:t>Physical/mental/emotional health and safety</a:t>
            </a:r>
            <a:endParaRPr lang="en-US" sz="3600" dirty="0">
              <a:solidFill>
                <a:srgbClr val="404040"/>
              </a:solidFill>
            </a:endParaRPr>
          </a:p>
          <a:p>
            <a:pPr lvl="1">
              <a:lnSpc>
                <a:spcPct val="134000"/>
              </a:lnSpc>
              <a:spcBef>
                <a:spcPts val="0"/>
              </a:spcBef>
              <a:buClr>
                <a:srgbClr val="404040"/>
              </a:buClr>
              <a:buSzPct val="100000"/>
            </a:pPr>
            <a:r>
              <a:rPr lang="en-US" sz="3600" dirty="0">
                <a:solidFill>
                  <a:srgbClr val="404040"/>
                </a:solidFill>
                <a:latin typeface="Arial"/>
                <a:ea typeface="Arial"/>
                <a:cs typeface="Arial"/>
                <a:sym typeface="Arial"/>
              </a:rPr>
              <a:t>Transportation</a:t>
            </a:r>
            <a:endParaRPr lang="en-US" sz="3600" dirty="0">
              <a:solidFill>
                <a:srgbClr val="404040"/>
              </a:solidFill>
            </a:endParaRPr>
          </a:p>
          <a:p>
            <a:pPr lvl="1">
              <a:lnSpc>
                <a:spcPct val="134000"/>
              </a:lnSpc>
              <a:spcBef>
                <a:spcPts val="0"/>
              </a:spcBef>
              <a:buClr>
                <a:srgbClr val="404040"/>
              </a:buClr>
              <a:buSzPct val="100000"/>
            </a:pPr>
            <a:r>
              <a:rPr lang="en-US" sz="3600" dirty="0">
                <a:solidFill>
                  <a:srgbClr val="404040"/>
                </a:solidFill>
                <a:latin typeface="Arial"/>
                <a:ea typeface="Arial"/>
                <a:cs typeface="Arial"/>
                <a:sym typeface="Arial"/>
              </a:rPr>
              <a:t>Childcare/school   </a:t>
            </a:r>
            <a:endParaRPr lang="en-US" sz="3600" dirty="0">
              <a:solidFill>
                <a:srgbClr val="404040"/>
              </a:solidFill>
            </a:endParaRPr>
          </a:p>
          <a:p>
            <a:pPr marL="285750" lvl="1" indent="0" algn="l" rtl="0">
              <a:lnSpc>
                <a:spcPct val="100000"/>
              </a:lnSpc>
              <a:spcBef>
                <a:spcPts val="375"/>
              </a:spcBef>
              <a:spcAft>
                <a:spcPts val="0"/>
              </a:spcAft>
              <a:buClr>
                <a:srgbClr val="484848"/>
              </a:buClr>
              <a:buSzPct val="100000"/>
              <a:buNone/>
            </a:pPr>
            <a:endParaRPr lang="en-US" sz="2100" dirty="0">
              <a:solidFill>
                <a:srgbClr val="404040"/>
              </a:solidFill>
              <a:latin typeface="Arial"/>
              <a:ea typeface="Arial"/>
              <a:cs typeface="Arial"/>
              <a:sym typeface="Arial"/>
            </a:endParaRPr>
          </a:p>
          <a:p>
            <a:pPr marL="0" lvl="0" indent="0" algn="l" rtl="0">
              <a:lnSpc>
                <a:spcPct val="100000"/>
              </a:lnSpc>
              <a:spcBef>
                <a:spcPts val="750"/>
              </a:spcBef>
              <a:spcAft>
                <a:spcPts val="0"/>
              </a:spcAft>
              <a:buClr>
                <a:srgbClr val="3F3F3F"/>
              </a:buClr>
              <a:buSzPct val="70000"/>
              <a:buNone/>
            </a:pPr>
            <a:r>
              <a:rPr lang="en-US" sz="4000" b="1" dirty="0">
                <a:solidFill>
                  <a:srgbClr val="404040"/>
                </a:solidFill>
                <a:latin typeface="Arial"/>
                <a:ea typeface="Arial"/>
                <a:cs typeface="Arial"/>
                <a:sym typeface="Arial"/>
              </a:rPr>
              <a:t>Considerations: </a:t>
            </a:r>
            <a:endParaRPr lang="en-US" sz="4000" dirty="0">
              <a:solidFill>
                <a:srgbClr val="404040"/>
              </a:solidFill>
            </a:endParaRPr>
          </a:p>
          <a:p>
            <a:pPr marL="1028700" lvl="2" indent="-571500">
              <a:lnSpc>
                <a:spcPct val="124000"/>
              </a:lnSpc>
              <a:spcBef>
                <a:spcPts val="0"/>
              </a:spcBef>
              <a:buClr>
                <a:srgbClr val="404040"/>
              </a:buClr>
              <a:buSzPct val="100000"/>
              <a:buFont typeface="Wingdings" panose="05000000000000000000" pitchFamily="2" charset="2"/>
              <a:buChar char="ü"/>
            </a:pPr>
            <a:r>
              <a:rPr lang="en-US" sz="3600" dirty="0">
                <a:solidFill>
                  <a:srgbClr val="404040"/>
                </a:solidFill>
                <a:latin typeface="Arial"/>
                <a:ea typeface="Arial"/>
                <a:cs typeface="Arial"/>
                <a:sym typeface="Arial"/>
              </a:rPr>
              <a:t>High level screening – further assessment only as needed AND desired</a:t>
            </a:r>
            <a:endParaRPr lang="en-US" sz="3600" dirty="0">
              <a:solidFill>
                <a:srgbClr val="404040"/>
              </a:solidFill>
            </a:endParaRPr>
          </a:p>
          <a:p>
            <a:pPr marL="1028700" lvl="2" indent="-571500">
              <a:lnSpc>
                <a:spcPct val="124000"/>
              </a:lnSpc>
              <a:spcBef>
                <a:spcPts val="0"/>
              </a:spcBef>
              <a:buClr>
                <a:srgbClr val="404040"/>
              </a:buClr>
              <a:buSzPct val="100000"/>
              <a:buFont typeface="Wingdings" panose="05000000000000000000" pitchFamily="2" charset="2"/>
              <a:buChar char="ü"/>
            </a:pPr>
            <a:r>
              <a:rPr lang="en-US" sz="3600" dirty="0">
                <a:solidFill>
                  <a:srgbClr val="404040"/>
                </a:solidFill>
                <a:latin typeface="Arial"/>
                <a:ea typeface="Arial"/>
                <a:cs typeface="Arial"/>
                <a:sym typeface="Arial"/>
              </a:rPr>
              <a:t>Use open-ended questions to elicit information from  participants </a:t>
            </a:r>
            <a:endParaRPr lang="en-US" sz="3600" dirty="0">
              <a:solidFill>
                <a:srgbClr val="404040"/>
              </a:solidFill>
            </a:endParaRPr>
          </a:p>
          <a:p>
            <a:pPr marL="0" lvl="0" indent="0" algn="l" rtl="0">
              <a:lnSpc>
                <a:spcPct val="90000"/>
              </a:lnSpc>
              <a:spcBef>
                <a:spcPts val="750"/>
              </a:spcBef>
              <a:spcAft>
                <a:spcPts val="0"/>
              </a:spcAft>
              <a:buClr>
                <a:srgbClr val="484848"/>
              </a:buClr>
              <a:buSzPct val="100000"/>
              <a:buNone/>
            </a:pPr>
            <a:endParaRPr lang="en-US" sz="2300" b="1" dirty="0">
              <a:solidFill>
                <a:srgbClr val="3F3F3F"/>
              </a:solidFill>
            </a:endParaRPr>
          </a:p>
          <a:p>
            <a:pPr marL="628650" lvl="1" indent="-215900" algn="l" rtl="0">
              <a:lnSpc>
                <a:spcPct val="90000"/>
              </a:lnSpc>
              <a:spcBef>
                <a:spcPts val="375"/>
              </a:spcBef>
              <a:spcAft>
                <a:spcPts val="0"/>
              </a:spcAft>
              <a:buClr>
                <a:srgbClr val="484848"/>
              </a:buClr>
              <a:buSzPct val="100000"/>
              <a:buFont typeface="Noto Sans Symbols"/>
              <a:buNone/>
            </a:pPr>
            <a:endParaRPr lang="en-US" sz="2000" b="1" dirty="0">
              <a:solidFill>
                <a:srgbClr val="3F3F3F"/>
              </a:solidFill>
            </a:endParaRPr>
          </a:p>
          <a:p>
            <a:pPr marL="628650" lvl="1" indent="-215900" algn="l" rtl="0">
              <a:lnSpc>
                <a:spcPct val="90000"/>
              </a:lnSpc>
              <a:spcBef>
                <a:spcPts val="375"/>
              </a:spcBef>
              <a:spcAft>
                <a:spcPts val="0"/>
              </a:spcAft>
              <a:buClr>
                <a:srgbClr val="484848"/>
              </a:buClr>
              <a:buSzPct val="100000"/>
              <a:buFont typeface="Noto Sans Symbols"/>
              <a:buNone/>
            </a:pPr>
            <a:endParaRPr lang="en-US" sz="2000" dirty="0">
              <a:solidFill>
                <a:srgbClr val="3F3F3F"/>
              </a:solidFill>
            </a:endParaRPr>
          </a:p>
          <a:p>
            <a:pPr marL="514350" lvl="1" indent="-101600" algn="l" rtl="0">
              <a:lnSpc>
                <a:spcPct val="90000"/>
              </a:lnSpc>
              <a:spcBef>
                <a:spcPts val="375"/>
              </a:spcBef>
              <a:spcAft>
                <a:spcPts val="0"/>
              </a:spcAft>
              <a:buClr>
                <a:srgbClr val="484848"/>
              </a:buClr>
              <a:buSzPct val="100000"/>
              <a:buNone/>
            </a:pPr>
            <a:endParaRPr lang="en-US" sz="2000" b="1" dirty="0">
              <a:solidFill>
                <a:srgbClr val="3F3F3F"/>
              </a:solidFill>
            </a:endParaRPr>
          </a:p>
          <a:p>
            <a:pPr marL="514350" lvl="1" indent="-101600" algn="l" rtl="0">
              <a:lnSpc>
                <a:spcPct val="90000"/>
              </a:lnSpc>
              <a:spcBef>
                <a:spcPts val="375"/>
              </a:spcBef>
              <a:spcAft>
                <a:spcPts val="0"/>
              </a:spcAft>
              <a:buClr>
                <a:srgbClr val="484848"/>
              </a:buClr>
              <a:buSzPct val="100000"/>
              <a:buNone/>
            </a:pPr>
            <a:endParaRPr lang="en-US" sz="2000" dirty="0">
              <a:solidFill>
                <a:srgbClr val="3F3F3F"/>
              </a:solidFill>
            </a:endParaRPr>
          </a:p>
          <a:p>
            <a:pPr marL="514350" lvl="1" indent="-101600" algn="l" rtl="0">
              <a:lnSpc>
                <a:spcPct val="90000"/>
              </a:lnSpc>
              <a:spcBef>
                <a:spcPts val="375"/>
              </a:spcBef>
              <a:spcAft>
                <a:spcPts val="0"/>
              </a:spcAft>
              <a:buClr>
                <a:srgbClr val="484848"/>
              </a:buClr>
              <a:buSzPct val="100000"/>
              <a:buNone/>
            </a:pPr>
            <a:endParaRPr lang="en-US" sz="2000" dirty="0">
              <a:solidFill>
                <a:srgbClr val="3F3F3F"/>
              </a:solidFill>
            </a:endParaRPr>
          </a:p>
          <a:p>
            <a:pPr marL="171450" lvl="0" indent="-44450" algn="l" rtl="0">
              <a:lnSpc>
                <a:spcPct val="90000"/>
              </a:lnSpc>
              <a:spcBef>
                <a:spcPts val="750"/>
              </a:spcBef>
              <a:spcAft>
                <a:spcPts val="0"/>
              </a:spcAft>
              <a:buClr>
                <a:srgbClr val="484848"/>
              </a:buClr>
              <a:buSzPct val="100000"/>
              <a:buNone/>
            </a:pPr>
            <a:endParaRPr lang="en-US" sz="2000" dirty="0">
              <a:solidFill>
                <a:srgbClr val="3F3F3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9"/>
          <p:cNvSpPr txBox="1">
            <a:spLocks noGrp="1"/>
          </p:cNvSpPr>
          <p:nvPr>
            <p:ph type="title" idx="4294967295"/>
          </p:nvPr>
        </p:nvSpPr>
        <p:spPr>
          <a:xfrm>
            <a:off x="386846" y="264764"/>
            <a:ext cx="106648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b="1" i="1" dirty="0">
                <a:ea typeface="Arial"/>
                <a:cs typeface="Arial"/>
                <a:sym typeface="Arial"/>
              </a:rPr>
              <a:t>Assessing </a:t>
            </a:r>
            <a:r>
              <a:rPr lang="en-US" b="1" dirty="0">
                <a:ea typeface="Arial"/>
                <a:cs typeface="Arial"/>
                <a:sym typeface="Arial"/>
              </a:rPr>
              <a:t>Income, Resources, and Expenses</a:t>
            </a:r>
            <a:endParaRPr b="1" dirty="0">
              <a:ea typeface="Arial"/>
              <a:cs typeface="Arial"/>
              <a:sym typeface="Arial"/>
            </a:endParaRPr>
          </a:p>
        </p:txBody>
      </p:sp>
      <p:graphicFrame>
        <p:nvGraphicFramePr>
          <p:cNvPr id="289" name="Google Shape;289;p19"/>
          <p:cNvGraphicFramePr/>
          <p:nvPr>
            <p:extLst>
              <p:ext uri="{D42A27DB-BD31-4B8C-83A1-F6EECF244321}">
                <p14:modId xmlns:p14="http://schemas.microsoft.com/office/powerpoint/2010/main" val="3470499315"/>
              </p:ext>
            </p:extLst>
          </p:nvPr>
        </p:nvGraphicFramePr>
        <p:xfrm>
          <a:off x="669073" y="1590327"/>
          <a:ext cx="9968749" cy="4502950"/>
        </p:xfrm>
        <a:graphic>
          <a:graphicData uri="http://schemas.openxmlformats.org/drawingml/2006/table">
            <a:tbl>
              <a:tblPr firstRow="1" bandRow="1">
                <a:noFill/>
              </a:tblPr>
              <a:tblGrid>
                <a:gridCol w="1799772">
                  <a:extLst>
                    <a:ext uri="{9D8B030D-6E8A-4147-A177-3AD203B41FA5}">
                      <a16:colId xmlns:a16="http://schemas.microsoft.com/office/drawing/2014/main" val="20000"/>
                    </a:ext>
                  </a:extLst>
                </a:gridCol>
                <a:gridCol w="8168977">
                  <a:extLst>
                    <a:ext uri="{9D8B030D-6E8A-4147-A177-3AD203B41FA5}">
                      <a16:colId xmlns:a16="http://schemas.microsoft.com/office/drawing/2014/main" val="20001"/>
                    </a:ext>
                  </a:extLst>
                </a:gridCol>
              </a:tblGrid>
              <a:tr h="458025">
                <a:tc>
                  <a:txBody>
                    <a:bodyPr/>
                    <a:lstStyle/>
                    <a:p>
                      <a:pPr marL="0" marR="0" lvl="0" indent="0" algn="l" rtl="0">
                        <a:spcBef>
                          <a:spcPts val="0"/>
                        </a:spcBef>
                        <a:spcAft>
                          <a:spcPts val="0"/>
                        </a:spcAft>
                        <a:buNone/>
                      </a:pPr>
                      <a:r>
                        <a:rPr lang="en-US" sz="2000" b="1" u="none" strike="noStrike" cap="none">
                          <a:solidFill>
                            <a:schemeClr val="bg1"/>
                          </a:solidFill>
                          <a:latin typeface="Arial"/>
                          <a:ea typeface="Arial"/>
                          <a:cs typeface="Arial"/>
                          <a:sym typeface="Arial"/>
                        </a:rPr>
                        <a:t>Type </a:t>
                      </a:r>
                      <a:endParaRPr b="1">
                        <a:solidFill>
                          <a:schemeClr val="bg1"/>
                        </a:solidFill>
                      </a:endParaRPr>
                    </a:p>
                  </a:txBody>
                  <a:tcPr marL="91450" marR="91450" marT="45725" marB="45725">
                    <a:solidFill>
                      <a:srgbClr val="0070C0"/>
                    </a:solidFill>
                  </a:tcPr>
                </a:tc>
                <a:tc>
                  <a:txBody>
                    <a:bodyPr/>
                    <a:lstStyle/>
                    <a:p>
                      <a:pPr marL="0" marR="0" lvl="0" indent="0" algn="l" rtl="0">
                        <a:spcBef>
                          <a:spcPts val="0"/>
                        </a:spcBef>
                        <a:spcAft>
                          <a:spcPts val="0"/>
                        </a:spcAft>
                        <a:buNone/>
                      </a:pPr>
                      <a:r>
                        <a:rPr lang="en-US" sz="2000" b="1">
                          <a:latin typeface="Arial"/>
                          <a:ea typeface="Arial"/>
                          <a:cs typeface="Arial"/>
                          <a:sym typeface="Arial"/>
                        </a:rPr>
                        <a:t>Sources</a:t>
                      </a:r>
                      <a:endParaRPr b="1"/>
                    </a:p>
                  </a:txBody>
                  <a:tcPr marL="91450" marR="91450" marT="45725" marB="45725"/>
                </a:tc>
                <a:extLst>
                  <a:ext uri="{0D108BD9-81ED-4DB2-BD59-A6C34878D82A}">
                    <a16:rowId xmlns:a16="http://schemas.microsoft.com/office/drawing/2014/main" val="10000"/>
                  </a:ext>
                </a:extLst>
              </a:tr>
              <a:tr h="888825">
                <a:tc>
                  <a:txBody>
                    <a:bodyPr/>
                    <a:lstStyle/>
                    <a:p>
                      <a:pPr marL="0" marR="0" lvl="0" indent="0" algn="l" rtl="0">
                        <a:spcBef>
                          <a:spcPts val="0"/>
                        </a:spcBef>
                        <a:spcAft>
                          <a:spcPts val="0"/>
                        </a:spcAft>
                        <a:buNone/>
                      </a:pPr>
                      <a:r>
                        <a:rPr lang="en-US" sz="2000" b="1">
                          <a:solidFill>
                            <a:schemeClr val="bg1"/>
                          </a:solidFill>
                          <a:latin typeface="Arial"/>
                          <a:ea typeface="Arial"/>
                          <a:cs typeface="Arial"/>
                          <a:sym typeface="Arial"/>
                        </a:rPr>
                        <a:t>Employment Income</a:t>
                      </a:r>
                      <a:endParaRPr sz="2000">
                        <a:solidFill>
                          <a:schemeClr val="bg1"/>
                        </a:solidFill>
                        <a:latin typeface="Arial"/>
                        <a:ea typeface="Arial"/>
                        <a:cs typeface="Arial"/>
                        <a:sym typeface="Arial"/>
                      </a:endParaRPr>
                    </a:p>
                  </a:txBody>
                  <a:tcPr marL="91450" marR="91450" marT="45725" marB="45725">
                    <a:solidFill>
                      <a:srgbClr val="0070C0"/>
                    </a:solidFill>
                  </a:tcPr>
                </a:tc>
                <a:tc>
                  <a:txBody>
                    <a:bodyPr/>
                    <a:lstStyle/>
                    <a:p>
                      <a:pPr marL="0" marR="0" lvl="0" indent="0" algn="l" rtl="0">
                        <a:lnSpc>
                          <a:spcPct val="10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employment, “under-the-table” income</a:t>
                      </a:r>
                      <a:endParaRPr sz="2000" b="1" i="1">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790550">
                <a:tc>
                  <a:txBody>
                    <a:bodyPr/>
                    <a:lstStyle/>
                    <a:p>
                      <a:pPr marL="0" marR="0" lvl="0" indent="0" algn="l" rtl="0">
                        <a:spcBef>
                          <a:spcPts val="0"/>
                        </a:spcBef>
                        <a:spcAft>
                          <a:spcPts val="0"/>
                        </a:spcAft>
                        <a:buNone/>
                      </a:pPr>
                      <a:r>
                        <a:rPr lang="en-US" sz="2000" b="1">
                          <a:solidFill>
                            <a:schemeClr val="bg1"/>
                          </a:solidFill>
                          <a:latin typeface="Arial"/>
                          <a:ea typeface="Arial"/>
                          <a:cs typeface="Arial"/>
                          <a:sym typeface="Arial"/>
                        </a:rPr>
                        <a:t>Cash Benefits</a:t>
                      </a:r>
                      <a:endParaRPr>
                        <a:solidFill>
                          <a:schemeClr val="bg1"/>
                        </a:solidFill>
                      </a:endParaRPr>
                    </a:p>
                  </a:txBody>
                  <a:tcPr marL="91450" marR="91450" marT="45725" marB="45725">
                    <a:solidFill>
                      <a:srgbClr val="0070C0"/>
                    </a:solidFill>
                  </a:tcPr>
                </a:tc>
                <a:tc>
                  <a:txBody>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TANF cash assistance, disability benefits, child support, etc. </a:t>
                      </a:r>
                      <a:endParaRPr sz="2000">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790550">
                <a:tc>
                  <a:txBody>
                    <a:bodyPr/>
                    <a:lstStyle/>
                    <a:p>
                      <a:pPr marL="0" marR="0" lvl="0" indent="0" algn="l" rtl="0">
                        <a:spcBef>
                          <a:spcPts val="0"/>
                        </a:spcBef>
                        <a:spcAft>
                          <a:spcPts val="0"/>
                        </a:spcAft>
                        <a:buNone/>
                      </a:pPr>
                      <a:r>
                        <a:rPr lang="en-US" sz="2000" b="1">
                          <a:solidFill>
                            <a:schemeClr val="bg1"/>
                          </a:solidFill>
                          <a:latin typeface="Arial"/>
                          <a:ea typeface="Arial"/>
                          <a:cs typeface="Arial"/>
                          <a:sym typeface="Arial"/>
                        </a:rPr>
                        <a:t>Non-Cash Benefits</a:t>
                      </a:r>
                      <a:endParaRPr sz="2000">
                        <a:solidFill>
                          <a:schemeClr val="bg1"/>
                        </a:solidFill>
                        <a:latin typeface="Arial"/>
                        <a:ea typeface="Arial"/>
                        <a:cs typeface="Arial"/>
                        <a:sym typeface="Arial"/>
                      </a:endParaRPr>
                    </a:p>
                  </a:txBody>
                  <a:tcPr marL="91450" marR="91450" marT="45725" marB="45725">
                    <a:solidFill>
                      <a:srgbClr val="0070C0"/>
                    </a:solidFill>
                  </a:tcPr>
                </a:tc>
                <a:tc>
                  <a:txBody>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housing subsidy (e.g., “Section 8”), health insurance, childcare, SNAP/food stamps</a:t>
                      </a:r>
                      <a:endParaRPr sz="200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888125">
                <a:tc>
                  <a:txBody>
                    <a:bodyPr/>
                    <a:lstStyle/>
                    <a:p>
                      <a:pPr marL="0" marR="0" lvl="0" indent="0" algn="l" rtl="0">
                        <a:spcBef>
                          <a:spcPts val="0"/>
                        </a:spcBef>
                        <a:spcAft>
                          <a:spcPts val="0"/>
                        </a:spcAft>
                        <a:buNone/>
                      </a:pPr>
                      <a:r>
                        <a:rPr lang="en-US" sz="2000" b="1">
                          <a:solidFill>
                            <a:schemeClr val="bg1"/>
                          </a:solidFill>
                          <a:latin typeface="Arial"/>
                          <a:ea typeface="Arial"/>
                          <a:cs typeface="Arial"/>
                          <a:sym typeface="Arial"/>
                        </a:rPr>
                        <a:t>Other Resources</a:t>
                      </a:r>
                      <a:endParaRPr sz="2000">
                        <a:solidFill>
                          <a:schemeClr val="bg1"/>
                        </a:solidFill>
                        <a:latin typeface="Arial"/>
                        <a:ea typeface="Arial"/>
                        <a:cs typeface="Arial"/>
                        <a:sym typeface="Arial"/>
                      </a:endParaRPr>
                    </a:p>
                  </a:txBody>
                  <a:tcPr marL="91450" marR="91450" marT="45725" marB="45725">
                    <a:solidFill>
                      <a:srgbClr val="0070C0"/>
                    </a:solidFill>
                  </a:tcPr>
                </a:tc>
                <a:tc>
                  <a:txBody>
                    <a:bodyPr/>
                    <a:lstStyle/>
                    <a:p>
                      <a:pPr marL="0" marR="0" lvl="0" indent="0" algn="l" rtl="0">
                        <a:lnSpc>
                          <a:spcPct val="100000"/>
                        </a:lnSpc>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car or other transportation, family/friends able to support (e.g., provide childcare)</a:t>
                      </a:r>
                      <a:endParaRPr sz="2000" i="1">
                        <a:solidFill>
                          <a:schemeClr val="dk1"/>
                        </a:solidFill>
                        <a:latin typeface="Arial"/>
                        <a:ea typeface="Arial"/>
                        <a:cs typeface="Arial"/>
                        <a:sym typeface="Arial"/>
                      </a:endParaRPr>
                    </a:p>
                    <a:p>
                      <a:pPr marL="0" marR="0" lvl="0" indent="0" algn="l" rtl="0">
                        <a:spcBef>
                          <a:spcPts val="0"/>
                        </a:spcBef>
                        <a:spcAft>
                          <a:spcPts val="0"/>
                        </a:spcAft>
                        <a:buNone/>
                      </a:pPr>
                      <a:endParaRPr sz="200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569150">
                <a:tc>
                  <a:txBody>
                    <a:bodyPr/>
                    <a:lstStyle/>
                    <a:p>
                      <a:pPr marL="0" marR="0" lvl="0" indent="0" algn="l" rtl="0">
                        <a:spcBef>
                          <a:spcPts val="0"/>
                        </a:spcBef>
                        <a:spcAft>
                          <a:spcPts val="0"/>
                        </a:spcAft>
                        <a:buNone/>
                      </a:pPr>
                      <a:r>
                        <a:rPr lang="en-US" sz="2000" b="1">
                          <a:solidFill>
                            <a:schemeClr val="bg1"/>
                          </a:solidFill>
                          <a:latin typeface="Arial"/>
                          <a:ea typeface="Arial"/>
                          <a:cs typeface="Arial"/>
                          <a:sym typeface="Arial"/>
                        </a:rPr>
                        <a:t>Expenses</a:t>
                      </a:r>
                      <a:endParaRPr sz="2000">
                        <a:solidFill>
                          <a:schemeClr val="bg1"/>
                        </a:solidFill>
                        <a:latin typeface="Arial"/>
                        <a:ea typeface="Arial"/>
                        <a:cs typeface="Arial"/>
                        <a:sym typeface="Arial"/>
                      </a:endParaRPr>
                    </a:p>
                  </a:txBody>
                  <a:tcPr marL="91450" marR="91450" marT="45725" marB="45725">
                    <a:solidFill>
                      <a:srgbClr val="0070C0"/>
                    </a:solidFill>
                  </a:tcPr>
                </a:tc>
                <a:tc>
                  <a:txBody>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necessary vs  discretionary, honest – </a:t>
                      </a:r>
                      <a:r>
                        <a:rPr lang="en-US" sz="2000" i="1">
                          <a:solidFill>
                            <a:schemeClr val="dk1"/>
                          </a:solidFill>
                          <a:latin typeface="Arial"/>
                          <a:ea typeface="Arial"/>
                          <a:cs typeface="Arial"/>
                          <a:sym typeface="Arial"/>
                        </a:rPr>
                        <a:t>current and once stably housed </a:t>
                      </a:r>
                      <a:endParaRPr sz="2000">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21"/>
          <p:cNvPicPr preferRelativeResize="0"/>
          <p:nvPr/>
        </p:nvPicPr>
        <p:blipFill rotWithShape="1">
          <a:blip r:embed="rId3">
            <a:alphaModFix/>
          </a:blip>
          <a:srcRect t="15765" b="15764"/>
          <a:stretch/>
        </p:blipFill>
        <p:spPr>
          <a:xfrm>
            <a:off x="7563556" y="1825377"/>
            <a:ext cx="4423290" cy="3323427"/>
          </a:xfrm>
          <a:prstGeom prst="rect">
            <a:avLst/>
          </a:prstGeom>
          <a:noFill/>
          <a:ln>
            <a:noFill/>
          </a:ln>
        </p:spPr>
      </p:pic>
      <p:sp>
        <p:nvSpPr>
          <p:cNvPr id="296" name="Google Shape;296;p21"/>
          <p:cNvSpPr txBox="1">
            <a:spLocks noGrp="1"/>
          </p:cNvSpPr>
          <p:nvPr>
            <p:ph type="title"/>
          </p:nvPr>
        </p:nvSpPr>
        <p:spPr>
          <a:xfrm>
            <a:off x="838200" y="365125"/>
            <a:ext cx="1114864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b="1" i="1" dirty="0">
                <a:ea typeface="Arial"/>
                <a:cs typeface="Arial"/>
                <a:sym typeface="Arial"/>
              </a:rPr>
              <a:t>Assessing </a:t>
            </a:r>
            <a:r>
              <a:rPr lang="en-US" b="1" dirty="0">
                <a:ea typeface="Arial"/>
                <a:cs typeface="Arial"/>
                <a:sym typeface="Arial"/>
              </a:rPr>
              <a:t>Housing Requirements &amp; Preferences</a:t>
            </a:r>
            <a:endParaRPr lang="en-US" dirty="0">
              <a:ea typeface="Arial"/>
              <a:cs typeface="Arial"/>
              <a:sym typeface="Arial"/>
            </a:endParaRPr>
          </a:p>
        </p:txBody>
      </p:sp>
      <p:sp>
        <p:nvSpPr>
          <p:cNvPr id="297" name="Google Shape;297;p21"/>
          <p:cNvSpPr txBox="1">
            <a:spLocks noGrp="1"/>
          </p:cNvSpPr>
          <p:nvPr>
            <p:ph idx="1"/>
          </p:nvPr>
        </p:nvSpPr>
        <p:spPr>
          <a:xfrm>
            <a:off x="838200" y="1825624"/>
            <a:ext cx="7631430" cy="4792345"/>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34000"/>
              </a:lnSpc>
              <a:spcBef>
                <a:spcPts val="0"/>
              </a:spcBef>
              <a:spcAft>
                <a:spcPts val="0"/>
              </a:spcAft>
              <a:buClr>
                <a:srgbClr val="3F3F3F"/>
              </a:buClr>
              <a:buSzPct val="100000"/>
              <a:buNone/>
            </a:pPr>
            <a:r>
              <a:rPr lang="en-US" sz="2600" b="1" dirty="0">
                <a:latin typeface="Arial"/>
                <a:ea typeface="Arial"/>
                <a:cs typeface="Arial"/>
                <a:sym typeface="Arial"/>
              </a:rPr>
              <a:t>Focus</a:t>
            </a:r>
            <a:r>
              <a:rPr lang="en-US" sz="2600" dirty="0">
                <a:latin typeface="Arial"/>
                <a:ea typeface="Arial"/>
                <a:cs typeface="Arial"/>
                <a:sym typeface="Arial"/>
              </a:rPr>
              <a:t>: </a:t>
            </a:r>
            <a:r>
              <a:rPr lang="en-US" sz="2600" b="1" u="sng" dirty="0">
                <a:latin typeface="Arial"/>
                <a:ea typeface="Arial"/>
                <a:cs typeface="Arial"/>
                <a:sym typeface="Arial"/>
              </a:rPr>
              <a:t>Needs and preferences</a:t>
            </a:r>
            <a:r>
              <a:rPr lang="en-US" sz="2600" b="1" dirty="0">
                <a:latin typeface="Arial"/>
                <a:ea typeface="Arial"/>
                <a:cs typeface="Arial"/>
                <a:sym typeface="Arial"/>
              </a:rPr>
              <a:t> participants have related to housing size, location, and amenities.</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Accessibility and safety</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Size and features</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Location and nearby amenities (e.g., laundromat)</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Services/assistance </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Utilities</a:t>
            </a:r>
            <a:endParaRPr lang="en-US" dirty="0"/>
          </a:p>
          <a:p>
            <a:pPr marL="342900" lvl="1" indent="-342900">
              <a:lnSpc>
                <a:spcPct val="134000"/>
              </a:lnSpc>
              <a:spcBef>
                <a:spcPts val="0"/>
              </a:spcBef>
              <a:buClr>
                <a:srgbClr val="3F3F3F"/>
              </a:buClr>
              <a:buSzPct val="100000"/>
            </a:pPr>
            <a:r>
              <a:rPr lang="en-US" sz="2400" dirty="0">
                <a:latin typeface="Arial"/>
                <a:ea typeface="Arial"/>
                <a:cs typeface="Arial"/>
                <a:sym typeface="Arial"/>
              </a:rPr>
              <a:t>Furnishing/household items</a:t>
            </a:r>
            <a:endParaRPr lang="en-US" dirty="0"/>
          </a:p>
          <a:p>
            <a:pPr marL="0" lvl="0" indent="0" algn="l" rtl="0">
              <a:lnSpc>
                <a:spcPct val="134000"/>
              </a:lnSpc>
              <a:spcBef>
                <a:spcPts val="0"/>
              </a:spcBef>
              <a:spcAft>
                <a:spcPts val="0"/>
              </a:spcAft>
              <a:buClr>
                <a:srgbClr val="484848"/>
              </a:buClr>
              <a:buSzPct val="100000"/>
              <a:buNone/>
            </a:pPr>
            <a:endParaRPr lang="en-US" sz="2400" b="1" i="1" dirty="0">
              <a:latin typeface="Arial"/>
              <a:ea typeface="Arial"/>
              <a:cs typeface="Arial"/>
              <a:sym typeface="Arial"/>
            </a:endParaRPr>
          </a:p>
          <a:p>
            <a:pPr marL="0" lvl="0" indent="0" algn="l" rtl="0">
              <a:lnSpc>
                <a:spcPct val="134000"/>
              </a:lnSpc>
              <a:spcBef>
                <a:spcPts val="0"/>
              </a:spcBef>
              <a:spcAft>
                <a:spcPts val="0"/>
              </a:spcAft>
              <a:buClr>
                <a:srgbClr val="3F3F3F"/>
              </a:buClr>
              <a:buSzPct val="100000"/>
              <a:buNone/>
            </a:pPr>
            <a:r>
              <a:rPr lang="en-US" sz="2400" b="1" i="1" dirty="0">
                <a:latin typeface="Arial"/>
                <a:ea typeface="Arial"/>
                <a:cs typeface="Arial"/>
                <a:sym typeface="Arial"/>
              </a:rPr>
              <a:t>Considerations</a:t>
            </a:r>
            <a:r>
              <a:rPr lang="en-US" sz="2400" b="1" dirty="0">
                <a:latin typeface="Arial"/>
                <a:ea typeface="Arial"/>
                <a:cs typeface="Arial"/>
                <a:sym typeface="Arial"/>
              </a:rPr>
              <a:t>: </a:t>
            </a:r>
            <a:endParaRPr lang="en-US" dirty="0"/>
          </a:p>
          <a:p>
            <a:pPr marL="342900" lvl="1" indent="-342900">
              <a:lnSpc>
                <a:spcPct val="134000"/>
              </a:lnSpc>
              <a:spcBef>
                <a:spcPts val="0"/>
              </a:spcBef>
              <a:buClr>
                <a:srgbClr val="3F3F3F"/>
              </a:buClr>
              <a:buSzPct val="100000"/>
              <a:buFont typeface="Wingdings" panose="05000000000000000000" pitchFamily="2" charset="2"/>
              <a:buChar char="ü"/>
            </a:pPr>
            <a:r>
              <a:rPr lang="en-US" sz="2100" dirty="0">
                <a:latin typeface="Arial"/>
                <a:ea typeface="Arial"/>
                <a:cs typeface="Arial"/>
                <a:sym typeface="Arial"/>
              </a:rPr>
              <a:t>Use closed- </a:t>
            </a:r>
            <a:r>
              <a:rPr lang="en-US" sz="2100" i="1" dirty="0">
                <a:latin typeface="Arial"/>
                <a:ea typeface="Arial"/>
                <a:cs typeface="Arial"/>
                <a:sym typeface="Arial"/>
              </a:rPr>
              <a:t>and</a:t>
            </a:r>
            <a:r>
              <a:rPr lang="en-US" sz="2100" dirty="0">
                <a:latin typeface="Arial"/>
                <a:ea typeface="Arial"/>
                <a:cs typeface="Arial"/>
                <a:sym typeface="Arial"/>
              </a:rPr>
              <a:t> open-ended questions</a:t>
            </a:r>
            <a:endParaRPr lang="en-US" dirty="0"/>
          </a:p>
          <a:p>
            <a:pPr marL="342900" lvl="1" indent="-342900">
              <a:lnSpc>
                <a:spcPct val="134000"/>
              </a:lnSpc>
              <a:spcBef>
                <a:spcPts val="0"/>
              </a:spcBef>
              <a:buClr>
                <a:srgbClr val="3F3F3F"/>
              </a:buClr>
              <a:buSzPct val="100000"/>
              <a:buFont typeface="Wingdings" panose="05000000000000000000" pitchFamily="2" charset="2"/>
              <a:buChar char="ü"/>
            </a:pPr>
            <a:r>
              <a:rPr lang="en-US" sz="2100" dirty="0">
                <a:latin typeface="Arial"/>
                <a:ea typeface="Arial"/>
                <a:cs typeface="Arial"/>
                <a:sym typeface="Arial"/>
              </a:rPr>
              <a:t>“Must-haves” vs “wants”</a:t>
            </a:r>
          </a:p>
          <a:p>
            <a:pPr marL="0" lvl="0" indent="0" algn="l" rtl="0">
              <a:lnSpc>
                <a:spcPct val="110000"/>
              </a:lnSpc>
              <a:spcBef>
                <a:spcPts val="750"/>
              </a:spcBef>
              <a:spcAft>
                <a:spcPts val="0"/>
              </a:spcAft>
              <a:buClr>
                <a:srgbClr val="484848"/>
              </a:buClr>
              <a:buSzPct val="100000"/>
              <a:buNone/>
            </a:pPr>
            <a:endParaRPr lang="en-US" sz="2000" dirty="0"/>
          </a:p>
          <a:p>
            <a:pPr marL="514350" lvl="1" indent="-111125" algn="l" rtl="0">
              <a:lnSpc>
                <a:spcPct val="110000"/>
              </a:lnSpc>
              <a:spcBef>
                <a:spcPts val="375"/>
              </a:spcBef>
              <a:spcAft>
                <a:spcPts val="0"/>
              </a:spcAft>
              <a:buClr>
                <a:srgbClr val="484848"/>
              </a:buClr>
              <a:buSzPct val="100000"/>
              <a:buNone/>
            </a:pPr>
            <a:endParaRPr lang="en-US" sz="2000" dirty="0"/>
          </a:p>
          <a:p>
            <a:pPr marL="514350" lvl="1" indent="-111125" algn="l" rtl="0">
              <a:lnSpc>
                <a:spcPct val="110000"/>
              </a:lnSpc>
              <a:spcBef>
                <a:spcPts val="375"/>
              </a:spcBef>
              <a:spcAft>
                <a:spcPts val="0"/>
              </a:spcAft>
              <a:buClr>
                <a:srgbClr val="484848"/>
              </a:buClr>
              <a:buSzPct val="100000"/>
              <a:buNone/>
            </a:pPr>
            <a:endParaRPr lang="en-US" sz="2000" dirty="0"/>
          </a:p>
          <a:p>
            <a:pPr marL="171450" lvl="0" indent="-53975" algn="l" rtl="0">
              <a:lnSpc>
                <a:spcPct val="90000"/>
              </a:lnSpc>
              <a:spcBef>
                <a:spcPts val="750"/>
              </a:spcBef>
              <a:spcAft>
                <a:spcPts val="0"/>
              </a:spcAft>
              <a:buClr>
                <a:srgbClr val="484848"/>
              </a:buClr>
              <a:buSzPct val="100000"/>
              <a:buNone/>
            </a:pPr>
            <a:endParaRPr lang="en-US"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descr="Wooden houses with one house standing out with its orange and red colour">
            <a:extLst>
              <a:ext uri="{FF2B5EF4-FFF2-40B4-BE49-F238E27FC236}">
                <a16:creationId xmlns:a16="http://schemas.microsoft.com/office/drawing/2014/main" id="{3471F780-0F15-48FE-7112-A7E79D497A3F}"/>
              </a:ext>
            </a:extLst>
          </p:cNvPr>
          <p:cNvPicPr>
            <a:picLocks noChangeAspect="1"/>
          </p:cNvPicPr>
          <p:nvPr/>
        </p:nvPicPr>
        <p:blipFill rotWithShape="1">
          <a:blip r:embed="rId3">
            <a:alphaModFix amt="50000"/>
          </a:blip>
          <a:srcRect t="4516" r="-1" b="11193"/>
          <a:stretch/>
        </p:blipFill>
        <p:spPr>
          <a:xfrm>
            <a:off x="20" y="10"/>
            <a:ext cx="12188930" cy="6857990"/>
          </a:xfrm>
          <a:prstGeom prst="rect">
            <a:avLst/>
          </a:prstGeom>
        </p:spPr>
      </p:pic>
      <p:sp>
        <p:nvSpPr>
          <p:cNvPr id="2" name="Title 1">
            <a:extLst>
              <a:ext uri="{FF2B5EF4-FFF2-40B4-BE49-F238E27FC236}">
                <a16:creationId xmlns:a16="http://schemas.microsoft.com/office/drawing/2014/main" id="{E9135DC1-B907-8AB9-EBF0-7555F8653F6D}"/>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5600" b="1">
                <a:solidFill>
                  <a:srgbClr val="FFFFFF"/>
                </a:solidFill>
              </a:rPr>
              <a:t>What are some other important housing requirements and preferences to consider?</a:t>
            </a:r>
          </a:p>
        </p:txBody>
      </p:sp>
      <p:sp>
        <p:nvSpPr>
          <p:cNvPr id="34"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0465865"/>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sz="3600" b="1">
                <a:latin typeface="Arial"/>
                <a:ea typeface="Arial"/>
                <a:cs typeface="Arial"/>
                <a:sym typeface="Arial"/>
              </a:rPr>
              <a:t>Why Do Landlords Screen?</a:t>
            </a:r>
            <a:endParaRPr b="1"/>
          </a:p>
        </p:txBody>
      </p:sp>
      <p:sp>
        <p:nvSpPr>
          <p:cNvPr id="334" name="Google Shape;334;p24"/>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54</a:t>
            </a:fld>
            <a:endParaRPr sz="1400" b="0" i="0" u="none" strike="noStrike" cap="none">
              <a:solidFill>
                <a:srgbClr val="000000"/>
              </a:solidFill>
              <a:latin typeface="Arial"/>
              <a:ea typeface="Arial"/>
              <a:cs typeface="Arial"/>
              <a:sym typeface="Arial"/>
            </a:endParaRPr>
          </a:p>
        </p:txBody>
      </p:sp>
      <p:graphicFrame>
        <p:nvGraphicFramePr>
          <p:cNvPr id="333" name="Google Shape;333;p24"/>
          <p:cNvGraphicFramePr/>
          <p:nvPr>
            <p:extLst>
              <p:ext uri="{D42A27DB-BD31-4B8C-83A1-F6EECF244321}">
                <p14:modId xmlns:p14="http://schemas.microsoft.com/office/powerpoint/2010/main" val="3713652043"/>
              </p:ext>
            </p:extLst>
          </p:nvPr>
        </p:nvGraphicFramePr>
        <p:xfrm>
          <a:off x="1038443" y="1616690"/>
          <a:ext cx="9384900" cy="4739660"/>
        </p:xfrm>
        <a:graphic>
          <a:graphicData uri="http://schemas.openxmlformats.org/drawingml/2006/table">
            <a:tbl>
              <a:tblPr firstRow="1" bandRow="1">
                <a:noFill/>
              </a:tblPr>
              <a:tblGrid>
                <a:gridCol w="4863525">
                  <a:extLst>
                    <a:ext uri="{9D8B030D-6E8A-4147-A177-3AD203B41FA5}">
                      <a16:colId xmlns:a16="http://schemas.microsoft.com/office/drawing/2014/main" val="20000"/>
                    </a:ext>
                  </a:extLst>
                </a:gridCol>
                <a:gridCol w="45213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chemeClr val="dk1"/>
                        </a:buClr>
                        <a:buSzPts val="2400"/>
                        <a:buFont typeface="Calibri"/>
                        <a:buNone/>
                      </a:pPr>
                      <a:endParaRPr sz="2400">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a:latin typeface="Arial"/>
                          <a:ea typeface="Arial"/>
                          <a:cs typeface="Arial"/>
                          <a:sym typeface="Arial"/>
                        </a:rPr>
                        <a:t>What Landlords Worry About: </a:t>
                      </a:r>
                      <a:endParaRPr/>
                    </a:p>
                    <a:p>
                      <a:pPr marL="0" marR="0" lvl="0" indent="0" algn="l" rtl="0">
                        <a:lnSpc>
                          <a:spcPct val="100000"/>
                        </a:lnSpc>
                        <a:spcBef>
                          <a:spcPts val="0"/>
                        </a:spcBef>
                        <a:spcAft>
                          <a:spcPts val="0"/>
                        </a:spcAft>
                        <a:buClr>
                          <a:schemeClr val="dk1"/>
                        </a:buClr>
                        <a:buSzPts val="2400"/>
                        <a:buFont typeface="Arial"/>
                        <a:buNone/>
                      </a:pPr>
                      <a:r>
                        <a:rPr lang="en-US" sz="2400">
                          <a:latin typeface="Arial"/>
                          <a:ea typeface="Arial"/>
                          <a:cs typeface="Arial"/>
                          <a:sym typeface="Arial"/>
                        </a:rPr>
                        <a:t> Can the Tenant….?</a:t>
                      </a:r>
                      <a:endParaRPr sz="1350">
                        <a:latin typeface="Arial"/>
                        <a:ea typeface="Arial"/>
                        <a:cs typeface="Arial"/>
                        <a:sym typeface="Arial"/>
                      </a:endParaRPr>
                    </a:p>
                    <a:p>
                      <a:pPr marL="0" marR="0" lvl="0" indent="0" algn="l" rtl="0">
                        <a:spcBef>
                          <a:spcPts val="0"/>
                        </a:spcBef>
                        <a:spcAft>
                          <a:spcPts val="0"/>
                        </a:spcAft>
                        <a:buNone/>
                      </a:pPr>
                      <a:endParaRPr sz="1350">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2400">
                        <a:latin typeface="Arial"/>
                        <a:ea typeface="Arial"/>
                        <a:cs typeface="Arial"/>
                        <a:sym typeface="Arial"/>
                      </a:endParaRPr>
                    </a:p>
                    <a:p>
                      <a:pPr marL="0" marR="0" lvl="0" indent="0" algn="l" rtl="0">
                        <a:spcBef>
                          <a:spcPts val="0"/>
                        </a:spcBef>
                        <a:spcAft>
                          <a:spcPts val="0"/>
                        </a:spcAft>
                        <a:buNone/>
                      </a:pPr>
                      <a:r>
                        <a:rPr lang="en-US" sz="2400">
                          <a:latin typeface="Arial"/>
                          <a:ea typeface="Arial"/>
                          <a:cs typeface="Arial"/>
                          <a:sym typeface="Arial"/>
                        </a:rPr>
                        <a:t>What Landlords Use to  Reduce Those Risks:</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latin typeface="Arial"/>
                          <a:ea typeface="Arial"/>
                          <a:cs typeface="Arial"/>
                          <a:sym typeface="Arial"/>
                        </a:rPr>
                        <a:t>Pay the rent on time?                   </a:t>
                      </a:r>
                      <a:endParaRPr/>
                    </a:p>
                    <a:p>
                      <a:pPr marL="0" marR="0" lvl="0" indent="0" algn="l" rtl="0">
                        <a:spcBef>
                          <a:spcPts val="0"/>
                        </a:spcBef>
                        <a:spcAft>
                          <a:spcPts val="0"/>
                        </a:spcAft>
                        <a:buNone/>
                      </a:pPr>
                      <a:endParaRPr sz="1000">
                        <a:latin typeface="Arial"/>
                        <a:ea typeface="Arial"/>
                        <a:cs typeface="Arial"/>
                        <a:sym typeface="Arial"/>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Treat the building with respect?</a:t>
                      </a:r>
                      <a:endParaRPr/>
                    </a:p>
                    <a:p>
                      <a:pPr marL="0" marR="0" lvl="0" indent="0" algn="l" rtl="0">
                        <a:spcBef>
                          <a:spcPts val="0"/>
                        </a:spcBef>
                        <a:spcAft>
                          <a:spcPts val="0"/>
                        </a:spcAft>
                        <a:buNone/>
                      </a:pPr>
                      <a:endParaRPr sz="1000">
                        <a:latin typeface="Arial"/>
                        <a:ea typeface="Arial"/>
                        <a:cs typeface="Arial"/>
                        <a:sym typeface="Arial"/>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Treat other people with respect?</a:t>
                      </a:r>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Avoid trouble with the police?</a:t>
                      </a:r>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endParaRPr sz="1350">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en-US" sz="2000">
                          <a:latin typeface="Arial"/>
                          <a:ea typeface="Arial"/>
                          <a:cs typeface="Arial"/>
                          <a:sym typeface="Arial"/>
                        </a:rPr>
                        <a:t>Credit History, Income, Employment,           Landlord References</a:t>
                      </a:r>
                      <a:endParaRPr/>
                    </a:p>
                    <a:p>
                      <a:pPr marL="0" marR="0" lvl="0" indent="0" algn="l" rtl="0">
                        <a:spcBef>
                          <a:spcPts val="0"/>
                        </a:spcBef>
                        <a:spcAft>
                          <a:spcPts val="0"/>
                        </a:spcAft>
                        <a:buNone/>
                      </a:pPr>
                      <a:endParaRPr sz="11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Criminal History, Landlord References</a:t>
                      </a:r>
                      <a:endParaRPr/>
                    </a:p>
                    <a:p>
                      <a:pPr marL="0" marR="0" lvl="0" indent="0" algn="l" rtl="0">
                        <a:spcBef>
                          <a:spcPts val="0"/>
                        </a:spcBef>
                        <a:spcAft>
                          <a:spcPts val="0"/>
                        </a:spcAft>
                        <a:buNone/>
                      </a:pPr>
                      <a:endParaRPr sz="10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 </a:t>
                      </a:r>
                      <a:endParaRPr/>
                    </a:p>
                    <a:p>
                      <a:pPr marL="0" marR="0" lvl="0" indent="0" algn="l" rtl="0">
                        <a:spcBef>
                          <a:spcPts val="0"/>
                        </a:spcBef>
                        <a:spcAft>
                          <a:spcPts val="0"/>
                        </a:spcAft>
                        <a:buNone/>
                      </a:pPr>
                      <a:r>
                        <a:rPr lang="en-US" sz="2000">
                          <a:latin typeface="Arial"/>
                          <a:ea typeface="Arial"/>
                          <a:cs typeface="Arial"/>
                          <a:sym typeface="Arial"/>
                        </a:rPr>
                        <a:t>Criminal History, Landlord References</a:t>
                      </a:r>
                      <a:endParaRPr/>
                    </a:p>
                    <a:p>
                      <a:pPr marL="0" marR="0" lvl="0" indent="0" algn="l" rtl="0">
                        <a:spcBef>
                          <a:spcPts val="0"/>
                        </a:spcBef>
                        <a:spcAft>
                          <a:spcPts val="0"/>
                        </a:spcAft>
                        <a:buNone/>
                      </a:pPr>
                      <a:endParaRPr sz="2000">
                        <a:latin typeface="Arial"/>
                        <a:ea typeface="Arial"/>
                        <a:cs typeface="Arial"/>
                        <a:sym typeface="Arial"/>
                      </a:endParaRPr>
                    </a:p>
                    <a:p>
                      <a:pPr marL="0" marR="0" lvl="0" indent="0" algn="l" rtl="0">
                        <a:spcBef>
                          <a:spcPts val="0"/>
                        </a:spcBef>
                        <a:spcAft>
                          <a:spcPts val="0"/>
                        </a:spcAft>
                        <a:buNone/>
                      </a:pPr>
                      <a:r>
                        <a:rPr lang="en-US" sz="2000">
                          <a:latin typeface="Arial"/>
                          <a:ea typeface="Arial"/>
                          <a:cs typeface="Arial"/>
                          <a:sym typeface="Arial"/>
                        </a:rPr>
                        <a:t>Criminal History, Landlord References </a:t>
                      </a:r>
                      <a:endParaRPr/>
                    </a:p>
                    <a:p>
                      <a:pPr marL="0" marR="0" lvl="0" indent="0" algn="l" rtl="0">
                        <a:spcBef>
                          <a:spcPts val="0"/>
                        </a:spcBef>
                        <a:spcAft>
                          <a:spcPts val="0"/>
                        </a:spcAft>
                        <a:buNone/>
                      </a:pPr>
                      <a:endParaRPr sz="135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sp>
        <p:nvSpPr>
          <p:cNvPr id="335" name="Google Shape;335;p24"/>
          <p:cNvSpPr/>
          <p:nvPr/>
        </p:nvSpPr>
        <p:spPr>
          <a:xfrm>
            <a:off x="5046268" y="3103765"/>
            <a:ext cx="648208" cy="318516"/>
          </a:xfrm>
          <a:prstGeom prst="rightArrow">
            <a:avLst>
              <a:gd name="adj1" fmla="val 50000"/>
              <a:gd name="adj2" fmla="val 50000"/>
            </a:avLst>
          </a:prstGeom>
          <a:solidFill>
            <a:schemeClr val="accent1"/>
          </a:solidFill>
          <a:ln w="12700" cap="flat" cmpd="sng">
            <a:solidFill>
              <a:srgbClr val="2053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6" name="Google Shape;336;p24"/>
          <p:cNvSpPr/>
          <p:nvPr/>
        </p:nvSpPr>
        <p:spPr>
          <a:xfrm>
            <a:off x="5046268" y="3841730"/>
            <a:ext cx="673608" cy="330200"/>
          </a:xfrm>
          <a:prstGeom prst="rightArrow">
            <a:avLst>
              <a:gd name="adj1" fmla="val 50000"/>
              <a:gd name="adj2" fmla="val 50000"/>
            </a:avLst>
          </a:prstGeom>
          <a:solidFill>
            <a:schemeClr val="accent1"/>
          </a:solidFill>
          <a:ln w="12700" cap="flat" cmpd="sng">
            <a:solidFill>
              <a:srgbClr val="2053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7" name="Google Shape;337;p24"/>
          <p:cNvSpPr/>
          <p:nvPr/>
        </p:nvSpPr>
        <p:spPr>
          <a:xfrm>
            <a:off x="5046268" y="4526685"/>
            <a:ext cx="675166" cy="348742"/>
          </a:xfrm>
          <a:prstGeom prst="rightArrow">
            <a:avLst>
              <a:gd name="adj1" fmla="val 50000"/>
              <a:gd name="adj2" fmla="val 50000"/>
            </a:avLst>
          </a:prstGeom>
          <a:solidFill>
            <a:schemeClr val="accent1"/>
          </a:solidFill>
          <a:ln w="12700" cap="flat" cmpd="sng">
            <a:solidFill>
              <a:srgbClr val="2053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8" name="Google Shape;338;p24"/>
          <p:cNvSpPr/>
          <p:nvPr/>
        </p:nvSpPr>
        <p:spPr>
          <a:xfrm>
            <a:off x="5046268" y="5193311"/>
            <a:ext cx="648208" cy="304800"/>
          </a:xfrm>
          <a:prstGeom prst="rightArrow">
            <a:avLst>
              <a:gd name="adj1" fmla="val 50000"/>
              <a:gd name="adj2" fmla="val 50000"/>
            </a:avLst>
          </a:prstGeom>
          <a:solidFill>
            <a:schemeClr val="accent1"/>
          </a:solidFill>
          <a:ln w="12700" cap="flat" cmpd="sng">
            <a:solidFill>
              <a:srgbClr val="2053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3"/>
          <p:cNvSpPr txBox="1">
            <a:spLocks noGrp="1"/>
          </p:cNvSpPr>
          <p:nvPr>
            <p:ph type="title"/>
          </p:nvPr>
        </p:nvSpPr>
        <p:spPr>
          <a:xfrm>
            <a:off x="360218" y="501650"/>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93C58"/>
              </a:buClr>
              <a:buSzPts val="4400"/>
              <a:buFont typeface="Arial"/>
              <a:buNone/>
            </a:pPr>
            <a:r>
              <a:rPr lang="en-US" sz="4400" dirty="0">
                <a:latin typeface="Arial"/>
                <a:ea typeface="Arial"/>
                <a:cs typeface="Arial"/>
                <a:sym typeface="Arial"/>
              </a:rPr>
              <a:t>Housing Barriers</a:t>
            </a:r>
            <a:r>
              <a:rPr lang="en-US" sz="4800" dirty="0">
                <a:latin typeface="Arial"/>
                <a:ea typeface="Arial"/>
                <a:cs typeface="Arial"/>
                <a:sym typeface="Arial"/>
              </a:rPr>
              <a:t>: </a:t>
            </a:r>
            <a:br>
              <a:rPr lang="en-US" sz="4800" dirty="0">
                <a:latin typeface="Arial"/>
                <a:ea typeface="Arial"/>
                <a:cs typeface="Arial"/>
                <a:sym typeface="Arial"/>
              </a:rPr>
            </a:br>
            <a:r>
              <a:rPr lang="en-US" u="sng" dirty="0">
                <a:latin typeface="Arial"/>
                <a:ea typeface="Arial"/>
                <a:cs typeface="Arial"/>
                <a:sym typeface="Arial"/>
              </a:rPr>
              <a:t>Two Types</a:t>
            </a:r>
            <a:r>
              <a:rPr lang="en-US" dirty="0">
                <a:latin typeface="Arial"/>
                <a:ea typeface="Arial"/>
                <a:cs typeface="Arial"/>
                <a:sym typeface="Arial"/>
              </a:rPr>
              <a:t>…</a:t>
            </a:r>
            <a:endParaRPr sz="4800" dirty="0">
              <a:latin typeface="Arial"/>
              <a:ea typeface="Arial"/>
              <a:cs typeface="Arial"/>
              <a:sym typeface="Arial"/>
            </a:endParaRPr>
          </a:p>
        </p:txBody>
      </p:sp>
      <p:sp>
        <p:nvSpPr>
          <p:cNvPr id="312" name="Google Shape;312;p23"/>
          <p:cNvSpPr txBox="1">
            <a:spLocks noGrp="1"/>
          </p:cNvSpPr>
          <p:nvPr>
            <p:ph type="sldNum" sz="quarter" idx="12"/>
          </p:nvPr>
        </p:nvSpPr>
        <p:spPr>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888888"/>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55</a:t>
            </a:fld>
            <a:endParaRPr sz="1000" b="0" i="0" u="none" strike="noStrike" cap="none">
              <a:solidFill>
                <a:srgbClr val="888888"/>
              </a:solidFill>
              <a:latin typeface="Libre Franklin"/>
              <a:ea typeface="Libre Franklin"/>
              <a:cs typeface="Libre Franklin"/>
              <a:sym typeface="Libre Franklin"/>
            </a:endParaRPr>
          </a:p>
        </p:txBody>
      </p:sp>
      <p:grpSp>
        <p:nvGrpSpPr>
          <p:cNvPr id="313" name="Google Shape;313;p23"/>
          <p:cNvGrpSpPr/>
          <p:nvPr/>
        </p:nvGrpSpPr>
        <p:grpSpPr>
          <a:xfrm>
            <a:off x="2741248" y="1091592"/>
            <a:ext cx="8538302" cy="4674816"/>
            <a:chOff x="683848" y="2566"/>
            <a:chExt cx="8538302" cy="4674816"/>
          </a:xfrm>
        </p:grpSpPr>
        <p:sp>
          <p:nvSpPr>
            <p:cNvPr id="314" name="Google Shape;314;p23"/>
            <p:cNvSpPr/>
            <p:nvPr/>
          </p:nvSpPr>
          <p:spPr>
            <a:xfrm>
              <a:off x="4953000" y="1934309"/>
              <a:ext cx="2337408" cy="811331"/>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618991"/>
              </a:solidFill>
              <a:prstDash val="solid"/>
              <a:miter lim="800000"/>
              <a:headEnd type="none" w="sm" len="sm"/>
              <a:tailEnd type="none" w="sm" len="sm"/>
            </a:ln>
          </p:spPr>
          <p:txBody>
            <a:bodyPr/>
            <a:lstStyle/>
            <a:p>
              <a:endParaRPr lang="en-US"/>
            </a:p>
          </p:txBody>
        </p:sp>
        <p:sp>
          <p:nvSpPr>
            <p:cNvPr id="315" name="Google Shape;315;p23"/>
            <p:cNvSpPr/>
            <p:nvPr/>
          </p:nvSpPr>
          <p:spPr>
            <a:xfrm>
              <a:off x="2615591" y="1934309"/>
              <a:ext cx="2337408" cy="811331"/>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618991"/>
              </a:solidFill>
              <a:prstDash val="solid"/>
              <a:miter lim="800000"/>
              <a:headEnd type="none" w="sm" len="sm"/>
              <a:tailEnd type="none" w="sm" len="sm"/>
            </a:ln>
          </p:spPr>
          <p:txBody>
            <a:bodyPr/>
            <a:lstStyle/>
            <a:p>
              <a:endParaRPr lang="en-US"/>
            </a:p>
          </p:txBody>
        </p:sp>
        <p:sp>
          <p:nvSpPr>
            <p:cNvPr id="316" name="Google Shape;316;p23"/>
            <p:cNvSpPr/>
            <p:nvPr/>
          </p:nvSpPr>
          <p:spPr>
            <a:xfrm>
              <a:off x="3021257" y="2566"/>
              <a:ext cx="3863485" cy="1931742"/>
            </a:xfrm>
            <a:prstGeom prst="rect">
              <a:avLst/>
            </a:prstGeom>
            <a:gradFill>
              <a:gsLst>
                <a:gs pos="0">
                  <a:srgbClr val="50838D">
                    <a:alpha val="80000"/>
                  </a:srgbClr>
                </a:gs>
                <a:gs pos="50000">
                  <a:srgbClr val="277582">
                    <a:alpha val="80000"/>
                  </a:srgbClr>
                </a:gs>
                <a:gs pos="100000">
                  <a:srgbClr val="1F6975">
                    <a:alpha val="80000"/>
                  </a:srgbClr>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3"/>
            <p:cNvSpPr txBox="1"/>
            <p:nvPr/>
          </p:nvSpPr>
          <p:spPr>
            <a:xfrm>
              <a:off x="3021257" y="2566"/>
              <a:ext cx="3863485" cy="1931742"/>
            </a:xfrm>
            <a:prstGeom prst="rect">
              <a:avLst/>
            </a:prstGeom>
            <a:noFill/>
            <a:ln>
              <a:noFill/>
            </a:ln>
          </p:spPr>
          <p:txBody>
            <a:bodyPr spcFirstLastPara="1" wrap="square" lIns="1431075" tIns="15875" rIns="15875" bIns="158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0" i="0" u="none" strike="noStrike" cap="none">
                  <a:solidFill>
                    <a:schemeClr val="lt1"/>
                  </a:solidFill>
                  <a:latin typeface="Arial"/>
                  <a:ea typeface="Arial"/>
                  <a:cs typeface="Arial"/>
                  <a:sym typeface="Arial"/>
                </a:rPr>
                <a:t>Housing barriers prevent someone from obtaining or keeping housing.</a:t>
              </a:r>
              <a:endParaRPr/>
            </a:p>
          </p:txBody>
        </p:sp>
        <p:sp>
          <p:nvSpPr>
            <p:cNvPr id="318" name="Google Shape;318;p23"/>
            <p:cNvSpPr/>
            <p:nvPr/>
          </p:nvSpPr>
          <p:spPr>
            <a:xfrm>
              <a:off x="3214431" y="195740"/>
              <a:ext cx="1159045" cy="1545394"/>
            </a:xfrm>
            <a:prstGeom prst="rect">
              <a:avLst/>
            </a:prstGeom>
            <a:blipFill rotWithShape="1">
              <a:blip r:embed="rId3">
                <a:alphaModFix/>
              </a:blip>
              <a:stretch>
                <a:fillRect/>
              </a:stretch>
            </a:blip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3"/>
            <p:cNvSpPr/>
            <p:nvPr/>
          </p:nvSpPr>
          <p:spPr>
            <a:xfrm>
              <a:off x="683848" y="2745640"/>
              <a:ext cx="3863485" cy="1931742"/>
            </a:xfrm>
            <a:prstGeom prst="rect">
              <a:avLst/>
            </a:prstGeom>
            <a:gradFill>
              <a:gsLst>
                <a:gs pos="0">
                  <a:srgbClr val="50838D">
                    <a:alpha val="69803"/>
                  </a:srgbClr>
                </a:gs>
                <a:gs pos="50000">
                  <a:srgbClr val="277582">
                    <a:alpha val="69803"/>
                  </a:srgbClr>
                </a:gs>
                <a:gs pos="100000">
                  <a:srgbClr val="1F6975">
                    <a:alpha val="69803"/>
                  </a:srgbClr>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3"/>
            <p:cNvSpPr txBox="1"/>
            <p:nvPr/>
          </p:nvSpPr>
          <p:spPr>
            <a:xfrm>
              <a:off x="683848" y="2745640"/>
              <a:ext cx="3863485" cy="1931742"/>
            </a:xfrm>
            <a:prstGeom prst="rect">
              <a:avLst/>
            </a:prstGeom>
            <a:noFill/>
            <a:ln>
              <a:noFill/>
            </a:ln>
          </p:spPr>
          <p:txBody>
            <a:bodyPr spcFirstLastPara="1" wrap="square" lIns="1431075" tIns="15875" rIns="15875" bIns="158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1" i="0" u="none" strike="noStrike" cap="none">
                  <a:solidFill>
                    <a:schemeClr val="lt1"/>
                  </a:solidFill>
                  <a:latin typeface="Arial"/>
                  <a:ea typeface="Arial"/>
                  <a:cs typeface="Arial"/>
                  <a:sym typeface="Arial"/>
                </a:rPr>
                <a:t>TENANT SCREENING </a:t>
              </a:r>
              <a:r>
                <a:rPr lang="en-US" sz="2500" b="0" i="0" u="none" strike="noStrike" cap="none">
                  <a:solidFill>
                    <a:schemeClr val="lt1"/>
                  </a:solidFill>
                  <a:latin typeface="Arial"/>
                  <a:ea typeface="Arial"/>
                  <a:cs typeface="Arial"/>
                  <a:sym typeface="Arial"/>
                </a:rPr>
                <a:t>Barriers</a:t>
              </a:r>
              <a:endParaRPr/>
            </a:p>
          </p:txBody>
        </p:sp>
        <p:sp>
          <p:nvSpPr>
            <p:cNvPr id="321" name="Google Shape;321;p23"/>
            <p:cNvSpPr/>
            <p:nvPr/>
          </p:nvSpPr>
          <p:spPr>
            <a:xfrm>
              <a:off x="877023" y="2938815"/>
              <a:ext cx="1159045" cy="1545394"/>
            </a:xfrm>
            <a:prstGeom prst="rect">
              <a:avLst/>
            </a:prstGeom>
            <a:blipFill rotWithShape="1">
              <a:blip r:embed="rId4">
                <a:alphaModFix/>
              </a:blip>
              <a:stretch>
                <a:fillRect l="-16997" r="-16998"/>
              </a:stretch>
            </a:blip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3"/>
            <p:cNvSpPr/>
            <p:nvPr/>
          </p:nvSpPr>
          <p:spPr>
            <a:xfrm>
              <a:off x="5358665" y="2745640"/>
              <a:ext cx="3863485" cy="1931742"/>
            </a:xfrm>
            <a:prstGeom prst="rect">
              <a:avLst/>
            </a:prstGeom>
            <a:gradFill>
              <a:gsLst>
                <a:gs pos="0">
                  <a:srgbClr val="50838D">
                    <a:alpha val="69803"/>
                  </a:srgbClr>
                </a:gs>
                <a:gs pos="50000">
                  <a:srgbClr val="277582">
                    <a:alpha val="69803"/>
                  </a:srgbClr>
                </a:gs>
                <a:gs pos="100000">
                  <a:srgbClr val="1F6975">
                    <a:alpha val="69803"/>
                  </a:srgbClr>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3"/>
            <p:cNvSpPr txBox="1"/>
            <p:nvPr/>
          </p:nvSpPr>
          <p:spPr>
            <a:xfrm>
              <a:off x="5358665" y="2745640"/>
              <a:ext cx="3863485" cy="1931742"/>
            </a:xfrm>
            <a:prstGeom prst="rect">
              <a:avLst/>
            </a:prstGeom>
            <a:noFill/>
            <a:ln>
              <a:noFill/>
            </a:ln>
          </p:spPr>
          <p:txBody>
            <a:bodyPr spcFirstLastPara="1" wrap="square" lIns="1431075" tIns="15875" rIns="15875" bIns="158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1" i="0" u="none" strike="noStrike" cap="none">
                  <a:solidFill>
                    <a:schemeClr val="lt1"/>
                  </a:solidFill>
                  <a:latin typeface="Arial"/>
                  <a:ea typeface="Arial"/>
                  <a:cs typeface="Arial"/>
                  <a:sym typeface="Arial"/>
                </a:rPr>
                <a:t>HOUSING RETENTION </a:t>
              </a:r>
              <a:r>
                <a:rPr lang="en-US" sz="2500" b="0" i="0" u="none" strike="noStrike" cap="none">
                  <a:solidFill>
                    <a:schemeClr val="lt1"/>
                  </a:solidFill>
                  <a:latin typeface="Arial"/>
                  <a:ea typeface="Arial"/>
                  <a:cs typeface="Arial"/>
                  <a:sym typeface="Arial"/>
                </a:rPr>
                <a:t>Barriers</a:t>
              </a:r>
              <a:endParaRPr/>
            </a:p>
          </p:txBody>
        </p:sp>
        <p:sp>
          <p:nvSpPr>
            <p:cNvPr id="324" name="Google Shape;324;p23"/>
            <p:cNvSpPr/>
            <p:nvPr/>
          </p:nvSpPr>
          <p:spPr>
            <a:xfrm>
              <a:off x="5551840" y="2938815"/>
              <a:ext cx="1159045" cy="1545394"/>
            </a:xfrm>
            <a:prstGeom prst="rect">
              <a:avLst/>
            </a:prstGeom>
            <a:blipFill rotWithShape="1">
              <a:blip r:embed="rId5">
                <a:alphaModFix/>
              </a:blip>
              <a:stretch>
                <a:fillRect l="-16997" r="-16998"/>
              </a:stretch>
            </a:blip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5" name="Google Shape;325;p23"/>
          <p:cNvSpPr txBox="1"/>
          <p:nvPr/>
        </p:nvSpPr>
        <p:spPr>
          <a:xfrm>
            <a:off x="2719437" y="5810001"/>
            <a:ext cx="386080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Reduce a person’s ability to </a:t>
            </a:r>
            <a:r>
              <a:rPr lang="en-US" sz="2000" b="0" i="1" u="sng" strike="noStrike" cap="none">
                <a:solidFill>
                  <a:srgbClr val="000000"/>
                </a:solidFill>
                <a:latin typeface="Arial"/>
                <a:ea typeface="Arial"/>
                <a:cs typeface="Arial"/>
                <a:sym typeface="Arial"/>
              </a:rPr>
              <a:t>obtain</a:t>
            </a:r>
            <a:r>
              <a:rPr lang="en-US" sz="2000" b="0" i="0" u="none" strike="noStrike" cap="none">
                <a:solidFill>
                  <a:srgbClr val="000000"/>
                </a:solidFill>
                <a:latin typeface="Arial"/>
                <a:ea typeface="Arial"/>
                <a:cs typeface="Arial"/>
                <a:sym typeface="Arial"/>
              </a:rPr>
              <a:t> housing</a:t>
            </a:r>
            <a:endParaRPr/>
          </a:p>
        </p:txBody>
      </p:sp>
      <p:sp>
        <p:nvSpPr>
          <p:cNvPr id="326" name="Google Shape;326;p23"/>
          <p:cNvSpPr txBox="1"/>
          <p:nvPr/>
        </p:nvSpPr>
        <p:spPr>
          <a:xfrm>
            <a:off x="7407551" y="5843057"/>
            <a:ext cx="372291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Reduce a person’s ability to </a:t>
            </a:r>
            <a:r>
              <a:rPr lang="en-US" sz="2000" b="0" i="1" u="sng" strike="noStrike" cap="none">
                <a:solidFill>
                  <a:srgbClr val="000000"/>
                </a:solidFill>
                <a:latin typeface="Arial"/>
                <a:ea typeface="Arial"/>
                <a:cs typeface="Arial"/>
                <a:sym typeface="Arial"/>
              </a:rPr>
              <a:t>retain</a:t>
            </a:r>
            <a:r>
              <a:rPr lang="en-US" sz="2000" b="0" i="0" u="none" strike="noStrike" cap="none">
                <a:solidFill>
                  <a:srgbClr val="000000"/>
                </a:solidFill>
                <a:latin typeface="Arial"/>
                <a:ea typeface="Arial"/>
                <a:cs typeface="Arial"/>
                <a:sym typeface="Arial"/>
              </a:rPr>
              <a:t> housing</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graphicFrame>
        <p:nvGraphicFramePr>
          <p:cNvPr id="344" name="Google Shape;344;p25"/>
          <p:cNvGraphicFramePr/>
          <p:nvPr>
            <p:extLst>
              <p:ext uri="{D42A27DB-BD31-4B8C-83A1-F6EECF244321}">
                <p14:modId xmlns:p14="http://schemas.microsoft.com/office/powerpoint/2010/main" val="2224623734"/>
              </p:ext>
            </p:extLst>
          </p:nvPr>
        </p:nvGraphicFramePr>
        <p:xfrm>
          <a:off x="714105" y="955680"/>
          <a:ext cx="10747300" cy="5758925"/>
        </p:xfrm>
        <a:graphic>
          <a:graphicData uri="http://schemas.openxmlformats.org/drawingml/2006/table">
            <a:tbl>
              <a:tblPr firstRow="1" bandRow="1">
                <a:noFill/>
              </a:tblPr>
              <a:tblGrid>
                <a:gridCol w="5415450">
                  <a:extLst>
                    <a:ext uri="{9D8B030D-6E8A-4147-A177-3AD203B41FA5}">
                      <a16:colId xmlns:a16="http://schemas.microsoft.com/office/drawing/2014/main" val="20000"/>
                    </a:ext>
                  </a:extLst>
                </a:gridCol>
                <a:gridCol w="5331850">
                  <a:extLst>
                    <a:ext uri="{9D8B030D-6E8A-4147-A177-3AD203B41FA5}">
                      <a16:colId xmlns:a16="http://schemas.microsoft.com/office/drawing/2014/main" val="20001"/>
                    </a:ext>
                  </a:extLst>
                </a:gridCol>
              </a:tblGrid>
              <a:tr h="1003625">
                <a:tc>
                  <a:txBody>
                    <a:bodyPr/>
                    <a:lstStyle/>
                    <a:p>
                      <a:pPr marL="0" marR="0" lvl="0" indent="0" algn="ctr" rtl="0">
                        <a:spcBef>
                          <a:spcPts val="0"/>
                        </a:spcBef>
                        <a:spcAft>
                          <a:spcPts val="0"/>
                        </a:spcAft>
                        <a:buNone/>
                      </a:pPr>
                      <a:r>
                        <a:rPr lang="en-US" sz="3200" b="1"/>
                        <a:t>TENANT SCREENING </a:t>
                      </a:r>
                      <a:endParaRPr b="1"/>
                    </a:p>
                    <a:p>
                      <a:pPr marL="0" marR="0" lvl="0" indent="0" algn="ctr" rtl="0">
                        <a:spcBef>
                          <a:spcPts val="0"/>
                        </a:spcBef>
                        <a:spcAft>
                          <a:spcPts val="0"/>
                        </a:spcAft>
                        <a:buNone/>
                      </a:pPr>
                      <a:r>
                        <a:rPr lang="en-US" sz="2400" b="1" i="1"/>
                        <a:t>Barriers to </a:t>
                      </a:r>
                      <a:r>
                        <a:rPr lang="en-US" sz="2400" b="1" i="1" u="none"/>
                        <a:t>GETTING</a:t>
                      </a:r>
                      <a:r>
                        <a:rPr lang="en-US" sz="2400" b="1" i="1"/>
                        <a:t> HOUSING</a:t>
                      </a:r>
                      <a:endParaRPr b="1"/>
                    </a:p>
                  </a:txBody>
                  <a:tcPr marL="91450" marR="91450" marT="45725" marB="45725"/>
                </a:tc>
                <a:tc>
                  <a:txBody>
                    <a:bodyPr/>
                    <a:lstStyle/>
                    <a:p>
                      <a:pPr marL="0" marR="0" lvl="0" indent="0" algn="ctr" rtl="0">
                        <a:spcBef>
                          <a:spcPts val="0"/>
                        </a:spcBef>
                        <a:spcAft>
                          <a:spcPts val="0"/>
                        </a:spcAft>
                        <a:buNone/>
                      </a:pPr>
                      <a:r>
                        <a:rPr lang="en-US" sz="3200" b="1"/>
                        <a:t>HOUSING RETENTION</a:t>
                      </a:r>
                      <a:endParaRPr b="1"/>
                    </a:p>
                    <a:p>
                      <a:pPr marL="0" marR="0" lvl="0" indent="0" algn="ctr" rtl="0">
                        <a:spcBef>
                          <a:spcPts val="0"/>
                        </a:spcBef>
                        <a:spcAft>
                          <a:spcPts val="0"/>
                        </a:spcAft>
                        <a:buNone/>
                      </a:pPr>
                      <a:r>
                        <a:rPr lang="en-US" sz="2400" b="1" i="1"/>
                        <a:t>Barriers to </a:t>
                      </a:r>
                      <a:r>
                        <a:rPr lang="en-US" sz="2400" b="1" i="1" u="none"/>
                        <a:t>KEEPING</a:t>
                      </a:r>
                      <a:r>
                        <a:rPr lang="en-US" sz="2400" b="1" i="1"/>
                        <a:t> HOUSING</a:t>
                      </a:r>
                      <a:endParaRPr sz="1350" b="1"/>
                    </a:p>
                  </a:txBody>
                  <a:tcPr marL="91450" marR="91450" marT="45725" marB="45725"/>
                </a:tc>
                <a:extLst>
                  <a:ext uri="{0D108BD9-81ED-4DB2-BD59-A6C34878D82A}">
                    <a16:rowId xmlns:a16="http://schemas.microsoft.com/office/drawing/2014/main" val="10000"/>
                  </a:ext>
                </a:extLst>
              </a:tr>
              <a:tr h="2410625">
                <a:tc>
                  <a:txBody>
                    <a:bodyPr/>
                    <a:lstStyle/>
                    <a:p>
                      <a:pPr marL="342900" marR="0" lvl="0" indent="-342900" algn="l" rtl="0">
                        <a:spcBef>
                          <a:spcPts val="0"/>
                        </a:spcBef>
                        <a:spcAft>
                          <a:spcPts val="0"/>
                        </a:spcAft>
                        <a:buClr>
                          <a:schemeClr val="dk1"/>
                        </a:buClr>
                        <a:buSzPts val="1800"/>
                        <a:buFont typeface="Arial"/>
                        <a:buChar char="•"/>
                      </a:pPr>
                      <a:r>
                        <a:rPr lang="en-US" sz="1800" dirty="0">
                          <a:latin typeface="Arial"/>
                          <a:ea typeface="Arial"/>
                          <a:cs typeface="Arial"/>
                          <a:sym typeface="Arial"/>
                        </a:rPr>
                        <a:t>Criminal History</a:t>
                      </a:r>
                      <a:endParaRPr dirty="0"/>
                    </a:p>
                    <a:p>
                      <a:pPr marL="342900" marR="0" lvl="0" indent="-342900" algn="l" rtl="0">
                        <a:spcBef>
                          <a:spcPts val="0"/>
                        </a:spcBef>
                        <a:spcAft>
                          <a:spcPts val="0"/>
                        </a:spcAft>
                        <a:buClr>
                          <a:schemeClr val="dk1"/>
                        </a:buClr>
                        <a:buSzPts val="1800"/>
                        <a:buFont typeface="Arial"/>
                        <a:buChar char="•"/>
                      </a:pPr>
                      <a:r>
                        <a:rPr lang="en-US" sz="1800" dirty="0">
                          <a:latin typeface="Arial"/>
                          <a:ea typeface="Arial"/>
                          <a:cs typeface="Arial"/>
                          <a:sym typeface="Arial"/>
                        </a:rPr>
                        <a:t>Credit History</a:t>
                      </a:r>
                      <a:endParaRPr dirty="0"/>
                    </a:p>
                    <a:p>
                      <a:pPr marL="342900" marR="0" lvl="0" indent="-342900" algn="l" rtl="0">
                        <a:spcBef>
                          <a:spcPts val="0"/>
                        </a:spcBef>
                        <a:spcAft>
                          <a:spcPts val="0"/>
                        </a:spcAft>
                        <a:buClr>
                          <a:schemeClr val="dk1"/>
                        </a:buClr>
                        <a:buSzPts val="1800"/>
                        <a:buFont typeface="Arial"/>
                        <a:buChar char="•"/>
                      </a:pPr>
                      <a:r>
                        <a:rPr lang="en-US" sz="1800" dirty="0">
                          <a:latin typeface="Arial"/>
                          <a:ea typeface="Arial"/>
                          <a:cs typeface="Arial"/>
                          <a:sym typeface="Arial"/>
                        </a:rPr>
                        <a:t>Housing History</a:t>
                      </a:r>
                      <a:endParaRPr dirty="0"/>
                    </a:p>
                    <a:p>
                      <a:pPr marL="342900" marR="0" lvl="0" indent="-342900" algn="l" rtl="0">
                        <a:spcBef>
                          <a:spcPts val="0"/>
                        </a:spcBef>
                        <a:spcAft>
                          <a:spcPts val="0"/>
                        </a:spcAft>
                        <a:buClr>
                          <a:schemeClr val="dk1"/>
                        </a:buClr>
                        <a:buSzPts val="1800"/>
                        <a:buFont typeface="Arial"/>
                        <a:buChar char="•"/>
                      </a:pPr>
                      <a:r>
                        <a:rPr lang="en-US" sz="1800" dirty="0">
                          <a:latin typeface="Arial"/>
                          <a:ea typeface="Arial"/>
                          <a:cs typeface="Arial"/>
                          <a:sym typeface="Arial"/>
                        </a:rPr>
                        <a:t>Financial Resources</a:t>
                      </a:r>
                      <a:endParaRPr dirty="0"/>
                    </a:p>
                    <a:p>
                      <a:pPr marL="342900" marR="0" lvl="0" indent="-342900" algn="l" rtl="0">
                        <a:spcBef>
                          <a:spcPts val="0"/>
                        </a:spcBef>
                        <a:spcAft>
                          <a:spcPts val="0"/>
                        </a:spcAft>
                        <a:buClr>
                          <a:schemeClr val="dk1"/>
                        </a:buClr>
                        <a:buSzPts val="1800"/>
                        <a:buFont typeface="Arial"/>
                        <a:buChar char="•"/>
                      </a:pPr>
                      <a:r>
                        <a:rPr lang="en-US" sz="1800" dirty="0">
                          <a:latin typeface="Arial"/>
                          <a:ea typeface="Arial"/>
                          <a:cs typeface="Arial"/>
                          <a:sym typeface="Arial"/>
                        </a:rPr>
                        <a:t>Housing discrimination </a:t>
                      </a:r>
                      <a:endParaRPr dirty="0"/>
                    </a:p>
                    <a:p>
                      <a:pPr marL="0" marR="0" lvl="0" indent="0" algn="l" rtl="0">
                        <a:spcBef>
                          <a:spcPts val="0"/>
                        </a:spcBef>
                        <a:spcAft>
                          <a:spcPts val="0"/>
                        </a:spcAft>
                        <a:buNone/>
                      </a:pPr>
                      <a:endParaRPr sz="1050" dirty="0">
                        <a:latin typeface="Arial"/>
                        <a:ea typeface="Arial"/>
                        <a:cs typeface="Arial"/>
                        <a:sym typeface="Arial"/>
                      </a:endParaRPr>
                    </a:p>
                  </a:txBody>
                  <a:tcPr marL="91450" marR="91450" marT="45725" marB="45725"/>
                </a:tc>
                <a:tc>
                  <a:txBody>
                    <a:bodyPr/>
                    <a:lstStyle/>
                    <a:p>
                      <a:pPr marL="342900" marR="0" lvl="0" indent="-342900" algn="l" rtl="0">
                        <a:spcBef>
                          <a:spcPts val="0"/>
                        </a:spcBef>
                        <a:spcAft>
                          <a:spcPts val="0"/>
                        </a:spcAft>
                        <a:buClr>
                          <a:schemeClr val="dk1"/>
                        </a:buClr>
                        <a:buSzPts val="1800"/>
                        <a:buFont typeface="Arial"/>
                        <a:buChar char="•"/>
                      </a:pPr>
                      <a:r>
                        <a:rPr lang="en-US" sz="1800">
                          <a:latin typeface="Arial"/>
                          <a:ea typeface="Arial"/>
                          <a:cs typeface="Arial"/>
                          <a:sym typeface="Arial"/>
                        </a:rPr>
                        <a:t>Financial Barriers</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Income &amp; budgeting</a:t>
                      </a:r>
                      <a:endParaRPr/>
                    </a:p>
                    <a:p>
                      <a:pPr marL="342900" marR="0" lvl="0" indent="-342900" algn="l" rtl="0">
                        <a:spcBef>
                          <a:spcPts val="0"/>
                        </a:spcBef>
                        <a:spcAft>
                          <a:spcPts val="0"/>
                        </a:spcAft>
                        <a:buClr>
                          <a:schemeClr val="dk1"/>
                        </a:buClr>
                        <a:buSzPts val="1800"/>
                        <a:buFont typeface="Arial"/>
                        <a:buChar char="•"/>
                      </a:pPr>
                      <a:r>
                        <a:rPr lang="en-US" sz="1800">
                          <a:latin typeface="Arial"/>
                          <a:ea typeface="Arial"/>
                          <a:cs typeface="Arial"/>
                          <a:sym typeface="Arial"/>
                        </a:rPr>
                        <a:t>Physical/Behavioral Barriers </a:t>
                      </a:r>
                      <a:r>
                        <a:rPr lang="en-US" sz="1800" b="1" i="1">
                          <a:latin typeface="Arial"/>
                          <a:ea typeface="Arial"/>
                          <a:cs typeface="Arial"/>
                          <a:sym typeface="Arial"/>
                        </a:rPr>
                        <a:t>directly impacting housing</a:t>
                      </a:r>
                      <a:r>
                        <a:rPr lang="en-US" sz="1800">
                          <a:latin typeface="Arial"/>
                          <a:ea typeface="Arial"/>
                          <a:cs typeface="Arial"/>
                          <a:sym typeface="Arial"/>
                        </a:rPr>
                        <a:t>, for example:</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Behavior that causes lease violations </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Domestic violence, interpersonal conflict</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Lack of tenancy skills, unit upkeep</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Issues with activities of daily living</a:t>
                      </a:r>
                      <a:endParaRPr/>
                    </a:p>
                    <a:p>
                      <a:pPr marL="685800" marR="0" lvl="1" indent="-342900" algn="l" rtl="0">
                        <a:spcBef>
                          <a:spcPts val="0"/>
                        </a:spcBef>
                        <a:spcAft>
                          <a:spcPts val="0"/>
                        </a:spcAft>
                        <a:buClr>
                          <a:schemeClr val="dk1"/>
                        </a:buClr>
                        <a:buSzPts val="1800"/>
                        <a:buFont typeface="Arial"/>
                        <a:buChar char="•"/>
                      </a:pPr>
                      <a:r>
                        <a:rPr lang="en-US" sz="1800" u="none" strike="noStrike" cap="none">
                          <a:latin typeface="Arial"/>
                          <a:ea typeface="Arial"/>
                          <a:cs typeface="Arial"/>
                          <a:sym typeface="Arial"/>
                        </a:rPr>
                        <a:t>Housing discrimination</a:t>
                      </a:r>
                      <a:endParaRPr/>
                    </a:p>
                  </a:txBody>
                  <a:tcPr marL="91450" marR="91450" marT="45725" marB="45725"/>
                </a:tc>
                <a:extLst>
                  <a:ext uri="{0D108BD9-81ED-4DB2-BD59-A6C34878D82A}">
                    <a16:rowId xmlns:a16="http://schemas.microsoft.com/office/drawing/2014/main" val="10001"/>
                  </a:ext>
                </a:extLst>
              </a:tr>
              <a:tr h="457600">
                <a:tc gridSpan="2">
                  <a:txBody>
                    <a:bodyPr/>
                    <a:lstStyle/>
                    <a:p>
                      <a:pPr marL="0" marR="0" lvl="0" indent="0" algn="ctr" rtl="0">
                        <a:spcBef>
                          <a:spcPts val="0"/>
                        </a:spcBef>
                        <a:spcAft>
                          <a:spcPts val="0"/>
                        </a:spcAft>
                        <a:buNone/>
                      </a:pPr>
                      <a:r>
                        <a:rPr lang="en-US" sz="2000" b="1">
                          <a:solidFill>
                            <a:schemeClr val="lt1"/>
                          </a:solidFill>
                          <a:latin typeface="Arial"/>
                          <a:ea typeface="Arial"/>
                          <a:cs typeface="Arial"/>
                          <a:sym typeface="Arial"/>
                        </a:rPr>
                        <a:t>Other Barriers that </a:t>
                      </a:r>
                      <a:r>
                        <a:rPr lang="en-US" sz="2000" b="1" i="1">
                          <a:solidFill>
                            <a:schemeClr val="lt1"/>
                          </a:solidFill>
                          <a:latin typeface="Arial"/>
                          <a:ea typeface="Arial"/>
                          <a:cs typeface="Arial"/>
                          <a:sym typeface="Arial"/>
                        </a:rPr>
                        <a:t>directly</a:t>
                      </a:r>
                      <a:r>
                        <a:rPr lang="en-US" sz="2000" b="1">
                          <a:solidFill>
                            <a:schemeClr val="lt1"/>
                          </a:solidFill>
                          <a:latin typeface="Arial"/>
                          <a:ea typeface="Arial"/>
                          <a:cs typeface="Arial"/>
                          <a:sym typeface="Arial"/>
                        </a:rPr>
                        <a:t> </a:t>
                      </a:r>
                      <a:r>
                        <a:rPr lang="en-US" sz="2000" b="1" i="1">
                          <a:solidFill>
                            <a:schemeClr val="lt1"/>
                          </a:solidFill>
                          <a:latin typeface="Arial"/>
                          <a:ea typeface="Arial"/>
                          <a:cs typeface="Arial"/>
                          <a:sym typeface="Arial"/>
                        </a:rPr>
                        <a:t>impact</a:t>
                      </a:r>
                      <a:r>
                        <a:rPr lang="en-US" sz="2000" b="1">
                          <a:solidFill>
                            <a:schemeClr val="lt1"/>
                          </a:solidFill>
                          <a:latin typeface="Arial"/>
                          <a:ea typeface="Arial"/>
                          <a:cs typeface="Arial"/>
                          <a:sym typeface="Arial"/>
                        </a:rPr>
                        <a:t> </a:t>
                      </a:r>
                      <a:r>
                        <a:rPr lang="en-US" sz="2000" b="1" i="1">
                          <a:solidFill>
                            <a:schemeClr val="lt1"/>
                          </a:solidFill>
                          <a:latin typeface="Arial"/>
                          <a:ea typeface="Arial"/>
                          <a:cs typeface="Arial"/>
                          <a:sym typeface="Arial"/>
                        </a:rPr>
                        <a:t>GETTING and/or KEEPING HOUSING</a:t>
                      </a:r>
                      <a:endParaRPr/>
                    </a:p>
                  </a:txBody>
                  <a:tcPr marL="91450" marR="91450" marT="45725" marB="45725" anchor="ctr">
                    <a:solidFill>
                      <a:srgbClr val="447B82"/>
                    </a:solidFill>
                  </a:tcPr>
                </a:tc>
                <a:tc hMerge="1">
                  <a:txBody>
                    <a:bodyPr/>
                    <a:lstStyle/>
                    <a:p>
                      <a:endParaRPr lang="en-US"/>
                    </a:p>
                  </a:txBody>
                  <a:tcPr/>
                </a:tc>
                <a:extLst>
                  <a:ext uri="{0D108BD9-81ED-4DB2-BD59-A6C34878D82A}">
                    <a16:rowId xmlns:a16="http://schemas.microsoft.com/office/drawing/2014/main" val="10002"/>
                  </a:ext>
                </a:extLst>
              </a:tr>
              <a:tr h="1233050">
                <a:tc>
                  <a:txBody>
                    <a:bodyPr/>
                    <a:lstStyle/>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Chronic stress, trauma</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Reliable, affordable, flexible childcare</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Reliable, affordable, flexible transportation</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Family conflict, functioning</a:t>
                      </a:r>
                    </a:p>
                    <a:p>
                      <a:pPr marL="171450" marR="0" lvl="0" indent="-171450" algn="l" rtl="0">
                        <a:spcBef>
                          <a:spcPts val="0"/>
                        </a:spcBef>
                        <a:spcAft>
                          <a:spcPts val="0"/>
                        </a:spcAft>
                        <a:buClr>
                          <a:schemeClr val="dk1"/>
                        </a:buClr>
                        <a:buSzPts val="1800"/>
                        <a:buFont typeface="Arial"/>
                        <a:buChar char="•"/>
                      </a:pPr>
                      <a:r>
                        <a:rPr lang="en-US" sz="1800" dirty="0">
                          <a:latin typeface="Arial"/>
                          <a:cs typeface="Arial"/>
                          <a:sym typeface="Arial"/>
                        </a:rPr>
                        <a:t>Document readiness (vitals, income, expenses, etc.</a:t>
                      </a:r>
                      <a:endParaRPr dirty="0"/>
                    </a:p>
                  </a:txBody>
                  <a:tcPr marL="91450" marR="91450" marT="45725" marB="45725"/>
                </a:tc>
                <a:tc>
                  <a:txBody>
                    <a:bodyPr/>
                    <a:lstStyle/>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Shelter rules</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School issues, parenting demands</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Health and physical limitations</a:t>
                      </a:r>
                      <a:endParaRPr dirty="0"/>
                    </a:p>
                    <a:p>
                      <a:pPr marL="171450" marR="0" lvl="0" indent="-171450" algn="l" rtl="0">
                        <a:spcBef>
                          <a:spcPts val="0"/>
                        </a:spcBef>
                        <a:spcAft>
                          <a:spcPts val="0"/>
                        </a:spcAft>
                        <a:buClr>
                          <a:schemeClr val="dk1"/>
                        </a:buClr>
                        <a:buSzPts val="1800"/>
                        <a:buFont typeface="Arial"/>
                        <a:buChar char="•"/>
                      </a:pPr>
                      <a:r>
                        <a:rPr lang="en-US" sz="1800" dirty="0">
                          <a:latin typeface="Arial"/>
                          <a:ea typeface="Arial"/>
                          <a:cs typeface="Arial"/>
                          <a:sym typeface="Arial"/>
                        </a:rPr>
                        <a:t>$ for application fees, gas, etc.</a:t>
                      </a:r>
                      <a:endParaRPr dirty="0"/>
                    </a:p>
                  </a:txBody>
                  <a:tcPr marL="91450" marR="91450" marT="45725" marB="45725"/>
                </a:tc>
                <a:extLst>
                  <a:ext uri="{0D108BD9-81ED-4DB2-BD59-A6C34878D82A}">
                    <a16:rowId xmlns:a16="http://schemas.microsoft.com/office/drawing/2014/main" val="10003"/>
                  </a:ext>
                </a:extLst>
              </a:tr>
            </a:tbl>
          </a:graphicData>
        </a:graphic>
      </p:graphicFrame>
      <p:sp>
        <p:nvSpPr>
          <p:cNvPr id="345" name="Google Shape;345;p25"/>
          <p:cNvSpPr txBox="1"/>
          <p:nvPr/>
        </p:nvSpPr>
        <p:spPr>
          <a:xfrm>
            <a:off x="714105" y="0"/>
            <a:ext cx="8677275"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193C58"/>
              </a:buClr>
              <a:buSzPts val="4000"/>
              <a:buFont typeface="Arial"/>
              <a:buNone/>
            </a:pPr>
            <a:r>
              <a:rPr lang="en-US" sz="4400" b="1" i="0" u="none" strike="noStrike" cap="none">
                <a:solidFill>
                  <a:schemeClr val="tx1"/>
                </a:solidFill>
                <a:latin typeface="Arial"/>
                <a:ea typeface="Arial"/>
                <a:cs typeface="Arial"/>
                <a:sym typeface="Arial"/>
              </a:rPr>
              <a:t>Housing Barrier Examples</a:t>
            </a:r>
            <a:endParaRPr sz="1600">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7"/>
          <p:cNvSpPr txBox="1">
            <a:spLocks noGrp="1"/>
          </p:cNvSpPr>
          <p:nvPr>
            <p:ph type="title"/>
          </p:nvPr>
        </p:nvSpPr>
        <p:spPr>
          <a:xfrm>
            <a:off x="658999" y="60326"/>
            <a:ext cx="11533001"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93C58"/>
              </a:buClr>
              <a:buSzPts val="3600"/>
              <a:buFont typeface="Arial"/>
              <a:buNone/>
            </a:pPr>
            <a:r>
              <a:rPr lang="en-US" sz="3600" dirty="0">
                <a:latin typeface="Arial"/>
                <a:ea typeface="Arial"/>
                <a:cs typeface="Arial"/>
                <a:sym typeface="Arial"/>
              </a:rPr>
              <a:t>Other Possible Challenges to Past </a:t>
            </a:r>
            <a:r>
              <a:rPr lang="en-US" sz="3600" i="1" dirty="0">
                <a:latin typeface="Arial"/>
                <a:ea typeface="Arial"/>
                <a:cs typeface="Arial"/>
                <a:sym typeface="Arial"/>
              </a:rPr>
              <a:t>Housing Stability</a:t>
            </a:r>
            <a:endParaRPr sz="3600" i="1" dirty="0">
              <a:latin typeface="Arial"/>
              <a:ea typeface="Arial"/>
              <a:cs typeface="Arial"/>
              <a:sym typeface="Arial"/>
            </a:endParaRPr>
          </a:p>
        </p:txBody>
      </p:sp>
      <p:grpSp>
        <p:nvGrpSpPr>
          <p:cNvPr id="360" name="Google Shape;360;p27"/>
          <p:cNvGrpSpPr/>
          <p:nvPr/>
        </p:nvGrpSpPr>
        <p:grpSpPr>
          <a:xfrm>
            <a:off x="1145506" y="1204911"/>
            <a:ext cx="10387495" cy="5334000"/>
            <a:chOff x="2506" y="-1"/>
            <a:chExt cx="10387495" cy="5334000"/>
          </a:xfrm>
        </p:grpSpPr>
        <p:sp>
          <p:nvSpPr>
            <p:cNvPr id="361" name="Google Shape;361;p27"/>
            <p:cNvSpPr/>
            <p:nvPr/>
          </p:nvSpPr>
          <p:spPr>
            <a:xfrm rot="-5400000">
              <a:off x="-1435205" y="1437710"/>
              <a:ext cx="5334000" cy="2458578"/>
            </a:xfrm>
            <a:prstGeom prst="flowChartManualOperation">
              <a:avLst/>
            </a:prstGeom>
            <a:solidFill>
              <a:srgbClr val="1D535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7"/>
            <p:cNvSpPr txBox="1"/>
            <p:nvPr/>
          </p:nvSpPr>
          <p:spPr>
            <a:xfrm>
              <a:off x="2506"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Paying rent/utilities on time</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Job loss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Low-paying, inconsistent work</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Access to affordable childcare and transportation</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Benefit losses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Unexpected emergencies </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Generational, network poverty</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Different priorities (aka “bad choices”)</a:t>
              </a:r>
              <a:endParaRPr/>
            </a:p>
          </p:txBody>
        </p:sp>
        <p:sp>
          <p:nvSpPr>
            <p:cNvPr id="363" name="Google Shape;363;p27"/>
            <p:cNvSpPr/>
            <p:nvPr/>
          </p:nvSpPr>
          <p:spPr>
            <a:xfrm rot="-5400000">
              <a:off x="1207767" y="1437710"/>
              <a:ext cx="5334000" cy="2458578"/>
            </a:xfrm>
            <a:prstGeom prst="flowChartManualOperation">
              <a:avLst/>
            </a:prstGeom>
            <a:solidFill>
              <a:srgbClr val="5696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7"/>
            <p:cNvSpPr txBox="1"/>
            <p:nvPr/>
          </p:nvSpPr>
          <p:spPr>
            <a:xfrm>
              <a:off x="2645478"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Treating building with respect </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Damages or lack of upkeep beyond “normal wear and tear”</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Abandoned vehicles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Overflowing trash</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awareness, knowledge, and/or skills to care for unit </a:t>
              </a:r>
              <a:endParaRPr/>
            </a:p>
          </p:txBody>
        </p:sp>
        <p:sp>
          <p:nvSpPr>
            <p:cNvPr id="365" name="Google Shape;365;p27"/>
            <p:cNvSpPr/>
            <p:nvPr/>
          </p:nvSpPr>
          <p:spPr>
            <a:xfrm rot="-5400000">
              <a:off x="3850739" y="1437710"/>
              <a:ext cx="5334000" cy="2458578"/>
            </a:xfrm>
            <a:prstGeom prst="flowChartManualOperation">
              <a:avLst/>
            </a:prstGeom>
            <a:solidFill>
              <a:srgbClr val="B5C2C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7"/>
            <p:cNvSpPr txBox="1"/>
            <p:nvPr/>
          </p:nvSpPr>
          <p:spPr>
            <a:xfrm>
              <a:off x="5288450"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Health and safety</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Interpersonal style, conflicts, violence</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Severe symptoms from mental illness, substance use disorders, and co-occurring disorders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Trauma triggers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Noise, smell, and/or behavior that disturbs neighbors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Bug infestations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Police and/or ambulance calls</a:t>
              </a:r>
              <a:endParaRPr/>
            </a:p>
            <a:p>
              <a:pPr marL="114300" marR="0" lvl="1" indent="-31750" algn="l" rtl="0">
                <a:lnSpc>
                  <a:spcPct val="90000"/>
                </a:lnSpc>
                <a:spcBef>
                  <a:spcPts val="22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p:txBody>
        </p:sp>
        <p:sp>
          <p:nvSpPr>
            <p:cNvPr id="367" name="Google Shape;367;p27"/>
            <p:cNvSpPr/>
            <p:nvPr/>
          </p:nvSpPr>
          <p:spPr>
            <a:xfrm rot="-5400000">
              <a:off x="6493712" y="1437710"/>
              <a:ext cx="5334000" cy="2458578"/>
            </a:xfrm>
            <a:prstGeom prst="flowChartManualOperation">
              <a:avLst/>
            </a:prstGeom>
            <a:solidFill>
              <a:srgbClr val="5696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7"/>
            <p:cNvSpPr txBox="1"/>
            <p:nvPr/>
          </p:nvSpPr>
          <p:spPr>
            <a:xfrm>
              <a:off x="7931423"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Following the lease</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Unauthorized pets or guests </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Noise, smell, and/or behavior that disturbs neighbors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information about lease requirements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awareness, knowledge, and/or skills to proactively mitigate and resolve issues</a:t>
              </a:r>
              <a:endParaRPr/>
            </a:p>
            <a:p>
              <a:pPr marL="114300" marR="0" lvl="1" indent="-31750" algn="l" rtl="0">
                <a:lnSpc>
                  <a:spcPct val="90000"/>
                </a:lnSpc>
                <a:spcBef>
                  <a:spcPts val="22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a:p>
              <a:pPr marL="114300" marR="0" lvl="1" indent="-31750" algn="l" rtl="0">
                <a:lnSpc>
                  <a:spcPct val="90000"/>
                </a:lnSpc>
                <a:spcBef>
                  <a:spcPts val="19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a:p>
              <a:pPr marL="114300" marR="0" lvl="1" indent="-31750" algn="l" rtl="0">
                <a:lnSpc>
                  <a:spcPct val="90000"/>
                </a:lnSpc>
                <a:spcBef>
                  <a:spcPts val="19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6"/>
          <p:cNvSpPr txBox="1">
            <a:spLocks noGrp="1"/>
          </p:cNvSpPr>
          <p:nvPr>
            <p:ph idx="4294967295"/>
          </p:nvPr>
        </p:nvSpPr>
        <p:spPr>
          <a:xfrm>
            <a:off x="716973" y="1773671"/>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114000"/>
              </a:lnSpc>
              <a:spcBef>
                <a:spcPts val="0"/>
              </a:spcBef>
              <a:spcAft>
                <a:spcPts val="0"/>
              </a:spcAft>
              <a:buClr>
                <a:srgbClr val="484848"/>
              </a:buClr>
              <a:buSzPts val="2800"/>
              <a:buNone/>
            </a:pPr>
            <a:r>
              <a:rPr lang="en-US" sz="2800" b="1" dirty="0">
                <a:latin typeface="Arial"/>
                <a:ea typeface="Arial"/>
                <a:cs typeface="Arial"/>
                <a:sym typeface="Arial"/>
              </a:rPr>
              <a:t>How do you identify barriers?</a:t>
            </a:r>
            <a:endParaRPr sz="2800" b="1" dirty="0">
              <a:latin typeface="Arial"/>
              <a:ea typeface="Arial"/>
              <a:cs typeface="Arial"/>
              <a:sym typeface="Arial"/>
            </a:endParaRPr>
          </a:p>
          <a:p>
            <a:pPr marL="0" lvl="0" indent="0" algn="l" rtl="0">
              <a:lnSpc>
                <a:spcPct val="114000"/>
              </a:lnSpc>
              <a:spcBef>
                <a:spcPts val="0"/>
              </a:spcBef>
              <a:spcAft>
                <a:spcPts val="0"/>
              </a:spcAft>
              <a:buClr>
                <a:srgbClr val="484848"/>
              </a:buClr>
              <a:buSzPts val="2800"/>
              <a:buNone/>
            </a:pPr>
            <a:endParaRPr sz="2800" b="1" dirty="0">
              <a:latin typeface="Arial"/>
              <a:ea typeface="Arial"/>
              <a:cs typeface="Arial"/>
              <a:sym typeface="Arial"/>
            </a:endParaRPr>
          </a:p>
          <a:p>
            <a:pPr marL="401638" lvl="0" indent="-401638" algn="l" rtl="0">
              <a:lnSpc>
                <a:spcPct val="114000"/>
              </a:lnSpc>
              <a:spcBef>
                <a:spcPts val="0"/>
              </a:spcBef>
              <a:spcAft>
                <a:spcPts val="0"/>
              </a:spcAft>
              <a:buClr>
                <a:srgbClr val="484848"/>
              </a:buClr>
              <a:buSzPts val="2800"/>
              <a:buFont typeface="Noto Sans Symbols"/>
              <a:buChar char="✔"/>
            </a:pPr>
            <a:r>
              <a:rPr lang="en-US" sz="2800" dirty="0">
                <a:latin typeface="Arial"/>
                <a:ea typeface="Arial"/>
                <a:cs typeface="Arial"/>
                <a:sym typeface="Arial"/>
              </a:rPr>
              <a:t>Participant interview/conversation about housing history        with open-ended questions </a:t>
            </a:r>
            <a:endParaRPr dirty="0"/>
          </a:p>
          <a:p>
            <a:pPr marL="401638" lvl="0" indent="-401638" algn="l" rtl="0">
              <a:lnSpc>
                <a:spcPct val="114000"/>
              </a:lnSpc>
              <a:spcBef>
                <a:spcPts val="0"/>
              </a:spcBef>
              <a:spcAft>
                <a:spcPts val="0"/>
              </a:spcAft>
              <a:buClr>
                <a:srgbClr val="484848"/>
              </a:buClr>
              <a:buSzPts val="2800"/>
              <a:buFont typeface="Noto Sans Symbols"/>
              <a:buChar char="✔"/>
            </a:pPr>
            <a:r>
              <a:rPr lang="en-US" sz="2800" dirty="0">
                <a:latin typeface="Arial"/>
                <a:ea typeface="Arial"/>
                <a:cs typeface="Arial"/>
                <a:sym typeface="Arial"/>
              </a:rPr>
              <a:t>Public databases (e.g., court records)</a:t>
            </a:r>
            <a:endParaRPr dirty="0"/>
          </a:p>
          <a:p>
            <a:pPr marL="401638" lvl="0" indent="-401638" algn="l" rtl="0">
              <a:lnSpc>
                <a:spcPct val="114000"/>
              </a:lnSpc>
              <a:spcBef>
                <a:spcPts val="0"/>
              </a:spcBef>
              <a:spcAft>
                <a:spcPts val="0"/>
              </a:spcAft>
              <a:buClr>
                <a:srgbClr val="484848"/>
              </a:buClr>
              <a:buSzPts val="2800"/>
              <a:buFont typeface="Noto Sans Symbols"/>
              <a:buChar char="✔"/>
            </a:pPr>
            <a:r>
              <a:rPr lang="en-US" sz="2800" dirty="0">
                <a:latin typeface="Arial"/>
                <a:ea typeface="Arial"/>
                <a:cs typeface="Arial"/>
                <a:sym typeface="Arial"/>
              </a:rPr>
              <a:t>Other sources, with consent:</a:t>
            </a:r>
            <a:endParaRPr dirty="0"/>
          </a:p>
          <a:p>
            <a:pPr marL="914400" lvl="2">
              <a:lnSpc>
                <a:spcPct val="114000"/>
              </a:lnSpc>
              <a:spcBef>
                <a:spcPts val="0"/>
              </a:spcBef>
              <a:buClr>
                <a:srgbClr val="484848"/>
              </a:buClr>
              <a:buSzPts val="2400"/>
            </a:pPr>
            <a:r>
              <a:rPr lang="en-US" dirty="0">
                <a:latin typeface="Arial"/>
                <a:ea typeface="Arial"/>
                <a:cs typeface="Arial"/>
                <a:sym typeface="Arial"/>
              </a:rPr>
              <a:t>Credit or tenant screening report online; be sure to budget for this!</a:t>
            </a:r>
            <a:endParaRPr dirty="0"/>
          </a:p>
          <a:p>
            <a:pPr marL="914400" lvl="2">
              <a:lnSpc>
                <a:spcPct val="114000"/>
              </a:lnSpc>
              <a:spcBef>
                <a:spcPts val="0"/>
              </a:spcBef>
              <a:buClr>
                <a:srgbClr val="484848"/>
              </a:buClr>
              <a:buSzPts val="2400"/>
            </a:pPr>
            <a:r>
              <a:rPr lang="en-US" dirty="0">
                <a:latin typeface="Arial"/>
                <a:ea typeface="Arial"/>
                <a:cs typeface="Arial"/>
                <a:sym typeface="Arial"/>
              </a:rPr>
              <a:t>Previous landlords</a:t>
            </a:r>
            <a:endParaRPr dirty="0"/>
          </a:p>
          <a:p>
            <a:pPr marL="0" lvl="0" indent="0" algn="l" rtl="0">
              <a:lnSpc>
                <a:spcPct val="90000"/>
              </a:lnSpc>
              <a:spcBef>
                <a:spcPts val="750"/>
              </a:spcBef>
              <a:spcAft>
                <a:spcPts val="0"/>
              </a:spcAft>
              <a:buClr>
                <a:srgbClr val="484848"/>
              </a:buClr>
              <a:buSzPts val="1050"/>
              <a:buNone/>
            </a:pPr>
            <a:endParaRPr sz="1050" dirty="0"/>
          </a:p>
        </p:txBody>
      </p:sp>
      <p:sp>
        <p:nvSpPr>
          <p:cNvPr id="352" name="Google Shape;352;p26"/>
          <p:cNvSpPr txBox="1"/>
          <p:nvPr/>
        </p:nvSpPr>
        <p:spPr>
          <a:xfrm>
            <a:off x="457756" y="108622"/>
            <a:ext cx="11648901" cy="174567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193C58"/>
              </a:buClr>
              <a:buSzPts val="4000"/>
              <a:buFont typeface="Arial"/>
              <a:buNone/>
            </a:pPr>
            <a:r>
              <a:rPr lang="en-US" sz="4000" b="1" i="1" u="none" strike="noStrike" cap="none" dirty="0">
                <a:solidFill>
                  <a:schemeClr val="tx1"/>
                </a:solidFill>
                <a:latin typeface="Arial"/>
                <a:ea typeface="Arial"/>
                <a:cs typeface="Arial"/>
                <a:sym typeface="Arial"/>
              </a:rPr>
              <a:t>Assessing</a:t>
            </a:r>
            <a:r>
              <a:rPr lang="en-US" sz="4000" b="1" i="0" u="none" strike="noStrike" cap="none" dirty="0">
                <a:solidFill>
                  <a:schemeClr val="tx1"/>
                </a:solidFill>
                <a:latin typeface="Arial"/>
                <a:ea typeface="Arial"/>
                <a:cs typeface="Arial"/>
                <a:sym typeface="Arial"/>
              </a:rPr>
              <a:t> Housing Barriers</a:t>
            </a:r>
            <a:endParaRPr dirty="0">
              <a:solidFill>
                <a:schemeClr val="tx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9" name="Picture 9" descr="Large skydiving group mid-air">
            <a:extLst>
              <a:ext uri="{FF2B5EF4-FFF2-40B4-BE49-F238E27FC236}">
                <a16:creationId xmlns:a16="http://schemas.microsoft.com/office/drawing/2014/main" id="{FB797FAF-2043-FAE9-A8B5-FEC536347C95}"/>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aintBrush/>
                    </a14:imgEffect>
                  </a14:imgLayer>
                </a14:imgProps>
              </a:ext>
            </a:extLst>
          </a:blip>
          <a:srcRect l="3306" t="23103" r="5785"/>
          <a:stretch/>
        </p:blipFill>
        <p:spPr>
          <a:xfrm>
            <a:off x="20" y="10"/>
            <a:ext cx="12191981" cy="6857990"/>
          </a:xfrm>
          <a:prstGeom prst="rect">
            <a:avLst/>
          </a:prstGeom>
        </p:spPr>
      </p:pic>
      <p:sp>
        <p:nvSpPr>
          <p:cNvPr id="59" name="Rectangle 5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itle 6">
            <a:extLst>
              <a:ext uri="{FF2B5EF4-FFF2-40B4-BE49-F238E27FC236}">
                <a16:creationId xmlns:a16="http://schemas.microsoft.com/office/drawing/2014/main" id="{FDFC44BC-00D3-B9F1-D908-A65DD40C71FE}"/>
              </a:ext>
            </a:extLst>
          </p:cNvPr>
          <p:cNvSpPr>
            <a:spLocks noGrp="1"/>
          </p:cNvSpPr>
          <p:nvPr>
            <p:ph type="title"/>
          </p:nvPr>
        </p:nvSpPr>
        <p:spPr>
          <a:xfrm>
            <a:off x="404552" y="3091928"/>
            <a:ext cx="9752321" cy="2387600"/>
          </a:xfrm>
        </p:spPr>
        <p:txBody>
          <a:bodyPr vert="horz" lIns="91440" tIns="45720" rIns="91440" bIns="45720" rtlCol="0" anchor="b">
            <a:normAutofit/>
          </a:bodyPr>
          <a:lstStyle/>
          <a:p>
            <a:r>
              <a:rPr lang="en-US" sz="6600" b="1"/>
              <a:t>Small Group Activities 1 &amp; 2</a:t>
            </a:r>
          </a:p>
        </p:txBody>
      </p:sp>
      <p:sp>
        <p:nvSpPr>
          <p:cNvPr id="61" name="Rectangle: Rounded Corners 6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ontent Placeholder 7">
            <a:extLst>
              <a:ext uri="{FF2B5EF4-FFF2-40B4-BE49-F238E27FC236}">
                <a16:creationId xmlns:a16="http://schemas.microsoft.com/office/drawing/2014/main" id="{406AEE56-B9F7-84CA-C69D-2E4EE740612E}"/>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3200" b="1" i="1"/>
              <a:t>Identifying &amp; Assessing Housing Barriers</a:t>
            </a:r>
          </a:p>
        </p:txBody>
      </p:sp>
    </p:spTree>
    <p:extLst>
      <p:ext uri="{BB962C8B-B14F-4D97-AF65-F5344CB8AC3E}">
        <p14:creationId xmlns:p14="http://schemas.microsoft.com/office/powerpoint/2010/main" val="3444136333"/>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9"/>
          <p:cNvSpPr txBox="1">
            <a:spLocks noGrp="1"/>
          </p:cNvSpPr>
          <p:nvPr>
            <p:ph type="title"/>
          </p:nvPr>
        </p:nvSpPr>
        <p:spPr>
          <a:xfrm>
            <a:off x="4965430" y="936766"/>
            <a:ext cx="6586491" cy="7193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193C58"/>
              </a:buClr>
              <a:buSzPct val="100000"/>
              <a:buFont typeface="Arial"/>
              <a:buNone/>
            </a:pPr>
            <a:r>
              <a:rPr lang="en-US" sz="4400" i="1" dirty="0">
                <a:latin typeface="Arial"/>
                <a:ea typeface="Arial"/>
                <a:cs typeface="Arial"/>
                <a:sym typeface="Arial"/>
              </a:rPr>
              <a:t>Individualized Housing Plan </a:t>
            </a:r>
            <a:br>
              <a:rPr lang="en-US" sz="4400" i="1" dirty="0">
                <a:latin typeface="Arial"/>
                <a:ea typeface="Arial"/>
                <a:cs typeface="Arial"/>
                <a:sym typeface="Arial"/>
              </a:rPr>
            </a:br>
            <a:r>
              <a:rPr lang="en-US" sz="4400" dirty="0">
                <a:latin typeface="Arial"/>
                <a:ea typeface="Arial"/>
                <a:cs typeface="Arial"/>
                <a:sym typeface="Arial"/>
              </a:rPr>
              <a:t>GOAL</a:t>
            </a:r>
            <a:endParaRPr sz="4400" dirty="0">
              <a:latin typeface="Arial"/>
              <a:ea typeface="Arial"/>
              <a:cs typeface="Arial"/>
              <a:sym typeface="Arial"/>
            </a:endParaRPr>
          </a:p>
        </p:txBody>
      </p:sp>
      <p:sp>
        <p:nvSpPr>
          <p:cNvPr id="375" name="Google Shape;375;p29"/>
          <p:cNvSpPr txBox="1">
            <a:spLocks noGrp="1"/>
          </p:cNvSpPr>
          <p:nvPr>
            <p:ph type="body" idx="1"/>
          </p:nvPr>
        </p:nvSpPr>
        <p:spPr>
          <a:xfrm>
            <a:off x="4965430" y="2218947"/>
            <a:ext cx="6873001" cy="4480558"/>
          </a:xfrm>
          <a:prstGeom prst="rect">
            <a:avLst/>
          </a:prstGeom>
          <a:noFill/>
          <a:ln>
            <a:noFill/>
          </a:ln>
        </p:spPr>
        <p:txBody>
          <a:bodyPr spcFirstLastPara="1" wrap="square" lIns="91425" tIns="45700" rIns="91425" bIns="45700" anchor="t" anchorCtr="0">
            <a:normAutofit/>
          </a:bodyPr>
          <a:lstStyle/>
          <a:p>
            <a:pPr marL="0" lvl="1" indent="0" algn="l" rtl="0">
              <a:lnSpc>
                <a:spcPct val="114000"/>
              </a:lnSpc>
              <a:spcBef>
                <a:spcPts val="0"/>
              </a:spcBef>
              <a:spcAft>
                <a:spcPts val="0"/>
              </a:spcAft>
              <a:buClr>
                <a:srgbClr val="484848"/>
              </a:buClr>
              <a:buSzPts val="2500"/>
              <a:buNone/>
            </a:pPr>
            <a:r>
              <a:rPr lang="en-US" sz="2500" dirty="0">
                <a:latin typeface="Arial"/>
                <a:ea typeface="Arial"/>
                <a:cs typeface="Arial"/>
                <a:sym typeface="Arial"/>
              </a:rPr>
              <a:t>Establish and periodically update a participant’s individualized plan- that seeks to resolve the housing crisis successfully and as quickly as possible, including steps/supports related to immediate critical needs AND housing search/placement and/or immediate housing stabilization, and retention. </a:t>
            </a:r>
            <a:endParaRPr dirty="0"/>
          </a:p>
          <a:p>
            <a:pPr marL="342900" lvl="1" indent="0" algn="l" rtl="0">
              <a:lnSpc>
                <a:spcPct val="90000"/>
              </a:lnSpc>
              <a:spcBef>
                <a:spcPts val="375"/>
              </a:spcBef>
              <a:spcAft>
                <a:spcPts val="0"/>
              </a:spcAft>
              <a:buClr>
                <a:srgbClr val="484848"/>
              </a:buClr>
              <a:buSzPts val="2500"/>
              <a:buNone/>
            </a:pPr>
            <a:endParaRPr sz="2500" dirty="0">
              <a:latin typeface="Calibri"/>
              <a:ea typeface="Calibri"/>
              <a:cs typeface="Calibri"/>
              <a:sym typeface="Calibri"/>
            </a:endParaRPr>
          </a:p>
          <a:p>
            <a:pPr marL="342900" lvl="1" indent="0" algn="l" rtl="0">
              <a:lnSpc>
                <a:spcPct val="90000"/>
              </a:lnSpc>
              <a:spcBef>
                <a:spcPts val="1575"/>
              </a:spcBef>
              <a:spcAft>
                <a:spcPts val="0"/>
              </a:spcAft>
              <a:buClr>
                <a:srgbClr val="484848"/>
              </a:buClr>
              <a:buSzPts val="2800"/>
              <a:buNone/>
            </a:pPr>
            <a:endParaRPr sz="2800" dirty="0">
              <a:latin typeface="Calibri"/>
              <a:ea typeface="Calibri"/>
              <a:cs typeface="Calibri"/>
              <a:sym typeface="Calibri"/>
            </a:endParaRPr>
          </a:p>
          <a:p>
            <a:pPr marL="514350" lvl="1" indent="0" algn="l" rtl="0">
              <a:lnSpc>
                <a:spcPct val="90000"/>
              </a:lnSpc>
              <a:spcBef>
                <a:spcPts val="375"/>
              </a:spcBef>
              <a:spcAft>
                <a:spcPts val="0"/>
              </a:spcAft>
              <a:buClr>
                <a:srgbClr val="484848"/>
              </a:buClr>
              <a:buSzPts val="2800"/>
              <a:buFont typeface="Noto Sans Symbols"/>
              <a:buNone/>
            </a:pPr>
            <a:endParaRPr sz="2800" dirty="0"/>
          </a:p>
          <a:p>
            <a:pPr marL="171450" lvl="0" indent="0" algn="l" rtl="0">
              <a:lnSpc>
                <a:spcPct val="90000"/>
              </a:lnSpc>
              <a:spcBef>
                <a:spcPts val="750"/>
              </a:spcBef>
              <a:spcAft>
                <a:spcPts val="0"/>
              </a:spcAft>
              <a:buClr>
                <a:srgbClr val="484848"/>
              </a:buClr>
              <a:buSzPts val="2800"/>
              <a:buNone/>
            </a:pPr>
            <a:endParaRPr sz="2800" dirty="0"/>
          </a:p>
        </p:txBody>
      </p:sp>
      <p:pic>
        <p:nvPicPr>
          <p:cNvPr id="376" name="Google Shape;376;p29"/>
          <p:cNvPicPr preferRelativeResize="0"/>
          <p:nvPr/>
        </p:nvPicPr>
        <p:blipFill rotWithShape="1">
          <a:blip r:embed="rId3">
            <a:alphaModFix/>
          </a:blip>
          <a:srcRect l="31771" r="30207"/>
          <a:stretch/>
        </p:blipFill>
        <p:spPr>
          <a:xfrm>
            <a:off x="20" y="10"/>
            <a:ext cx="4635571" cy="6857990"/>
          </a:xfrm>
          <a:prstGeom prst="rect">
            <a:avLst/>
          </a:prstGeom>
          <a:noFill/>
          <a:ln>
            <a:noFill/>
          </a:ln>
        </p:spPr>
      </p:pic>
      <p:cxnSp>
        <p:nvCxnSpPr>
          <p:cNvPr id="377" name="Google Shape;377;p29"/>
          <p:cNvCxnSpPr/>
          <p:nvPr/>
        </p:nvCxnSpPr>
        <p:spPr>
          <a:xfrm>
            <a:off x="5080934" y="2115117"/>
            <a:ext cx="6309360" cy="0"/>
          </a:xfrm>
          <a:prstGeom prst="straightConnector1">
            <a:avLst/>
          </a:prstGeom>
          <a:noFill/>
          <a:ln w="19050" cap="flat" cmpd="sng">
            <a:solidFill>
              <a:srgbClr val="AB2310"/>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grpSp>
        <p:nvGrpSpPr>
          <p:cNvPr id="383" name="Google Shape;383;p30"/>
          <p:cNvGrpSpPr/>
          <p:nvPr/>
        </p:nvGrpSpPr>
        <p:grpSpPr>
          <a:xfrm>
            <a:off x="922891" y="1550907"/>
            <a:ext cx="9662337" cy="5083843"/>
            <a:chOff x="8490" y="36739"/>
            <a:chExt cx="9662337" cy="5083843"/>
          </a:xfrm>
        </p:grpSpPr>
        <p:sp>
          <p:nvSpPr>
            <p:cNvPr id="384" name="Google Shape;384;p30"/>
            <p:cNvSpPr/>
            <p:nvPr/>
          </p:nvSpPr>
          <p:spPr>
            <a:xfrm>
              <a:off x="8490" y="36739"/>
              <a:ext cx="1846139" cy="553841"/>
            </a:xfrm>
            <a:prstGeom prst="rect">
              <a:avLst/>
            </a:prstGeom>
            <a:solidFill>
              <a:srgbClr val="286771"/>
            </a:solidFill>
            <a:ln w="12700" cap="flat" cmpd="sng">
              <a:solidFill>
                <a:srgbClr val="28677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0"/>
            <p:cNvSpPr txBox="1"/>
            <p:nvPr/>
          </p:nvSpPr>
          <p:spPr>
            <a:xfrm>
              <a:off x="8490" y="36739"/>
              <a:ext cx="1846139" cy="553841"/>
            </a:xfrm>
            <a:prstGeom prst="rect">
              <a:avLst/>
            </a:prstGeom>
            <a:noFill/>
            <a:ln>
              <a:noFill/>
            </a:ln>
          </p:spPr>
          <p:txBody>
            <a:bodyPr spcFirstLastPara="1" wrap="square" lIns="145875" tIns="145875" rIns="145875" bIns="1458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lt1"/>
                  </a:solidFill>
                  <a:latin typeface="Arial"/>
                  <a:ea typeface="Arial"/>
                  <a:cs typeface="Arial"/>
                  <a:sym typeface="Arial"/>
                </a:rPr>
                <a:t>Don’t assume</a:t>
              </a:r>
              <a:endParaRPr/>
            </a:p>
          </p:txBody>
        </p:sp>
        <p:sp>
          <p:nvSpPr>
            <p:cNvPr id="386" name="Google Shape;386;p30"/>
            <p:cNvSpPr/>
            <p:nvPr/>
          </p:nvSpPr>
          <p:spPr>
            <a:xfrm>
              <a:off x="8490" y="590581"/>
              <a:ext cx="1846139" cy="4337369"/>
            </a:xfrm>
            <a:prstGeom prst="rect">
              <a:avLst/>
            </a:prstGeom>
            <a:solidFill>
              <a:srgbClr val="CCD3D6">
                <a:alpha val="89803"/>
              </a:srgbClr>
            </a:solidFill>
            <a:ln w="12700" cap="flat" cmpd="sng">
              <a:solidFill>
                <a:srgbClr val="CC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0"/>
            <p:cNvSpPr txBox="1"/>
            <p:nvPr/>
          </p:nvSpPr>
          <p:spPr>
            <a:xfrm>
              <a:off x="8490" y="590581"/>
              <a:ext cx="1846139" cy="4337369"/>
            </a:xfrm>
            <a:prstGeom prst="rect">
              <a:avLst/>
            </a:prstGeom>
            <a:noFill/>
            <a:ln>
              <a:noFill/>
            </a:ln>
          </p:spPr>
          <p:txBody>
            <a:bodyPr spcFirstLastPara="1" wrap="square" lIns="182350" tIns="182350" rIns="182350" bIns="182350" anchor="t"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Don’t assume </a:t>
              </a:r>
              <a:r>
                <a:rPr lang="en-US" sz="1700"/>
                <a:t>someone</a:t>
              </a:r>
              <a:r>
                <a:rPr lang="en-US" sz="1700" b="0" i="0" u="none" strike="noStrike" cap="none">
                  <a:solidFill>
                    <a:srgbClr val="000000"/>
                  </a:solidFill>
                  <a:latin typeface="Arial"/>
                  <a:ea typeface="Arial"/>
                  <a:cs typeface="Arial"/>
                  <a:sym typeface="Arial"/>
                </a:rPr>
                <a:t> will substantially increase their incomes (unless they have zero income!).</a:t>
              </a:r>
              <a:endParaRPr/>
            </a:p>
            <a:p>
              <a:pPr marL="0" marR="0" lvl="0" indent="0" algn="l" rtl="0">
                <a:lnSpc>
                  <a:spcPct val="90000"/>
                </a:lnSpc>
                <a:spcBef>
                  <a:spcPts val="59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90000"/>
                </a:lnSpc>
                <a:spcBef>
                  <a:spcPts val="595"/>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Look for housing based on a realistic projection of income and expenses.</a:t>
              </a:r>
              <a:endParaRPr/>
            </a:p>
          </p:txBody>
        </p:sp>
        <p:sp>
          <p:nvSpPr>
            <p:cNvPr id="388" name="Google Shape;388;p30"/>
            <p:cNvSpPr/>
            <p:nvPr/>
          </p:nvSpPr>
          <p:spPr>
            <a:xfrm>
              <a:off x="1962525" y="36739"/>
              <a:ext cx="1846139" cy="553841"/>
            </a:xfrm>
            <a:prstGeom prst="rect">
              <a:avLst/>
            </a:prstGeom>
            <a:solidFill>
              <a:srgbClr val="3B7D88"/>
            </a:solidFill>
            <a:ln w="12700" cap="flat" cmpd="sng">
              <a:solidFill>
                <a:srgbClr val="3B7D8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0"/>
            <p:cNvSpPr txBox="1"/>
            <p:nvPr/>
          </p:nvSpPr>
          <p:spPr>
            <a:xfrm>
              <a:off x="1962525" y="36739"/>
              <a:ext cx="1846139" cy="553841"/>
            </a:xfrm>
            <a:prstGeom prst="rect">
              <a:avLst/>
            </a:prstGeom>
            <a:noFill/>
            <a:ln>
              <a:noFill/>
            </a:ln>
          </p:spPr>
          <p:txBody>
            <a:bodyPr spcFirstLastPara="1" wrap="square" lIns="145875" tIns="145875" rIns="145875" bIns="1458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lt1"/>
                  </a:solidFill>
                  <a:latin typeface="Arial"/>
                  <a:ea typeface="Arial"/>
                  <a:cs typeface="Arial"/>
                  <a:sym typeface="Arial"/>
                </a:rPr>
                <a:t>Choice</a:t>
              </a:r>
              <a:endParaRPr/>
            </a:p>
          </p:txBody>
        </p:sp>
        <p:sp>
          <p:nvSpPr>
            <p:cNvPr id="390" name="Google Shape;390;p30"/>
            <p:cNvSpPr/>
            <p:nvPr/>
          </p:nvSpPr>
          <p:spPr>
            <a:xfrm>
              <a:off x="1962525" y="590581"/>
              <a:ext cx="1846139" cy="4337369"/>
            </a:xfrm>
            <a:prstGeom prst="rect">
              <a:avLst/>
            </a:prstGeom>
            <a:solidFill>
              <a:srgbClr val="CCD3D6">
                <a:alpha val="89803"/>
              </a:srgbClr>
            </a:solidFill>
            <a:ln w="12700" cap="flat" cmpd="sng">
              <a:solidFill>
                <a:srgbClr val="CC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0"/>
            <p:cNvSpPr txBox="1"/>
            <p:nvPr/>
          </p:nvSpPr>
          <p:spPr>
            <a:xfrm>
              <a:off x="1962525" y="590581"/>
              <a:ext cx="1846139" cy="4527920"/>
            </a:xfrm>
            <a:prstGeom prst="rect">
              <a:avLst/>
            </a:prstGeom>
            <a:noFill/>
            <a:ln>
              <a:noFill/>
            </a:ln>
          </p:spPr>
          <p:txBody>
            <a:bodyPr spcFirstLastPara="1" wrap="square" lIns="182350" tIns="182350" rIns="182350" bIns="182350" anchor="t"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Help </a:t>
              </a:r>
              <a:r>
                <a:rPr lang="en-US" sz="1700" dirty="0"/>
                <a:t>people</a:t>
              </a:r>
              <a:r>
                <a:rPr lang="en-US" sz="1700" b="0" i="0" u="none" strike="noStrike" cap="none" dirty="0">
                  <a:solidFill>
                    <a:srgbClr val="000000"/>
                  </a:solidFill>
                  <a:latin typeface="Arial"/>
                  <a:ea typeface="Arial"/>
                  <a:cs typeface="Arial"/>
                  <a:sym typeface="Arial"/>
                </a:rPr>
                <a:t> think through what housing situation can stabilize now. Consider living with family, friends, or roommate. </a:t>
              </a:r>
              <a:endParaRPr lang="en-US" sz="1700" dirty="0"/>
            </a:p>
            <a:p>
              <a:pPr marL="0" marR="0" lvl="0" indent="0" algn="l" rtl="0">
                <a:lnSpc>
                  <a:spcPct val="90000"/>
                </a:lnSpc>
                <a:spcBef>
                  <a:spcPts val="0"/>
                </a:spcBef>
                <a:spcAft>
                  <a:spcPts val="0"/>
                </a:spcAft>
                <a:buClr>
                  <a:srgbClr val="000000"/>
                </a:buClr>
                <a:buSzPts val="1700"/>
                <a:buFont typeface="Arial"/>
                <a:buNone/>
              </a:pPr>
              <a:endParaRPr sz="1700" dirty="0"/>
            </a:p>
            <a:p>
              <a:pPr marL="0" marR="0" lvl="0" indent="0" algn="l" rtl="0">
                <a:lnSpc>
                  <a:spcPct val="90000"/>
                </a:lnSpc>
                <a:spcBef>
                  <a:spcPts val="595"/>
                </a:spcBef>
                <a:spcAft>
                  <a:spcPts val="0"/>
                </a:spcAft>
                <a:buClr>
                  <a:srgbClr val="000000"/>
                </a:buClr>
                <a:buSzPts val="1700"/>
                <a:buFont typeface="Arial"/>
                <a:buNone/>
              </a:pPr>
              <a:r>
                <a:rPr lang="en-US" sz="1700" b="0" i="0" u="none" strike="noStrike" cap="none" dirty="0">
                  <a:solidFill>
                    <a:srgbClr val="000000"/>
                  </a:solidFill>
                  <a:latin typeface="Arial"/>
                  <a:ea typeface="Arial"/>
                  <a:cs typeface="Arial"/>
                  <a:sym typeface="Arial"/>
                </a:rPr>
                <a:t>Realistic income expectations or reductions in spending.</a:t>
              </a:r>
              <a:endParaRPr dirty="0"/>
            </a:p>
          </p:txBody>
        </p:sp>
        <p:sp>
          <p:nvSpPr>
            <p:cNvPr id="392" name="Google Shape;392;p30"/>
            <p:cNvSpPr/>
            <p:nvPr/>
          </p:nvSpPr>
          <p:spPr>
            <a:xfrm>
              <a:off x="3916559" y="36739"/>
              <a:ext cx="1846139" cy="553841"/>
            </a:xfrm>
            <a:prstGeom prst="rect">
              <a:avLst/>
            </a:prstGeom>
            <a:solidFill>
              <a:srgbClr val="53919C"/>
            </a:solidFill>
            <a:ln w="12700" cap="flat" cmpd="sng">
              <a:solidFill>
                <a:srgbClr val="53919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0"/>
            <p:cNvSpPr txBox="1"/>
            <p:nvPr/>
          </p:nvSpPr>
          <p:spPr>
            <a:xfrm>
              <a:off x="3916559" y="36739"/>
              <a:ext cx="1846139" cy="553841"/>
            </a:xfrm>
            <a:prstGeom prst="rect">
              <a:avLst/>
            </a:prstGeom>
            <a:noFill/>
            <a:ln>
              <a:noFill/>
            </a:ln>
          </p:spPr>
          <p:txBody>
            <a:bodyPr spcFirstLastPara="1" wrap="square" lIns="145875" tIns="145875" rIns="145875" bIns="1458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lt1"/>
                  </a:solidFill>
                  <a:latin typeface="Arial"/>
                  <a:ea typeface="Arial"/>
                  <a:cs typeface="Arial"/>
                  <a:sym typeface="Arial"/>
                </a:rPr>
                <a:t>Support</a:t>
              </a:r>
              <a:endParaRPr/>
            </a:p>
          </p:txBody>
        </p:sp>
        <p:sp>
          <p:nvSpPr>
            <p:cNvPr id="394" name="Google Shape;394;p30"/>
            <p:cNvSpPr/>
            <p:nvPr/>
          </p:nvSpPr>
          <p:spPr>
            <a:xfrm>
              <a:off x="3916559" y="590581"/>
              <a:ext cx="1846139" cy="4337369"/>
            </a:xfrm>
            <a:prstGeom prst="rect">
              <a:avLst/>
            </a:prstGeom>
            <a:solidFill>
              <a:srgbClr val="CCD3D6">
                <a:alpha val="89803"/>
              </a:srgbClr>
            </a:solidFill>
            <a:ln w="12700" cap="flat" cmpd="sng">
              <a:solidFill>
                <a:srgbClr val="CC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0"/>
            <p:cNvSpPr txBox="1"/>
            <p:nvPr/>
          </p:nvSpPr>
          <p:spPr>
            <a:xfrm>
              <a:off x="3916549" y="590582"/>
              <a:ext cx="1846200" cy="4530000"/>
            </a:xfrm>
            <a:prstGeom prst="rect">
              <a:avLst/>
            </a:prstGeom>
            <a:noFill/>
            <a:ln>
              <a:noFill/>
            </a:ln>
          </p:spPr>
          <p:txBody>
            <a:bodyPr spcFirstLastPara="1" wrap="square" lIns="182350" tIns="182350" rIns="182350" bIns="182350" anchor="t"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Help </a:t>
              </a:r>
              <a:r>
                <a:rPr lang="en-US" sz="1700"/>
                <a:t>people</a:t>
              </a:r>
              <a:r>
                <a:rPr lang="en-US" sz="1700" b="0" i="0" u="none" strike="noStrike" cap="none">
                  <a:solidFill>
                    <a:srgbClr val="000000"/>
                  </a:solidFill>
                  <a:latin typeface="Arial"/>
                  <a:ea typeface="Arial"/>
                  <a:cs typeface="Arial"/>
                  <a:sym typeface="Arial"/>
                </a:rPr>
                <a:t> consider the smallest unit they can tolerate in the least expensive area they can find safe housing.</a:t>
              </a:r>
              <a:endParaRPr/>
            </a:p>
            <a:p>
              <a:pPr marL="0" marR="0" lvl="0" indent="0" algn="l" rtl="0">
                <a:lnSpc>
                  <a:spcPct val="90000"/>
                </a:lnSpc>
                <a:spcBef>
                  <a:spcPts val="595"/>
                </a:spcBef>
                <a:spcAft>
                  <a:spcPts val="0"/>
                </a:spcAft>
                <a:buClr>
                  <a:srgbClr val="000000"/>
                </a:buClr>
                <a:buSzPts val="1700"/>
                <a:buFont typeface="Arial"/>
                <a:buNone/>
              </a:pPr>
              <a:endParaRPr sz="100" b="0" i="0" u="none" strike="noStrike" cap="none">
                <a:solidFill>
                  <a:srgbClr val="000000"/>
                </a:solidFill>
                <a:latin typeface="Arial"/>
                <a:ea typeface="Arial"/>
                <a:cs typeface="Arial"/>
                <a:sym typeface="Arial"/>
              </a:endParaRPr>
            </a:p>
            <a:p>
              <a:pPr marL="0" marR="0" lvl="0" indent="0" algn="l" rtl="0">
                <a:lnSpc>
                  <a:spcPct val="90000"/>
                </a:lnSpc>
                <a:spcBef>
                  <a:spcPts val="595"/>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Assist to apply for any type of subsidy for which they qualify, even if long waiting list</a:t>
              </a:r>
              <a:endParaRPr/>
            </a:p>
          </p:txBody>
        </p:sp>
        <p:sp>
          <p:nvSpPr>
            <p:cNvPr id="396" name="Google Shape;396;p30"/>
            <p:cNvSpPr/>
            <p:nvPr/>
          </p:nvSpPr>
          <p:spPr>
            <a:xfrm>
              <a:off x="5870593" y="36739"/>
              <a:ext cx="1846139" cy="553841"/>
            </a:xfrm>
            <a:prstGeom prst="rect">
              <a:avLst/>
            </a:prstGeom>
            <a:solidFill>
              <a:srgbClr val="759EA7"/>
            </a:solidFill>
            <a:ln w="12700" cap="flat" cmpd="sng">
              <a:solidFill>
                <a:srgbClr val="759EA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0"/>
            <p:cNvSpPr txBox="1"/>
            <p:nvPr/>
          </p:nvSpPr>
          <p:spPr>
            <a:xfrm>
              <a:off x="5870593" y="36739"/>
              <a:ext cx="1846139" cy="553841"/>
            </a:xfrm>
            <a:prstGeom prst="rect">
              <a:avLst/>
            </a:prstGeom>
            <a:noFill/>
            <a:ln>
              <a:noFill/>
            </a:ln>
          </p:spPr>
          <p:txBody>
            <a:bodyPr spcFirstLastPara="1" wrap="square" lIns="145875" tIns="145875" rIns="145875" bIns="1458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lt1"/>
                  </a:solidFill>
                  <a:latin typeface="Arial"/>
                  <a:ea typeface="Arial"/>
                  <a:cs typeface="Arial"/>
                  <a:sym typeface="Arial"/>
                </a:rPr>
                <a:t>Consider</a:t>
              </a:r>
              <a:endParaRPr/>
            </a:p>
          </p:txBody>
        </p:sp>
        <p:sp>
          <p:nvSpPr>
            <p:cNvPr id="398" name="Google Shape;398;p30"/>
            <p:cNvSpPr/>
            <p:nvPr/>
          </p:nvSpPr>
          <p:spPr>
            <a:xfrm>
              <a:off x="5870593" y="590581"/>
              <a:ext cx="1846139" cy="4337369"/>
            </a:xfrm>
            <a:prstGeom prst="rect">
              <a:avLst/>
            </a:prstGeom>
            <a:solidFill>
              <a:srgbClr val="CCD3D6">
                <a:alpha val="89803"/>
              </a:srgbClr>
            </a:solidFill>
            <a:ln w="12700" cap="flat" cmpd="sng">
              <a:solidFill>
                <a:srgbClr val="CC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0"/>
            <p:cNvSpPr txBox="1"/>
            <p:nvPr/>
          </p:nvSpPr>
          <p:spPr>
            <a:xfrm>
              <a:off x="5870593" y="590581"/>
              <a:ext cx="1846139" cy="4337369"/>
            </a:xfrm>
            <a:prstGeom prst="rect">
              <a:avLst/>
            </a:prstGeom>
            <a:noFill/>
            <a:ln>
              <a:noFill/>
            </a:ln>
          </p:spPr>
          <p:txBody>
            <a:bodyPr spcFirstLastPara="1" wrap="square" lIns="182350" tIns="182350" rIns="182350" bIns="18235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Consider shared housing/roommates as an option</a:t>
              </a:r>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Rent will still exceed 30% income in most cases.</a:t>
              </a:r>
              <a:endParaRPr/>
            </a:p>
            <a:p>
              <a:pPr marL="0" marR="0" lvl="0" indent="0" algn="l" rtl="0">
                <a:lnSpc>
                  <a:spcPct val="9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400" name="Google Shape;400;p30"/>
            <p:cNvSpPr/>
            <p:nvPr/>
          </p:nvSpPr>
          <p:spPr>
            <a:xfrm>
              <a:off x="7824627" y="36739"/>
              <a:ext cx="1846139" cy="553841"/>
            </a:xfrm>
            <a:prstGeom prst="rect">
              <a:avLst/>
            </a:prstGeom>
            <a:solidFill>
              <a:srgbClr val="99ACB0"/>
            </a:solidFill>
            <a:ln w="12700" cap="flat" cmpd="sng">
              <a:solidFill>
                <a:srgbClr val="99ACB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0"/>
            <p:cNvSpPr txBox="1"/>
            <p:nvPr/>
          </p:nvSpPr>
          <p:spPr>
            <a:xfrm>
              <a:off x="7824627" y="36739"/>
              <a:ext cx="1846139" cy="553841"/>
            </a:xfrm>
            <a:prstGeom prst="rect">
              <a:avLst/>
            </a:prstGeom>
            <a:noFill/>
            <a:ln>
              <a:noFill/>
            </a:ln>
          </p:spPr>
          <p:txBody>
            <a:bodyPr spcFirstLastPara="1" wrap="square" lIns="145875" tIns="145875" rIns="145875" bIns="1458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lt1"/>
                  </a:solidFill>
                  <a:latin typeface="Arial"/>
                  <a:ea typeface="Arial"/>
                  <a:cs typeface="Arial"/>
                  <a:sym typeface="Arial"/>
                </a:rPr>
                <a:t>Match</a:t>
              </a:r>
              <a:endParaRPr/>
            </a:p>
          </p:txBody>
        </p:sp>
        <p:sp>
          <p:nvSpPr>
            <p:cNvPr id="402" name="Google Shape;402;p30"/>
            <p:cNvSpPr/>
            <p:nvPr/>
          </p:nvSpPr>
          <p:spPr>
            <a:xfrm>
              <a:off x="7824627" y="590581"/>
              <a:ext cx="1846139" cy="4337369"/>
            </a:xfrm>
            <a:prstGeom prst="rect">
              <a:avLst/>
            </a:prstGeom>
            <a:solidFill>
              <a:srgbClr val="CCD3D6">
                <a:alpha val="89803"/>
              </a:srgbClr>
            </a:solidFill>
            <a:ln w="12700" cap="flat" cmpd="sng">
              <a:solidFill>
                <a:srgbClr val="CC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0"/>
            <p:cNvSpPr txBox="1"/>
            <p:nvPr/>
          </p:nvSpPr>
          <p:spPr>
            <a:xfrm>
              <a:off x="7824627" y="590581"/>
              <a:ext cx="1846200" cy="4337400"/>
            </a:xfrm>
            <a:prstGeom prst="rect">
              <a:avLst/>
            </a:prstGeom>
            <a:noFill/>
            <a:ln>
              <a:noFill/>
            </a:ln>
          </p:spPr>
          <p:txBody>
            <a:bodyPr spcFirstLastPara="1" wrap="square" lIns="182350" tIns="182350" rIns="182350" bIns="182350" anchor="t"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Match </a:t>
              </a:r>
              <a:r>
                <a:rPr lang="en-US" sz="1700"/>
                <a:t>people</a:t>
              </a:r>
              <a:r>
                <a:rPr lang="en-US" sz="1700" b="0" i="0" u="none" strike="noStrike" cap="none">
                  <a:solidFill>
                    <a:srgbClr val="000000"/>
                  </a:solidFill>
                  <a:latin typeface="Arial"/>
                  <a:ea typeface="Arial"/>
                  <a:cs typeface="Arial"/>
                  <a:sym typeface="Arial"/>
                </a:rPr>
                <a:t> with housing options from partner landlords-- unless they want to do their own housing search or are being helped by someone else (and then monitor to see how it’s going)</a:t>
              </a:r>
              <a:endParaRPr/>
            </a:p>
          </p:txBody>
        </p:sp>
      </p:grpSp>
      <p:sp>
        <p:nvSpPr>
          <p:cNvPr id="404" name="Google Shape;404;p3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sz="3600" b="1">
                <a:latin typeface="Arial"/>
                <a:ea typeface="Arial"/>
                <a:cs typeface="Arial"/>
                <a:sym typeface="Arial"/>
              </a:rPr>
              <a:t>Co-Creating a Crisis Stabilization and Housing Search Plan with a Participant</a:t>
            </a:r>
            <a:endParaRPr b="1"/>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1"/>
          <p:cNvSpPr txBox="1">
            <a:spLocks noGrp="1"/>
          </p:cNvSpPr>
          <p:nvPr>
            <p:ph type="title"/>
          </p:nvPr>
        </p:nvSpPr>
        <p:spPr>
          <a:xfrm>
            <a:off x="820333" y="15420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4F6D"/>
              </a:buClr>
              <a:buSzPts val="4400"/>
              <a:buFont typeface="Arial"/>
              <a:buNone/>
            </a:pPr>
            <a:r>
              <a:rPr lang="en-US" sz="4400" b="1">
                <a:latin typeface="Arial"/>
                <a:ea typeface="Arial"/>
                <a:cs typeface="Arial"/>
                <a:sym typeface="Arial"/>
              </a:rPr>
              <a:t>Get SMART!</a:t>
            </a:r>
            <a:endParaRPr sz="4400" b="1">
              <a:latin typeface="Arial"/>
              <a:ea typeface="Arial"/>
              <a:cs typeface="Arial"/>
              <a:sym typeface="Arial"/>
            </a:endParaRPr>
          </a:p>
        </p:txBody>
      </p:sp>
      <p:sp>
        <p:nvSpPr>
          <p:cNvPr id="411" name="Google Shape;411;p31"/>
          <p:cNvSpPr txBox="1">
            <a:spLocks noGrp="1"/>
          </p:cNvSpPr>
          <p:nvPr>
            <p:ph idx="1"/>
          </p:nvPr>
        </p:nvSpPr>
        <p:spPr>
          <a:xfrm>
            <a:off x="727465" y="1253331"/>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F3F3F"/>
              </a:buClr>
              <a:buSzPts val="2800"/>
              <a:buNone/>
            </a:pPr>
            <a:r>
              <a:rPr lang="en-US" sz="2800" b="1" i="1">
                <a:solidFill>
                  <a:srgbClr val="3F3F3F"/>
                </a:solidFill>
              </a:rPr>
              <a:t>Vague </a:t>
            </a:r>
            <a:r>
              <a:rPr lang="en-US" sz="2800">
                <a:solidFill>
                  <a:srgbClr val="3F3F3F"/>
                </a:solidFill>
              </a:rPr>
              <a:t>Goal</a:t>
            </a:r>
            <a:endParaRPr/>
          </a:p>
          <a:p>
            <a:pPr marL="0" lvl="0" indent="0" algn="l" rtl="0">
              <a:lnSpc>
                <a:spcPct val="90000"/>
              </a:lnSpc>
              <a:spcBef>
                <a:spcPts val="750"/>
              </a:spcBef>
              <a:spcAft>
                <a:spcPts val="0"/>
              </a:spcAft>
              <a:buClr>
                <a:srgbClr val="484848"/>
              </a:buClr>
              <a:buSzPts val="2400"/>
              <a:buNone/>
            </a:pPr>
            <a:endParaRPr sz="2400">
              <a:solidFill>
                <a:srgbClr val="3F3F3F"/>
              </a:solidFill>
            </a:endParaRPr>
          </a:p>
        </p:txBody>
      </p:sp>
      <p:graphicFrame>
        <p:nvGraphicFramePr>
          <p:cNvPr id="412" name="Google Shape;412;p31"/>
          <p:cNvGraphicFramePr/>
          <p:nvPr/>
        </p:nvGraphicFramePr>
        <p:xfrm>
          <a:off x="742715" y="1733269"/>
          <a:ext cx="9010900" cy="1280140"/>
        </p:xfrm>
        <a:graphic>
          <a:graphicData uri="http://schemas.openxmlformats.org/drawingml/2006/table">
            <a:tbl>
              <a:tblPr firstRow="1" firstCol="1" bandRow="1">
                <a:noFill/>
              </a:tblPr>
              <a:tblGrid>
                <a:gridCol w="3363900">
                  <a:extLst>
                    <a:ext uri="{9D8B030D-6E8A-4147-A177-3AD203B41FA5}">
                      <a16:colId xmlns:a16="http://schemas.microsoft.com/office/drawing/2014/main" val="20000"/>
                    </a:ext>
                  </a:extLst>
                </a:gridCol>
                <a:gridCol w="3922400">
                  <a:extLst>
                    <a:ext uri="{9D8B030D-6E8A-4147-A177-3AD203B41FA5}">
                      <a16:colId xmlns:a16="http://schemas.microsoft.com/office/drawing/2014/main" val="20001"/>
                    </a:ext>
                  </a:extLst>
                </a:gridCol>
                <a:gridCol w="1724600">
                  <a:extLst>
                    <a:ext uri="{9D8B030D-6E8A-4147-A177-3AD203B41FA5}">
                      <a16:colId xmlns:a16="http://schemas.microsoft.com/office/drawing/2014/main" val="20002"/>
                    </a:ext>
                  </a:extLst>
                </a:gridCol>
              </a:tblGrid>
              <a:tr h="245100">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GOAL </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ACTION STEPS</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BY WHEN</a:t>
                      </a:r>
                      <a:endParaRPr sz="1600">
                        <a:latin typeface="Arial"/>
                        <a:ea typeface="Arial"/>
                        <a:cs typeface="Arial"/>
                        <a:sym typeface="Arial"/>
                      </a:endParaRPr>
                    </a:p>
                  </a:txBody>
                  <a:tcPr marL="68575" marR="68575" marT="0" marB="0"/>
                </a:tc>
                <a:extLst>
                  <a:ext uri="{0D108BD9-81ED-4DB2-BD59-A6C34878D82A}">
                    <a16:rowId xmlns:a16="http://schemas.microsoft.com/office/drawing/2014/main" val="10000"/>
                  </a:ext>
                </a:extLst>
              </a:tr>
              <a:tr h="511800">
                <a:tc rowSpan="2">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Find an apartment that meets my needs.</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Check newspapers and listings</a:t>
                      </a:r>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Ongoing</a:t>
                      </a:r>
                      <a:endParaRPr/>
                    </a:p>
                  </a:txBody>
                  <a:tcPr marL="68575" marR="68575" marT="0" marB="0"/>
                </a:tc>
                <a:extLst>
                  <a:ext uri="{0D108BD9-81ED-4DB2-BD59-A6C34878D82A}">
                    <a16:rowId xmlns:a16="http://schemas.microsoft.com/office/drawing/2014/main" val="10001"/>
                  </a:ext>
                </a:extLst>
              </a:tr>
              <a:tr h="511800">
                <a:tc vMerge="1">
                  <a:txBody>
                    <a:bodyPr/>
                    <a:lstStyle/>
                    <a:p>
                      <a:endParaRPr lang="en-US"/>
                    </a:p>
                  </a:txBody>
                  <a:tcPr/>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Apply for rent assistance</a:t>
                      </a:r>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Prior to move-in</a:t>
                      </a:r>
                      <a:endParaRPr/>
                    </a:p>
                  </a:txBody>
                  <a:tcPr marL="68575" marR="68575" marT="0" marB="0"/>
                </a:tc>
                <a:extLst>
                  <a:ext uri="{0D108BD9-81ED-4DB2-BD59-A6C34878D82A}">
                    <a16:rowId xmlns:a16="http://schemas.microsoft.com/office/drawing/2014/main" val="10002"/>
                  </a:ext>
                </a:extLst>
              </a:tr>
            </a:tbl>
          </a:graphicData>
        </a:graphic>
      </p:graphicFrame>
      <p:sp>
        <p:nvSpPr>
          <p:cNvPr id="413" name="Google Shape;413;p31"/>
          <p:cNvSpPr txBox="1"/>
          <p:nvPr/>
        </p:nvSpPr>
        <p:spPr>
          <a:xfrm>
            <a:off x="763200" y="3085888"/>
            <a:ext cx="10665600" cy="44760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rgbClr val="3F3F3F"/>
              </a:buClr>
              <a:buSzPct val="26923"/>
              <a:buFont typeface="Arial"/>
              <a:buNone/>
            </a:pPr>
            <a:r>
              <a:rPr lang="en-US" sz="10400" b="1" i="1" u="none" strike="noStrike" cap="none">
                <a:solidFill>
                  <a:srgbClr val="3F3F3F"/>
                </a:solidFill>
                <a:latin typeface="Calibri"/>
                <a:ea typeface="Calibri"/>
                <a:cs typeface="Calibri"/>
                <a:sym typeface="Calibri"/>
              </a:rPr>
              <a:t>SMART </a:t>
            </a:r>
            <a:r>
              <a:rPr lang="en-US" sz="10400" b="0" i="0" u="none" strike="noStrike" cap="none">
                <a:solidFill>
                  <a:srgbClr val="3F3F3F"/>
                </a:solidFill>
                <a:latin typeface="Calibri"/>
                <a:ea typeface="Calibri"/>
                <a:cs typeface="Calibri"/>
                <a:sym typeface="Calibri"/>
              </a:rPr>
              <a:t>Goal</a:t>
            </a:r>
            <a:endParaRPr sz="10400"/>
          </a:p>
          <a:p>
            <a:pPr marL="0" marR="0" lvl="0" indent="0" algn="l" rtl="0">
              <a:lnSpc>
                <a:spcPct val="90000"/>
              </a:lnSpc>
              <a:spcBef>
                <a:spcPts val="750"/>
              </a:spcBef>
              <a:spcAft>
                <a:spcPts val="0"/>
              </a:spcAft>
              <a:buClr>
                <a:srgbClr val="484848"/>
              </a:buClr>
              <a:buSzPct val="100000"/>
              <a:buFont typeface="Arial"/>
              <a:buNone/>
            </a:pPr>
            <a:endParaRPr sz="2400" b="0" i="0" u="none" strike="noStrike" cap="none">
              <a:solidFill>
                <a:srgbClr val="3F3F3F"/>
              </a:solidFill>
              <a:latin typeface="Calibri"/>
              <a:ea typeface="Calibri"/>
              <a:cs typeface="Calibri"/>
              <a:sym typeface="Calibri"/>
            </a:endParaRPr>
          </a:p>
        </p:txBody>
      </p:sp>
      <p:graphicFrame>
        <p:nvGraphicFramePr>
          <p:cNvPr id="414" name="Google Shape;414;p31"/>
          <p:cNvGraphicFramePr/>
          <p:nvPr>
            <p:extLst>
              <p:ext uri="{D42A27DB-BD31-4B8C-83A1-F6EECF244321}">
                <p14:modId xmlns:p14="http://schemas.microsoft.com/office/powerpoint/2010/main" val="2465888341"/>
              </p:ext>
            </p:extLst>
          </p:nvPr>
        </p:nvGraphicFramePr>
        <p:xfrm>
          <a:off x="727465" y="3617405"/>
          <a:ext cx="10042525" cy="2989072"/>
        </p:xfrm>
        <a:graphic>
          <a:graphicData uri="http://schemas.openxmlformats.org/drawingml/2006/table">
            <a:tbl>
              <a:tblPr firstRow="1" firstCol="1" bandRow="1">
                <a:noFill/>
              </a:tblPr>
              <a:tblGrid>
                <a:gridCol w="2958225">
                  <a:extLst>
                    <a:ext uri="{9D8B030D-6E8A-4147-A177-3AD203B41FA5}">
                      <a16:colId xmlns:a16="http://schemas.microsoft.com/office/drawing/2014/main" val="20000"/>
                    </a:ext>
                  </a:extLst>
                </a:gridCol>
                <a:gridCol w="3823450">
                  <a:extLst>
                    <a:ext uri="{9D8B030D-6E8A-4147-A177-3AD203B41FA5}">
                      <a16:colId xmlns:a16="http://schemas.microsoft.com/office/drawing/2014/main" val="20001"/>
                    </a:ext>
                  </a:extLst>
                </a:gridCol>
                <a:gridCol w="1722275">
                  <a:extLst>
                    <a:ext uri="{9D8B030D-6E8A-4147-A177-3AD203B41FA5}">
                      <a16:colId xmlns:a16="http://schemas.microsoft.com/office/drawing/2014/main" val="20002"/>
                    </a:ext>
                  </a:extLst>
                </a:gridCol>
                <a:gridCol w="1538575">
                  <a:extLst>
                    <a:ext uri="{9D8B030D-6E8A-4147-A177-3AD203B41FA5}">
                      <a16:colId xmlns:a16="http://schemas.microsoft.com/office/drawing/2014/main" val="20003"/>
                    </a:ext>
                  </a:extLst>
                </a:gridCol>
              </a:tblGrid>
              <a:tr h="245100">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GOAL </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ACTION STEPS</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WHO IS RESPONSIBLE</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BY WHEN</a:t>
                      </a:r>
                      <a:endParaRPr sz="1600">
                        <a:latin typeface="Arial"/>
                        <a:ea typeface="Arial"/>
                        <a:cs typeface="Arial"/>
                        <a:sym typeface="Arial"/>
                      </a:endParaRPr>
                    </a:p>
                  </a:txBody>
                  <a:tcPr marL="68575" marR="68575" marT="0" marB="0"/>
                </a:tc>
                <a:extLst>
                  <a:ext uri="{0D108BD9-81ED-4DB2-BD59-A6C34878D82A}">
                    <a16:rowId xmlns:a16="http://schemas.microsoft.com/office/drawing/2014/main" val="10000"/>
                  </a:ext>
                </a:extLst>
              </a:tr>
              <a:tr h="511800">
                <a:tc rowSpan="3">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Identify a landlord willing to rent to me who has a vacant unit that meets the needs of me and my children by end of December or sooner.</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Review apt.com, newspaper, and XYZ Program landlord list at least weekly to ID vacant units</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Jane [participant]</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Weekly until unit identified</a:t>
                      </a:r>
                      <a:endParaRPr sz="160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511800">
                <a:tc vMerge="1">
                  <a:txBody>
                    <a:bodyPr/>
                    <a:lstStyle/>
                    <a:p>
                      <a:endParaRPr lang="en-US"/>
                    </a:p>
                  </a:txBody>
                  <a:tcPr/>
                </a:tc>
                <a:tc>
                  <a:txBody>
                    <a:bodyPr/>
                    <a:lstStyle/>
                    <a:p>
                      <a:pPr marL="0" marR="0" lvl="0" indent="0" algn="l" rtl="0">
                        <a:lnSpc>
                          <a:spcPct val="115000"/>
                        </a:lnSpc>
                        <a:spcBef>
                          <a:spcPts val="0"/>
                        </a:spcBef>
                        <a:spcAft>
                          <a:spcPts val="0"/>
                        </a:spcAft>
                        <a:buNone/>
                      </a:pPr>
                      <a:r>
                        <a:rPr lang="en-US" sz="1600" dirty="0">
                          <a:latin typeface="Arial"/>
                          <a:ea typeface="Arial"/>
                          <a:cs typeface="Arial"/>
                          <a:sym typeface="Arial"/>
                        </a:rPr>
                        <a:t>Start application process for HRA (TANF) emergency rental assistance online at </a:t>
                      </a:r>
                      <a:r>
                        <a:rPr lang="en-US" sz="1600" dirty="0">
                          <a:highlight>
                            <a:srgbClr val="FFFF00"/>
                          </a:highlight>
                          <a:latin typeface="Arial"/>
                          <a:ea typeface="Arial"/>
                          <a:cs typeface="Arial"/>
                          <a:sym typeface="Arial"/>
                        </a:rPr>
                        <a:t>www.welfareoffice.gov</a:t>
                      </a:r>
                      <a:endParaRPr sz="1600" dirty="0">
                        <a:highlight>
                          <a:srgbClr val="FFFF00"/>
                        </a:highlight>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Jane with help from Angie [case mgr] as needed </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By 11/24/2020</a:t>
                      </a:r>
                      <a:endParaRPr/>
                    </a:p>
                  </a:txBody>
                  <a:tcPr marL="68575" marR="68575" marT="0" marB="0"/>
                </a:tc>
                <a:extLst>
                  <a:ext uri="{0D108BD9-81ED-4DB2-BD59-A6C34878D82A}">
                    <a16:rowId xmlns:a16="http://schemas.microsoft.com/office/drawing/2014/main" val="10002"/>
                  </a:ext>
                </a:extLst>
              </a:tr>
              <a:tr h="511800">
                <a:tc vMerge="1">
                  <a:txBody>
                    <a:bodyPr/>
                    <a:lstStyle/>
                    <a:p>
                      <a:endParaRPr lang="en-US"/>
                    </a:p>
                  </a:txBody>
                  <a:tcPr/>
                </a:tc>
                <a:tc>
                  <a:txBody>
                    <a:bodyPr/>
                    <a:lstStyle/>
                    <a:p>
                      <a:pPr marL="0" marR="0" lvl="0" indent="0" algn="l" rtl="0">
                        <a:lnSpc>
                          <a:spcPct val="115000"/>
                        </a:lnSpc>
                        <a:spcBef>
                          <a:spcPts val="0"/>
                        </a:spcBef>
                        <a:spcAft>
                          <a:spcPts val="0"/>
                        </a:spcAft>
                        <a:buNone/>
                      </a:pPr>
                      <a:r>
                        <a:rPr lang="en-US" sz="1600">
                          <a:latin typeface="Arial"/>
                          <a:ea typeface="Arial"/>
                          <a:cs typeface="Arial"/>
                          <a:sym typeface="Arial"/>
                        </a:rPr>
                        <a:t>Meet with Dave, XYZ Program Housing Specialist, for further screening and possible additional help</a:t>
                      </a:r>
                      <a:endParaRPr sz="160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dirty="0">
                          <a:latin typeface="Arial"/>
                          <a:ea typeface="Arial"/>
                          <a:cs typeface="Arial"/>
                          <a:sym typeface="Arial"/>
                        </a:rPr>
                        <a:t>Jane with help from Angie </a:t>
                      </a:r>
                      <a:endParaRPr sz="1600" dirty="0">
                        <a:latin typeface="Arial"/>
                        <a:ea typeface="Arial"/>
                        <a:cs typeface="Arial"/>
                        <a:sym typeface="Arial"/>
                      </a:endParaRPr>
                    </a:p>
                  </a:txBody>
                  <a:tcPr marL="68575" marR="68575" marT="0" marB="0"/>
                </a:tc>
                <a:tc>
                  <a:txBody>
                    <a:bodyPr/>
                    <a:lstStyle/>
                    <a:p>
                      <a:pPr marL="0" marR="0" lvl="0" indent="0" algn="l" rtl="0">
                        <a:lnSpc>
                          <a:spcPct val="115000"/>
                        </a:lnSpc>
                        <a:spcBef>
                          <a:spcPts val="0"/>
                        </a:spcBef>
                        <a:spcAft>
                          <a:spcPts val="0"/>
                        </a:spcAft>
                        <a:buNone/>
                      </a:pPr>
                      <a:r>
                        <a:rPr lang="en-US" sz="1600" dirty="0">
                          <a:latin typeface="Arial"/>
                          <a:ea typeface="Arial"/>
                          <a:cs typeface="Arial"/>
                          <a:sym typeface="Arial"/>
                        </a:rPr>
                        <a:t>By 12/2/2020</a:t>
                      </a:r>
                      <a:endParaRPr dirty="0"/>
                    </a:p>
                  </a:txBody>
                  <a:tcPr marL="68575" marR="68575"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19"/>
        <p:cNvGrpSpPr/>
        <p:nvPr/>
      </p:nvGrpSpPr>
      <p:grpSpPr>
        <a:xfrm>
          <a:off x="0" y="0"/>
          <a:ext cx="0" cy="0"/>
          <a:chOff x="0" y="0"/>
          <a:chExt cx="0" cy="0"/>
        </a:xfrm>
      </p:grpSpPr>
      <p:sp useBgFill="1">
        <p:nvSpPr>
          <p:cNvPr id="426" name="Rectangle 42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Google Shape;420;p32"/>
          <p:cNvSpPr txBox="1">
            <a:spLocks noGrp="1"/>
          </p:cNvSpPr>
          <p:nvPr>
            <p:ph type="title"/>
          </p:nvPr>
        </p:nvSpPr>
        <p:spPr>
          <a:xfrm>
            <a:off x="838200" y="365125"/>
            <a:ext cx="10853928" cy="1325563"/>
          </a:xfrm>
          <a:prstGeom prst="rect">
            <a:avLst/>
          </a:prstGeom>
        </p:spPr>
        <p:txBody>
          <a:bodyPr spcFirstLastPara="1" lIns="91425" tIns="45700" rIns="91425" bIns="45700" anchorCtr="0">
            <a:normAutofit/>
          </a:bodyPr>
          <a:lstStyle/>
          <a:p>
            <a:pPr marL="0" lvl="0" indent="0" rtl="0">
              <a:spcBef>
                <a:spcPts val="0"/>
              </a:spcBef>
              <a:spcAft>
                <a:spcPts val="0"/>
              </a:spcAft>
              <a:buClr>
                <a:srgbClr val="193C58"/>
              </a:buClr>
              <a:buSzPts val="3600"/>
              <a:buFont typeface="Arial"/>
              <a:buNone/>
            </a:pPr>
            <a:r>
              <a:rPr lang="en-US" sz="4200" b="1" dirty="0">
                <a:ea typeface="Arial"/>
                <a:cs typeface="Arial"/>
                <a:sym typeface="Arial"/>
              </a:rPr>
              <a:t>What can you do about </a:t>
            </a:r>
            <a:r>
              <a:rPr lang="en-US" sz="4200" b="1" i="1" dirty="0">
                <a:ea typeface="Arial"/>
                <a:cs typeface="Arial"/>
                <a:sym typeface="Arial"/>
              </a:rPr>
              <a:t>Tenant Screening Barriers</a:t>
            </a:r>
            <a:r>
              <a:rPr lang="en-US" sz="4200" b="1" dirty="0">
                <a:ea typeface="Arial"/>
                <a:cs typeface="Arial"/>
                <a:sym typeface="Arial"/>
              </a:rPr>
              <a:t>?</a:t>
            </a:r>
            <a:endParaRPr lang="en-US" sz="4200" b="1" dirty="0"/>
          </a:p>
        </p:txBody>
      </p:sp>
      <p:sp>
        <p:nvSpPr>
          <p:cNvPr id="42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Google Shape;421;p32"/>
          <p:cNvSpPr txBox="1">
            <a:spLocks noGrp="1"/>
          </p:cNvSpPr>
          <p:nvPr>
            <p:ph idx="1"/>
          </p:nvPr>
        </p:nvSpPr>
        <p:spPr>
          <a:xfrm>
            <a:off x="838200" y="1929384"/>
            <a:ext cx="10937488" cy="4251960"/>
          </a:xfrm>
          <a:prstGeom prst="rect">
            <a:avLst/>
          </a:prstGeom>
        </p:spPr>
        <p:txBody>
          <a:bodyPr spcFirstLastPara="1" lIns="91425" tIns="45700" rIns="91425" bIns="45700" anchorCtr="0">
            <a:normAutofit/>
          </a:bodyPr>
          <a:lstStyle/>
          <a:p>
            <a:pPr marL="0" lvl="0" indent="0" rtl="0">
              <a:spcBef>
                <a:spcPts val="0"/>
              </a:spcBef>
              <a:spcAft>
                <a:spcPts val="0"/>
              </a:spcAft>
              <a:buClr>
                <a:srgbClr val="484848"/>
              </a:buClr>
              <a:buSzPts val="2800"/>
              <a:buNone/>
            </a:pPr>
            <a:r>
              <a:rPr lang="en-US" b="1" dirty="0">
                <a:latin typeface="Arial"/>
                <a:ea typeface="Arial"/>
                <a:cs typeface="Arial"/>
                <a:sym typeface="Arial"/>
              </a:rPr>
              <a:t>Participants are both </a:t>
            </a:r>
            <a:r>
              <a:rPr lang="en-US" b="1" i="1" u="sng" dirty="0">
                <a:latin typeface="Arial"/>
                <a:ea typeface="Arial"/>
                <a:cs typeface="Arial"/>
                <a:sym typeface="Arial"/>
              </a:rPr>
              <a:t>priced out</a:t>
            </a:r>
            <a:r>
              <a:rPr lang="en-US" b="1" i="1" dirty="0">
                <a:latin typeface="Arial"/>
                <a:ea typeface="Arial"/>
                <a:cs typeface="Arial"/>
                <a:sym typeface="Arial"/>
              </a:rPr>
              <a:t> </a:t>
            </a:r>
            <a:r>
              <a:rPr lang="en-US" b="1" dirty="0">
                <a:latin typeface="Arial"/>
                <a:ea typeface="Arial"/>
                <a:cs typeface="Arial"/>
                <a:sym typeface="Arial"/>
              </a:rPr>
              <a:t>and </a:t>
            </a:r>
            <a:r>
              <a:rPr lang="en-US" b="1" i="1" u="sng" dirty="0">
                <a:latin typeface="Arial"/>
                <a:ea typeface="Arial"/>
                <a:cs typeface="Arial"/>
                <a:sym typeface="Arial"/>
              </a:rPr>
              <a:t>screened out</a:t>
            </a:r>
            <a:r>
              <a:rPr lang="en-US" b="1" i="1" dirty="0">
                <a:latin typeface="Arial"/>
                <a:ea typeface="Arial"/>
                <a:cs typeface="Arial"/>
                <a:sym typeface="Arial"/>
              </a:rPr>
              <a:t> </a:t>
            </a:r>
            <a:r>
              <a:rPr lang="en-US" b="1" dirty="0">
                <a:latin typeface="Arial"/>
                <a:ea typeface="Arial"/>
                <a:cs typeface="Arial"/>
                <a:sym typeface="Arial"/>
              </a:rPr>
              <a:t>of safe, decent housing. </a:t>
            </a:r>
            <a:endParaRPr lang="en-US" dirty="0"/>
          </a:p>
          <a:p>
            <a:pPr marL="0" lvl="0" indent="0" rtl="0">
              <a:spcBef>
                <a:spcPts val="0"/>
              </a:spcBef>
              <a:spcAft>
                <a:spcPts val="0"/>
              </a:spcAft>
              <a:buClr>
                <a:srgbClr val="484848"/>
              </a:buClr>
              <a:buSzPts val="2800"/>
              <a:buNone/>
            </a:pPr>
            <a:endParaRPr lang="en-US" b="1" dirty="0">
              <a:latin typeface="Arial"/>
              <a:ea typeface="Arial"/>
              <a:cs typeface="Arial"/>
              <a:sym typeface="Arial"/>
            </a:endParaRPr>
          </a:p>
          <a:p>
            <a:pPr marL="0" lvl="0" indent="0" rtl="0">
              <a:spcBef>
                <a:spcPts val="0"/>
              </a:spcBef>
              <a:spcAft>
                <a:spcPts val="0"/>
              </a:spcAft>
              <a:buClr>
                <a:srgbClr val="484848"/>
              </a:buClr>
              <a:buSzPts val="2800"/>
              <a:buNone/>
            </a:pPr>
            <a:r>
              <a:rPr lang="en-US" b="1" i="1" dirty="0">
                <a:latin typeface="Arial"/>
                <a:ea typeface="Arial"/>
                <a:cs typeface="Arial"/>
                <a:sym typeface="Arial"/>
              </a:rPr>
              <a:t>How can we reduce landlord concerns </a:t>
            </a:r>
            <a:r>
              <a:rPr lang="en-US" b="1" i="1" u="sng" dirty="0">
                <a:latin typeface="Arial"/>
                <a:ea typeface="Arial"/>
                <a:cs typeface="Arial"/>
                <a:sym typeface="Arial"/>
              </a:rPr>
              <a:t>and</a:t>
            </a:r>
            <a:r>
              <a:rPr lang="en-US" b="1" i="1" dirty="0">
                <a:latin typeface="Arial"/>
                <a:ea typeface="Arial"/>
                <a:cs typeface="Arial"/>
                <a:sym typeface="Arial"/>
              </a:rPr>
              <a:t> screening barriers?</a:t>
            </a:r>
            <a:endParaRPr lang="en-US" dirty="0"/>
          </a:p>
          <a:p>
            <a:pPr marL="342900" lvl="1" indent="-342900" rtl="0">
              <a:spcBef>
                <a:spcPts val="0"/>
              </a:spcBef>
              <a:spcAft>
                <a:spcPts val="0"/>
              </a:spcAft>
              <a:buClr>
                <a:srgbClr val="484848"/>
              </a:buClr>
              <a:buSzPts val="2400"/>
              <a:buChar char="•"/>
            </a:pPr>
            <a:r>
              <a:rPr lang="en-US" sz="2800" dirty="0">
                <a:latin typeface="Arial"/>
                <a:ea typeface="Arial"/>
                <a:cs typeface="Arial"/>
                <a:sym typeface="Arial"/>
              </a:rPr>
              <a:t>Offer landlord incentives</a:t>
            </a:r>
            <a:endParaRPr lang="en-US" sz="2800" dirty="0"/>
          </a:p>
          <a:p>
            <a:pPr marL="342900" lvl="1" indent="-342900" rtl="0">
              <a:spcBef>
                <a:spcPts val="0"/>
              </a:spcBef>
              <a:spcAft>
                <a:spcPts val="0"/>
              </a:spcAft>
              <a:buClr>
                <a:srgbClr val="484848"/>
              </a:buClr>
              <a:buSzPts val="2400"/>
              <a:buChar char="•"/>
            </a:pPr>
            <a:r>
              <a:rPr lang="en-US" sz="2800" dirty="0">
                <a:latin typeface="Arial"/>
                <a:ea typeface="Arial"/>
                <a:cs typeface="Arial"/>
                <a:sym typeface="Arial"/>
              </a:rPr>
              <a:t>Support rent and utility costs while enrolled</a:t>
            </a:r>
            <a:endParaRPr lang="en-US" sz="2800" dirty="0"/>
          </a:p>
          <a:p>
            <a:pPr marL="342900" lvl="1" indent="-342900" rtl="0">
              <a:spcBef>
                <a:spcPts val="0"/>
              </a:spcBef>
              <a:spcAft>
                <a:spcPts val="0"/>
              </a:spcAft>
              <a:buClr>
                <a:srgbClr val="484848"/>
              </a:buClr>
              <a:buSzPts val="2400"/>
              <a:buChar char="•"/>
            </a:pPr>
            <a:r>
              <a:rPr lang="en-US" sz="2800" dirty="0">
                <a:latin typeface="Arial"/>
                <a:ea typeface="Arial"/>
                <a:cs typeface="Arial"/>
                <a:sym typeface="Arial"/>
              </a:rPr>
              <a:t>Provide tenancy supports and landlord point of contact</a:t>
            </a:r>
            <a:endParaRPr lang="en-US" sz="2800" dirty="0"/>
          </a:p>
          <a:p>
            <a:pPr marL="342900" lvl="1" indent="-342900" rtl="0">
              <a:spcBef>
                <a:spcPts val="0"/>
              </a:spcBef>
              <a:spcAft>
                <a:spcPts val="0"/>
              </a:spcAft>
              <a:buClr>
                <a:srgbClr val="484848"/>
              </a:buClr>
              <a:buSzPts val="2400"/>
              <a:buChar char="•"/>
            </a:pPr>
            <a:r>
              <a:rPr lang="en-US" sz="2800" dirty="0">
                <a:latin typeface="Arial"/>
                <a:ea typeface="Arial"/>
                <a:cs typeface="Arial"/>
                <a:sym typeface="Arial"/>
              </a:rPr>
              <a:t>Your business card and responsiveness: offer aftercare or a point of contact for troubleshooting</a:t>
            </a:r>
            <a:endParaRPr lang="en-US" sz="2800" dirty="0"/>
          </a:p>
          <a:p>
            <a:pPr marL="171450" lvl="0" indent="-19050" rtl="0">
              <a:spcBef>
                <a:spcPts val="750"/>
              </a:spcBef>
              <a:spcAft>
                <a:spcPts val="0"/>
              </a:spcAft>
              <a:buClr>
                <a:srgbClr val="484848"/>
              </a:buClr>
              <a:buSzPts val="2400"/>
              <a:buNone/>
            </a:pP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26"/>
        <p:cNvGrpSpPr/>
        <p:nvPr/>
      </p:nvGrpSpPr>
      <p:grpSpPr>
        <a:xfrm>
          <a:off x="0" y="0"/>
          <a:ext cx="0" cy="0"/>
          <a:chOff x="0" y="0"/>
          <a:chExt cx="0" cy="0"/>
        </a:xfrm>
      </p:grpSpPr>
      <p:sp useBgFill="1">
        <p:nvSpPr>
          <p:cNvPr id="44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Google Shape;427;p33"/>
          <p:cNvSpPr txBox="1">
            <a:spLocks noGrp="1"/>
          </p:cNvSpPr>
          <p:nvPr>
            <p:ph type="title" idx="4294967295"/>
          </p:nvPr>
        </p:nvSpPr>
        <p:spPr>
          <a:xfrm>
            <a:off x="371304" y="381001"/>
            <a:ext cx="7217303" cy="1708242"/>
          </a:xfrm>
          <a:prstGeom prst="rect">
            <a:avLst/>
          </a:prstGeom>
        </p:spPr>
        <p:txBody>
          <a:bodyPr spcFirstLastPara="1" vert="horz" lIns="91440" tIns="45720" rIns="91440" bIns="45720" rtlCol="0" anchor="ctr" anchorCtr="0">
            <a:normAutofit fontScale="90000"/>
          </a:bodyPr>
          <a:lstStyle/>
          <a:p>
            <a:pPr marL="0" lvl="0" indent="0">
              <a:spcAft>
                <a:spcPts val="0"/>
              </a:spcAft>
              <a:buClr>
                <a:srgbClr val="193C58"/>
              </a:buClr>
              <a:buSzPts val="4000"/>
            </a:pPr>
            <a:r>
              <a:rPr lang="en-US" sz="3100" b="1" dirty="0">
                <a:sym typeface="Arial"/>
              </a:rPr>
              <a:t>Housing Search, Navigation, &amp; Placement Support</a:t>
            </a:r>
            <a:br>
              <a:rPr lang="en-US" sz="1600" dirty="0">
                <a:sym typeface="Arial"/>
              </a:rPr>
            </a:br>
            <a:br>
              <a:rPr lang="en-US" sz="1600" dirty="0">
                <a:sym typeface="Arial"/>
              </a:rPr>
            </a:br>
            <a:r>
              <a:rPr lang="en-US" sz="2200" dirty="0">
                <a:sym typeface="Arial"/>
              </a:rPr>
              <a:t>In order to support a wide variety of participant housing needs and preferences and timelier placement…</a:t>
            </a:r>
            <a:br>
              <a:rPr lang="en-US" sz="1600" dirty="0"/>
            </a:br>
            <a:br>
              <a:rPr lang="en-US" sz="1600" dirty="0"/>
            </a:br>
            <a:endParaRPr lang="en-US" sz="1600" dirty="0"/>
          </a:p>
        </p:txBody>
      </p:sp>
      <p:sp>
        <p:nvSpPr>
          <p:cNvPr id="428" name="Google Shape;428;p33"/>
          <p:cNvSpPr txBox="1"/>
          <p:nvPr/>
        </p:nvSpPr>
        <p:spPr>
          <a:xfrm>
            <a:off x="544351" y="1739839"/>
            <a:ext cx="6558976" cy="4850532"/>
          </a:xfrm>
          <a:prstGeom prst="rect">
            <a:avLst/>
          </a:prstGeom>
        </p:spPr>
        <p:txBody>
          <a:bodyPr spcFirstLastPara="1" vert="horz" lIns="91440" tIns="45720" rIns="91440" bIns="45720" rtlCol="0" anchor="ctr" anchorCtr="0">
            <a:normAutofit/>
          </a:bodyPr>
          <a:lstStyle/>
          <a:p>
            <a:pPr marR="0" lvl="0">
              <a:lnSpc>
                <a:spcPct val="90000"/>
              </a:lnSpc>
              <a:spcBef>
                <a:spcPts val="0"/>
              </a:spcBef>
              <a:spcAft>
                <a:spcPts val="1800"/>
              </a:spcAft>
              <a:buClr>
                <a:srgbClr val="595959"/>
              </a:buClr>
              <a:buSzPct val="100000"/>
            </a:pPr>
            <a:r>
              <a:rPr lang="en-US" sz="2000" b="1" i="0" u="none" strike="noStrike" kern="1200" cap="none" dirty="0">
                <a:solidFill>
                  <a:schemeClr val="tx1"/>
                </a:solidFill>
                <a:latin typeface="+mn-lt"/>
                <a:ea typeface="+mn-ea"/>
                <a:cs typeface="+mn-cs"/>
                <a:sym typeface="Arial"/>
              </a:rPr>
              <a:t>Do your research – Identify all potential housing options for a wide-variety of participants, including:</a:t>
            </a:r>
            <a:endParaRPr lang="en-US" sz="2000" b="1" kern="1200" dirty="0">
              <a:solidFill>
                <a:schemeClr val="tx1"/>
              </a:solidFill>
              <a:latin typeface="+mn-lt"/>
              <a:ea typeface="+mn-ea"/>
              <a:cs typeface="+mn-cs"/>
            </a:endParaRP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Different types of housing and housing subsidies</a:t>
            </a: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Eligibility requirements and application processes</a:t>
            </a:r>
            <a:endParaRPr lang="en-US" sz="2000" kern="1200" dirty="0">
              <a:solidFill>
                <a:schemeClr val="tx1"/>
              </a:solidFill>
              <a:latin typeface="+mn-lt"/>
              <a:ea typeface="+mn-ea"/>
              <a:cs typeface="+mn-cs"/>
            </a:endParaRP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Vacancies and waitlist openings </a:t>
            </a:r>
            <a:endParaRPr lang="en-US" sz="2000" kern="1200" dirty="0">
              <a:solidFill>
                <a:schemeClr val="tx1"/>
              </a:solidFill>
              <a:latin typeface="+mn-lt"/>
              <a:ea typeface="+mn-ea"/>
              <a:cs typeface="+mn-cs"/>
            </a:endParaRP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Fair Housing, landlord/tenant law</a:t>
            </a:r>
            <a:endParaRPr lang="en-US" sz="2000" kern="1200" dirty="0">
              <a:solidFill>
                <a:schemeClr val="tx1"/>
              </a:solidFill>
              <a:latin typeface="+mn-lt"/>
              <a:ea typeface="+mn-ea"/>
              <a:cs typeface="+mn-cs"/>
            </a:endParaRP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Attend landlord events and forums to network and stay informed on current market trends and housing issues</a:t>
            </a:r>
          </a:p>
          <a:p>
            <a:pPr marL="228600" marR="0" lvl="0" indent="-228600">
              <a:lnSpc>
                <a:spcPct val="90000"/>
              </a:lnSpc>
              <a:spcBef>
                <a:spcPts val="0"/>
              </a:spcBef>
              <a:spcAft>
                <a:spcPts val="1800"/>
              </a:spcAft>
              <a:buClr>
                <a:srgbClr val="595959"/>
              </a:buClr>
              <a:buSzPct val="100000"/>
              <a:buFont typeface="Arial" panose="020B0604020202020204" pitchFamily="34" charset="0"/>
              <a:buChar char="•"/>
            </a:pPr>
            <a:r>
              <a:rPr lang="en-US" sz="2000" b="0" i="0" u="none" strike="noStrike" kern="1200" cap="none" dirty="0">
                <a:solidFill>
                  <a:schemeClr val="tx1"/>
                </a:solidFill>
                <a:latin typeface="+mn-lt"/>
                <a:ea typeface="+mn-ea"/>
                <a:cs typeface="+mn-cs"/>
                <a:sym typeface="Arial"/>
              </a:rPr>
              <a:t>Connect with other housing locators and case workers to share information and resources  </a:t>
            </a:r>
            <a:br>
              <a:rPr lang="en-US" sz="2000" b="0" i="0" u="none" strike="noStrike" kern="1200" cap="none" dirty="0">
                <a:solidFill>
                  <a:schemeClr val="tx1"/>
                </a:solidFill>
                <a:latin typeface="+mn-lt"/>
                <a:ea typeface="+mn-ea"/>
                <a:cs typeface="+mn-cs"/>
                <a:sym typeface="Calibri"/>
              </a:rPr>
            </a:br>
            <a:endParaRPr lang="en-US" sz="2000" b="0" i="0" u="none" strike="noStrike" kern="1200" cap="none" dirty="0">
              <a:solidFill>
                <a:schemeClr val="tx1"/>
              </a:solidFill>
              <a:latin typeface="+mn-lt"/>
              <a:ea typeface="+mn-ea"/>
              <a:cs typeface="+mn-cs"/>
              <a:sym typeface="Calibri"/>
            </a:endParaRPr>
          </a:p>
        </p:txBody>
      </p:sp>
      <p:pic>
        <p:nvPicPr>
          <p:cNvPr id="441" name="Picture 440" descr="A collection of houses and buildings&#10;&#10;Description automatically generated">
            <a:extLst>
              <a:ext uri="{FF2B5EF4-FFF2-40B4-BE49-F238E27FC236}">
                <a16:creationId xmlns:a16="http://schemas.microsoft.com/office/drawing/2014/main" id="{1B5F9335-C062-880F-C8B0-5A443489BE37}"/>
              </a:ext>
            </a:extLst>
          </p:cNvPr>
          <p:cNvPicPr>
            <a:picLocks noChangeAspect="1"/>
          </p:cNvPicPr>
          <p:nvPr/>
        </p:nvPicPr>
        <p:blipFill rotWithShape="1">
          <a:blip r:embed="rId3"/>
          <a:srcRect l="21446" r="26912"/>
          <a:stretch/>
        </p:blipFill>
        <p:spPr>
          <a:xfrm>
            <a:off x="7588607" y="-10886"/>
            <a:ext cx="4603393" cy="6868886"/>
          </a:xfrm>
          <a:prstGeom prst="rect">
            <a:avLst/>
          </a:prstGeom>
          <a:effectLst>
            <a:outerShdw blurRad="127000" dist="50800" dir="10800000" sx="99000" sy="99000" algn="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9"/>
        <p:cNvGrpSpPr/>
        <p:nvPr/>
      </p:nvGrpSpPr>
      <p:grpSpPr>
        <a:xfrm>
          <a:off x="0" y="0"/>
          <a:ext cx="0" cy="0"/>
          <a:chOff x="0" y="0"/>
          <a:chExt cx="0" cy="0"/>
        </a:xfrm>
      </p:grpSpPr>
      <p:sp useBgFill="1">
        <p:nvSpPr>
          <p:cNvPr id="456" name="Rectangle 45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Google Shape;450;p35"/>
          <p:cNvSpPr txBox="1">
            <a:spLocks noGrp="1"/>
          </p:cNvSpPr>
          <p:nvPr>
            <p:ph type="title"/>
          </p:nvPr>
        </p:nvSpPr>
        <p:spPr>
          <a:xfrm>
            <a:off x="841248" y="548640"/>
            <a:ext cx="3600860" cy="5431536"/>
          </a:xfrm>
          <a:prstGeom prst="rect">
            <a:avLst/>
          </a:prstGeom>
        </p:spPr>
        <p:txBody>
          <a:bodyPr spcFirstLastPara="1" lIns="91425" tIns="45700" rIns="91425" bIns="45700" anchorCtr="0">
            <a:normAutofit/>
          </a:bodyPr>
          <a:lstStyle/>
          <a:p>
            <a:pPr marL="0" lvl="0" indent="0" rtl="0">
              <a:spcBef>
                <a:spcPts val="0"/>
              </a:spcBef>
              <a:spcAft>
                <a:spcPts val="0"/>
              </a:spcAft>
              <a:buClr>
                <a:srgbClr val="193C58"/>
              </a:buClr>
              <a:buSzPct val="100000"/>
              <a:buFont typeface="Arial"/>
              <a:buNone/>
            </a:pPr>
            <a:r>
              <a:rPr lang="en-US" sz="4000" dirty="0">
                <a:latin typeface="Arial"/>
                <a:ea typeface="Arial"/>
                <a:cs typeface="Arial"/>
                <a:sym typeface="Arial"/>
              </a:rPr>
              <a:t>What Assistance will Participants need for Move-in Costs and/or Short-Term Rent Subsidy?</a:t>
            </a:r>
            <a:endParaRPr lang="en-US" sz="4000" dirty="0"/>
          </a:p>
        </p:txBody>
      </p:sp>
      <p:sp>
        <p:nvSpPr>
          <p:cNvPr id="45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Google Shape;451;p35"/>
          <p:cNvSpPr txBox="1">
            <a:spLocks noGrp="1"/>
          </p:cNvSpPr>
          <p:nvPr>
            <p:ph idx="1"/>
          </p:nvPr>
        </p:nvSpPr>
        <p:spPr>
          <a:xfrm>
            <a:off x="5126418" y="552091"/>
            <a:ext cx="6224335" cy="5431536"/>
          </a:xfrm>
          <a:prstGeom prst="rect">
            <a:avLst/>
          </a:prstGeom>
        </p:spPr>
        <p:txBody>
          <a:bodyPr spcFirstLastPara="1" lIns="91425" tIns="45700" rIns="91425" bIns="45700" anchor="ctr" anchorCtr="0">
            <a:normAutofit/>
          </a:bodyPr>
          <a:lstStyle/>
          <a:p>
            <a:pPr marL="0" lvl="0" indent="0" rtl="0">
              <a:spcBef>
                <a:spcPts val="0"/>
              </a:spcBef>
              <a:spcAft>
                <a:spcPts val="600"/>
              </a:spcAft>
              <a:buClr>
                <a:srgbClr val="484848"/>
              </a:buClr>
              <a:buSzPts val="2400"/>
              <a:buNone/>
            </a:pPr>
            <a:r>
              <a:rPr lang="en-US" sz="2200">
                <a:latin typeface="Arial"/>
                <a:ea typeface="Arial"/>
                <a:cs typeface="Arial"/>
                <a:sym typeface="Arial"/>
              </a:rPr>
              <a:t>Given expected income and necessary (real) expenses, what can the participant reasonably be expected to contribute for application costs, move-in expenses, and rent/utilities in the first few months?</a:t>
            </a:r>
            <a:endParaRPr lang="en-US" sz="2200"/>
          </a:p>
          <a:p>
            <a:pPr marL="0" lvl="0" indent="0" rtl="0">
              <a:spcBef>
                <a:spcPts val="0"/>
              </a:spcBef>
              <a:spcAft>
                <a:spcPts val="600"/>
              </a:spcAft>
              <a:buClr>
                <a:srgbClr val="484848"/>
              </a:buClr>
              <a:buSzPts val="2400"/>
              <a:buNone/>
            </a:pPr>
            <a:endParaRPr lang="en-US" sz="2200">
              <a:latin typeface="Arial"/>
              <a:ea typeface="Arial"/>
              <a:cs typeface="Arial"/>
              <a:sym typeface="Arial"/>
            </a:endParaRPr>
          </a:p>
          <a:p>
            <a:pPr marL="228600" lvl="1" indent="-228600" rtl="0">
              <a:spcBef>
                <a:spcPts val="0"/>
              </a:spcBef>
              <a:spcAft>
                <a:spcPts val="600"/>
              </a:spcAft>
              <a:buClr>
                <a:srgbClr val="484848"/>
              </a:buClr>
              <a:buSzPts val="2400"/>
              <a:buChar char="•"/>
            </a:pPr>
            <a:r>
              <a:rPr lang="en-US" sz="2200">
                <a:latin typeface="Arial"/>
                <a:ea typeface="Arial"/>
                <a:cs typeface="Arial"/>
                <a:sym typeface="Arial"/>
              </a:rPr>
              <a:t>People experiencing homelessness rarely have any cash reserves to obtain housing, which may be </a:t>
            </a:r>
            <a:r>
              <a:rPr lang="en-US" sz="2200" b="1" i="1">
                <a:latin typeface="Arial"/>
                <a:ea typeface="Arial"/>
                <a:cs typeface="Arial"/>
                <a:sym typeface="Arial"/>
              </a:rPr>
              <a:t>significant</a:t>
            </a:r>
            <a:endParaRPr lang="en-US" sz="2200"/>
          </a:p>
          <a:p>
            <a:pPr marL="228600" lvl="1" indent="-228600" rtl="0">
              <a:spcBef>
                <a:spcPts val="0"/>
              </a:spcBef>
              <a:spcAft>
                <a:spcPts val="600"/>
              </a:spcAft>
              <a:buClr>
                <a:srgbClr val="484848"/>
              </a:buClr>
              <a:buSzPts val="2400"/>
              <a:buChar char="•"/>
            </a:pPr>
            <a:r>
              <a:rPr lang="en-US" sz="2200">
                <a:latin typeface="Arial"/>
                <a:ea typeface="Arial"/>
                <a:cs typeface="Arial"/>
                <a:sym typeface="Arial"/>
              </a:rPr>
              <a:t>Not all households need deep subsidies; </a:t>
            </a:r>
            <a:r>
              <a:rPr lang="en-US" sz="2200" b="1" i="1">
                <a:latin typeface="Arial"/>
                <a:ea typeface="Arial"/>
                <a:cs typeface="Arial"/>
                <a:sym typeface="Arial"/>
              </a:rPr>
              <a:t>your goal is not to eliminate rent burden</a:t>
            </a:r>
            <a:endParaRPr lang="en-US" sz="2200"/>
          </a:p>
          <a:p>
            <a:pPr marL="228600" lvl="1" indent="-228600" rtl="0">
              <a:spcBef>
                <a:spcPts val="0"/>
              </a:spcBef>
              <a:spcAft>
                <a:spcPts val="600"/>
              </a:spcAft>
              <a:buClr>
                <a:srgbClr val="484848"/>
              </a:buClr>
              <a:buSzPts val="2400"/>
              <a:buChar char="•"/>
            </a:pPr>
            <a:r>
              <a:rPr lang="en-US" sz="2200">
                <a:latin typeface="Arial"/>
                <a:ea typeface="Arial"/>
                <a:cs typeface="Arial"/>
                <a:sym typeface="Arial"/>
              </a:rPr>
              <a:t>Provide </a:t>
            </a:r>
            <a:r>
              <a:rPr lang="en-US" sz="2200" b="1" i="1">
                <a:latin typeface="Arial"/>
                <a:ea typeface="Arial"/>
                <a:cs typeface="Arial"/>
                <a:sym typeface="Arial"/>
              </a:rPr>
              <a:t>just enough </a:t>
            </a:r>
            <a:r>
              <a:rPr lang="en-US" sz="2200">
                <a:latin typeface="Arial"/>
                <a:ea typeface="Arial"/>
                <a:cs typeface="Arial"/>
                <a:sym typeface="Arial"/>
              </a:rPr>
              <a:t>financial assistance, </a:t>
            </a:r>
            <a:r>
              <a:rPr lang="en-US" sz="2200" b="1" i="1">
                <a:latin typeface="Arial"/>
                <a:ea typeface="Arial"/>
                <a:cs typeface="Arial"/>
                <a:sym typeface="Arial"/>
              </a:rPr>
              <a:t>just in time</a:t>
            </a:r>
            <a:r>
              <a:rPr lang="en-US" sz="2200">
                <a:latin typeface="Arial"/>
                <a:ea typeface="Arial"/>
                <a:cs typeface="Arial"/>
                <a:sym typeface="Arial"/>
              </a:rPr>
              <a:t>, and for </a:t>
            </a:r>
            <a:r>
              <a:rPr lang="en-US" sz="2200" b="1" i="1">
                <a:latin typeface="Arial"/>
                <a:ea typeface="Arial"/>
                <a:cs typeface="Arial"/>
                <a:sym typeface="Arial"/>
              </a:rPr>
              <a:t>only as long </a:t>
            </a:r>
            <a:r>
              <a:rPr lang="en-US" sz="2200" i="1">
                <a:latin typeface="Arial"/>
                <a:ea typeface="Arial"/>
                <a:cs typeface="Arial"/>
                <a:sym typeface="Arial"/>
              </a:rPr>
              <a:t>as necessary </a:t>
            </a:r>
            <a:r>
              <a:rPr lang="en-US" sz="2200">
                <a:latin typeface="Arial"/>
                <a:ea typeface="Arial"/>
                <a:cs typeface="Arial"/>
                <a:sym typeface="Arial"/>
              </a:rPr>
              <a:t>to get/keep housing. This avoids the “cliff effect” and allows you to assist more people in crisis</a:t>
            </a:r>
            <a:endParaRPr lang="en-US" sz="22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7" name="Google Shape;457;p36"/>
          <p:cNvPicPr preferRelativeResize="0"/>
          <p:nvPr/>
        </p:nvPicPr>
        <p:blipFill rotWithShape="1">
          <a:blip r:embed="rId3">
            <a:alphaModFix/>
          </a:blip>
          <a:srcRect/>
          <a:stretch/>
        </p:blipFill>
        <p:spPr>
          <a:xfrm>
            <a:off x="8625468" y="1325745"/>
            <a:ext cx="3469173" cy="3177354"/>
          </a:xfrm>
          <a:prstGeom prst="rect">
            <a:avLst/>
          </a:prstGeom>
          <a:noFill/>
          <a:ln>
            <a:noFill/>
          </a:ln>
        </p:spPr>
      </p:pic>
      <p:sp>
        <p:nvSpPr>
          <p:cNvPr id="456" name="Google Shape;456;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93C58"/>
              </a:buClr>
              <a:buSzPts val="3600"/>
              <a:buFont typeface="Arial"/>
              <a:buNone/>
            </a:pPr>
            <a:r>
              <a:rPr lang="en-US" sz="2800" b="1" dirty="0">
                <a:latin typeface="Arial"/>
                <a:ea typeface="Arial"/>
                <a:cs typeface="Arial"/>
                <a:sym typeface="Arial"/>
              </a:rPr>
              <a:t>Improving housing stability by supporting participants in increasing income/resources in the near-term </a:t>
            </a:r>
            <a:endParaRPr sz="3600" b="1" dirty="0"/>
          </a:p>
        </p:txBody>
      </p:sp>
      <p:sp>
        <p:nvSpPr>
          <p:cNvPr id="458" name="Google Shape;458;p36"/>
          <p:cNvSpPr txBox="1">
            <a:spLocks noGrp="1"/>
          </p:cNvSpPr>
          <p:nvPr>
            <p:ph idx="1"/>
          </p:nvPr>
        </p:nvSpPr>
        <p:spPr>
          <a:xfrm>
            <a:off x="838200" y="1981742"/>
            <a:ext cx="9777761"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4000"/>
              </a:lnSpc>
              <a:spcBef>
                <a:spcPts val="0"/>
              </a:spcBef>
              <a:spcAft>
                <a:spcPts val="0"/>
              </a:spcAft>
              <a:buClr>
                <a:srgbClr val="484848"/>
              </a:buClr>
              <a:buSzPts val="2400"/>
              <a:buNone/>
            </a:pPr>
            <a:r>
              <a:rPr lang="en-US" sz="2400" b="1" dirty="0">
                <a:latin typeface="Arial"/>
                <a:ea typeface="Arial"/>
                <a:cs typeface="Arial"/>
                <a:sym typeface="Arial"/>
              </a:rPr>
              <a:t>Employment</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Workforce Innovation &amp; Investment Act (WIOA) resources</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Supportive Employment</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Vocational Rehabilitation</a:t>
            </a:r>
            <a:endParaRPr dirty="0"/>
          </a:p>
          <a:p>
            <a:pPr marL="0" lvl="0" indent="0" algn="l" rtl="0">
              <a:lnSpc>
                <a:spcPct val="114000"/>
              </a:lnSpc>
              <a:spcBef>
                <a:spcPts val="0"/>
              </a:spcBef>
              <a:spcAft>
                <a:spcPts val="0"/>
              </a:spcAft>
              <a:buClr>
                <a:srgbClr val="484848"/>
              </a:buClr>
              <a:buSzPts val="2400"/>
              <a:buNone/>
            </a:pPr>
            <a:r>
              <a:rPr lang="en-US" sz="2400" b="1" dirty="0">
                <a:latin typeface="Arial"/>
                <a:ea typeface="Arial"/>
                <a:cs typeface="Arial"/>
                <a:sym typeface="Arial"/>
              </a:rPr>
              <a:t>Disability</a:t>
            </a:r>
            <a:r>
              <a:rPr lang="en-US" sz="2400" dirty="0">
                <a:latin typeface="Arial"/>
                <a:ea typeface="Arial"/>
                <a:cs typeface="Arial"/>
                <a:sym typeface="Arial"/>
              </a:rPr>
              <a:t> </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SOAR - SSI/SSDI Outreach, Access and Recovery</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Social Security Administration: Ticket-to-Work Program for SSI/SSDI beneficiaries</a:t>
            </a:r>
            <a:endParaRPr dirty="0"/>
          </a:p>
          <a:p>
            <a:pPr marL="0" lvl="0" indent="0" algn="l" rtl="0">
              <a:lnSpc>
                <a:spcPct val="114000"/>
              </a:lnSpc>
              <a:spcBef>
                <a:spcPts val="0"/>
              </a:spcBef>
              <a:spcAft>
                <a:spcPts val="0"/>
              </a:spcAft>
              <a:buClr>
                <a:srgbClr val="484848"/>
              </a:buClr>
              <a:buSzPts val="2400"/>
              <a:buNone/>
            </a:pPr>
            <a:r>
              <a:rPr lang="en-US" sz="2400" b="1" dirty="0">
                <a:latin typeface="Arial"/>
                <a:ea typeface="Arial"/>
                <a:cs typeface="Arial"/>
                <a:sym typeface="Arial"/>
              </a:rPr>
              <a:t>Other resources to stretch household income/resources</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Childcare assistance programs</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SNAPS benefits (food stamps)</a:t>
            </a:r>
            <a:endParaRPr dirty="0"/>
          </a:p>
          <a:p>
            <a:pPr marL="228600" lvl="1" indent="-228600" algn="l" rtl="0">
              <a:lnSpc>
                <a:spcPct val="114000"/>
              </a:lnSpc>
              <a:spcBef>
                <a:spcPts val="0"/>
              </a:spcBef>
              <a:spcAft>
                <a:spcPts val="0"/>
              </a:spcAft>
              <a:buClr>
                <a:srgbClr val="484848"/>
              </a:buClr>
              <a:buSzPts val="2400"/>
              <a:buChar char="•"/>
            </a:pPr>
            <a:r>
              <a:rPr lang="en-US" sz="2400" dirty="0">
                <a:latin typeface="Arial"/>
                <a:ea typeface="Arial"/>
                <a:cs typeface="Arial"/>
                <a:sym typeface="Arial"/>
              </a:rPr>
              <a:t>Food pantries</a:t>
            </a:r>
            <a:endParaRPr sz="1100" dirty="0">
              <a:latin typeface="Arial"/>
              <a:ea typeface="Arial"/>
              <a:cs typeface="Arial"/>
              <a:sym typeface="Arial"/>
            </a:endParaRPr>
          </a:p>
          <a:p>
            <a:pPr marL="171450" lvl="0" indent="-82550" algn="l" rtl="0">
              <a:lnSpc>
                <a:spcPct val="90000"/>
              </a:lnSpc>
              <a:spcBef>
                <a:spcPts val="750"/>
              </a:spcBef>
              <a:spcAft>
                <a:spcPts val="0"/>
              </a:spcAft>
              <a:buClr>
                <a:srgbClr val="484848"/>
              </a:buClr>
              <a:buSzPts val="1400"/>
              <a:buNone/>
            </a:pPr>
            <a:endParaRPr sz="1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3"/>
        <p:cNvGrpSpPr/>
        <p:nvPr/>
      </p:nvGrpSpPr>
      <p:grpSpPr>
        <a:xfrm>
          <a:off x="0" y="0"/>
          <a:ext cx="0" cy="0"/>
          <a:chOff x="0" y="0"/>
          <a:chExt cx="0" cy="0"/>
        </a:xfrm>
      </p:grpSpPr>
      <p:sp useBgFill="1">
        <p:nvSpPr>
          <p:cNvPr id="485" name="Rectangle 484">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Google Shape;464;p37"/>
          <p:cNvSpPr txBox="1">
            <a:spLocks noGrp="1"/>
          </p:cNvSpPr>
          <p:nvPr>
            <p:ph type="title"/>
          </p:nvPr>
        </p:nvSpPr>
        <p:spPr>
          <a:xfrm>
            <a:off x="234176" y="640823"/>
            <a:ext cx="3819483" cy="5583148"/>
          </a:xfrm>
          <a:prstGeom prst="rect">
            <a:avLst/>
          </a:prstGeom>
        </p:spPr>
        <p:txBody>
          <a:bodyPr spcFirstLastPara="1" lIns="91425" tIns="45700" rIns="91425" bIns="45700" anchor="ctr" anchorCtr="0">
            <a:normAutofit/>
          </a:bodyPr>
          <a:lstStyle/>
          <a:p>
            <a:pPr marL="0" lvl="0" indent="0" rtl="0">
              <a:spcBef>
                <a:spcPts val="0"/>
              </a:spcBef>
              <a:spcAft>
                <a:spcPts val="0"/>
              </a:spcAft>
              <a:buClr>
                <a:srgbClr val="193C58"/>
              </a:buClr>
              <a:buSzPts val="3600"/>
              <a:buFont typeface="Arial"/>
              <a:buNone/>
            </a:pPr>
            <a:r>
              <a:rPr lang="en-US" sz="4200" b="1" dirty="0">
                <a:ea typeface="Arial"/>
                <a:cs typeface="Arial"/>
                <a:sym typeface="Arial"/>
              </a:rPr>
              <a:t>Employment as a short-term goal: </a:t>
            </a:r>
            <a:r>
              <a:rPr lang="en-US" sz="4200" b="1" i="1" dirty="0">
                <a:ea typeface="Arial"/>
                <a:cs typeface="Arial"/>
                <a:sym typeface="Arial"/>
              </a:rPr>
              <a:t>Considerations</a:t>
            </a:r>
            <a:endParaRPr lang="en-US" sz="4200" b="1" dirty="0"/>
          </a:p>
        </p:txBody>
      </p:sp>
      <p:sp>
        <p:nvSpPr>
          <p:cNvPr id="487"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81" name="Google Shape;465;p37">
            <a:extLst>
              <a:ext uri="{FF2B5EF4-FFF2-40B4-BE49-F238E27FC236}">
                <a16:creationId xmlns:a16="http://schemas.microsoft.com/office/drawing/2014/main" id="{98B77B67-FFDE-098F-A44A-AE81160DF93C}"/>
              </a:ext>
            </a:extLst>
          </p:cNvPr>
          <p:cNvGraphicFramePr>
            <a:graphicFrameLocks noGrp="1"/>
          </p:cNvGraphicFramePr>
          <p:nvPr>
            <p:ph idx="1"/>
            <p:extLst>
              <p:ext uri="{D42A27DB-BD31-4B8C-83A1-F6EECF244321}">
                <p14:modId xmlns:p14="http://schemas.microsoft.com/office/powerpoint/2010/main" val="158056195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0"/>
        <p:cNvGrpSpPr/>
        <p:nvPr/>
      </p:nvGrpSpPr>
      <p:grpSpPr>
        <a:xfrm>
          <a:off x="0" y="0"/>
          <a:ext cx="0" cy="0"/>
          <a:chOff x="0" y="0"/>
          <a:chExt cx="0" cy="0"/>
        </a:xfrm>
      </p:grpSpPr>
      <p:sp useBgFill="1">
        <p:nvSpPr>
          <p:cNvPr id="477" name="Rectangle 47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Google Shape;471;p38"/>
          <p:cNvSpPr txBox="1">
            <a:spLocks noGrp="1"/>
          </p:cNvSpPr>
          <p:nvPr>
            <p:ph type="title"/>
          </p:nvPr>
        </p:nvSpPr>
        <p:spPr>
          <a:xfrm>
            <a:off x="838199" y="365125"/>
            <a:ext cx="10970941" cy="1325563"/>
          </a:xfrm>
          <a:prstGeom prst="rect">
            <a:avLst/>
          </a:prstGeom>
        </p:spPr>
        <p:txBody>
          <a:bodyPr spcFirstLastPara="1" lIns="91425" tIns="45700" rIns="91425" bIns="45700" anchorCtr="0">
            <a:normAutofit/>
          </a:bodyPr>
          <a:lstStyle/>
          <a:p>
            <a:pPr marL="0" lvl="0" indent="0" rtl="0">
              <a:spcBef>
                <a:spcPts val="0"/>
              </a:spcBef>
              <a:spcAft>
                <a:spcPts val="0"/>
              </a:spcAft>
              <a:buClr>
                <a:srgbClr val="193C58"/>
              </a:buClr>
              <a:buSzPct val="100000"/>
              <a:buFont typeface="Arial"/>
              <a:buNone/>
            </a:pPr>
            <a:r>
              <a:rPr lang="en-US" sz="3600" b="1" dirty="0">
                <a:ea typeface="Arial"/>
                <a:cs typeface="Arial"/>
                <a:sym typeface="Arial"/>
              </a:rPr>
              <a:t>Other considerations for the </a:t>
            </a:r>
            <a:br>
              <a:rPr lang="en-US" sz="3600" b="1" dirty="0">
                <a:ea typeface="Arial"/>
                <a:cs typeface="Arial"/>
                <a:sym typeface="Arial"/>
              </a:rPr>
            </a:br>
            <a:r>
              <a:rPr lang="en-US" sz="3600" b="1" dirty="0">
                <a:ea typeface="Arial"/>
                <a:cs typeface="Arial"/>
                <a:sym typeface="Arial"/>
              </a:rPr>
              <a:t>Participant’s Crisis Stabilization &amp; Housing Search Plan…</a:t>
            </a:r>
            <a:endParaRPr lang="en-US" sz="3600" b="1" dirty="0"/>
          </a:p>
        </p:txBody>
      </p:sp>
      <p:sp>
        <p:nvSpPr>
          <p:cNvPr id="47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Google Shape;472;p38"/>
          <p:cNvSpPr txBox="1">
            <a:spLocks noGrp="1"/>
          </p:cNvSpPr>
          <p:nvPr>
            <p:ph idx="1"/>
          </p:nvPr>
        </p:nvSpPr>
        <p:spPr>
          <a:xfrm>
            <a:off x="838200" y="1929384"/>
            <a:ext cx="10515600" cy="4251960"/>
          </a:xfrm>
          <a:prstGeom prst="rect">
            <a:avLst/>
          </a:prstGeom>
        </p:spPr>
        <p:txBody>
          <a:bodyPr spcFirstLastPara="1" lIns="91425" tIns="45700" rIns="91425" bIns="45700" anchorCtr="0">
            <a:normAutofit/>
          </a:bodyPr>
          <a:lstStyle/>
          <a:p>
            <a:pPr marL="228600" lvl="0" indent="-228600" rtl="0">
              <a:spcBef>
                <a:spcPts val="0"/>
              </a:spcBef>
              <a:spcAft>
                <a:spcPts val="0"/>
              </a:spcAft>
              <a:buClr>
                <a:srgbClr val="484848"/>
              </a:buClr>
              <a:buSzPts val="2400"/>
              <a:buChar char="•"/>
            </a:pPr>
            <a:r>
              <a:rPr lang="en-US" dirty="0">
                <a:latin typeface="Arial"/>
                <a:ea typeface="Arial"/>
                <a:cs typeface="Arial"/>
                <a:sym typeface="Arial"/>
              </a:rPr>
              <a:t>Furnishings, beds, towels, linens, crib, household supplies</a:t>
            </a:r>
            <a:endParaRPr lang="en-US" dirty="0"/>
          </a:p>
          <a:p>
            <a:pPr marL="228600" lvl="0" indent="-228600" rtl="0">
              <a:spcBef>
                <a:spcPts val="0"/>
              </a:spcBef>
              <a:spcAft>
                <a:spcPts val="0"/>
              </a:spcAft>
              <a:buClr>
                <a:srgbClr val="484848"/>
              </a:buClr>
              <a:buSzPts val="2400"/>
              <a:buChar char="•"/>
            </a:pPr>
            <a:r>
              <a:rPr lang="en-US" dirty="0">
                <a:latin typeface="Arial"/>
                <a:ea typeface="Arial"/>
                <a:cs typeface="Arial"/>
                <a:sym typeface="Arial"/>
              </a:rPr>
              <a:t>Getting items out of storage/storage payments</a:t>
            </a:r>
            <a:endParaRPr lang="en-US" dirty="0"/>
          </a:p>
          <a:p>
            <a:pPr marL="228600" lvl="0" indent="-228600" rtl="0">
              <a:spcBef>
                <a:spcPts val="0"/>
              </a:spcBef>
              <a:spcAft>
                <a:spcPts val="0"/>
              </a:spcAft>
              <a:buClr>
                <a:srgbClr val="484848"/>
              </a:buClr>
              <a:buSzPts val="2400"/>
              <a:buChar char="•"/>
            </a:pPr>
            <a:r>
              <a:rPr lang="en-US" dirty="0">
                <a:latin typeface="Arial"/>
                <a:ea typeface="Arial"/>
                <a:cs typeface="Arial"/>
                <a:sym typeface="Arial"/>
              </a:rPr>
              <a:t>Housing inspection</a:t>
            </a:r>
            <a:endParaRPr lang="en-US" dirty="0"/>
          </a:p>
          <a:p>
            <a:pPr marL="228600" lvl="0" indent="-228600" rtl="0">
              <a:spcBef>
                <a:spcPts val="0"/>
              </a:spcBef>
              <a:spcAft>
                <a:spcPts val="0"/>
              </a:spcAft>
              <a:buClr>
                <a:srgbClr val="484848"/>
              </a:buClr>
              <a:buSzPts val="2400"/>
              <a:buChar char="•"/>
            </a:pPr>
            <a:r>
              <a:rPr lang="en-US" dirty="0">
                <a:latin typeface="Arial"/>
                <a:ea typeface="Arial"/>
                <a:cs typeface="Arial"/>
                <a:sym typeface="Arial"/>
              </a:rPr>
              <a:t>Utility connection (including arrears)</a:t>
            </a:r>
            <a:endParaRPr lang="en-US" dirty="0"/>
          </a:p>
          <a:p>
            <a:pPr marL="171450" lvl="0" indent="-19050" rtl="0">
              <a:spcBef>
                <a:spcPts val="0"/>
              </a:spcBef>
              <a:spcAft>
                <a:spcPts val="0"/>
              </a:spcAft>
              <a:buClr>
                <a:srgbClr val="484848"/>
              </a:buClr>
              <a:buSzPts val="2400"/>
              <a:buNone/>
            </a:pPr>
            <a:endParaRPr lang="en-US" dirty="0">
              <a:latin typeface="Arial"/>
              <a:ea typeface="Arial"/>
              <a:cs typeface="Arial"/>
              <a:sym typeface="Arial"/>
            </a:endParaRPr>
          </a:p>
          <a:p>
            <a:pPr marL="0" lvl="0" indent="0" rtl="0">
              <a:spcBef>
                <a:spcPts val="0"/>
              </a:spcBef>
              <a:spcAft>
                <a:spcPts val="0"/>
              </a:spcAft>
              <a:buClr>
                <a:srgbClr val="484848"/>
              </a:buClr>
              <a:buSzPts val="2400"/>
              <a:buNone/>
            </a:pPr>
            <a:r>
              <a:rPr lang="en-US" b="1" dirty="0">
                <a:latin typeface="Arial"/>
                <a:ea typeface="Arial"/>
                <a:cs typeface="Arial"/>
                <a:sym typeface="Arial"/>
              </a:rPr>
              <a:t>If staying in shared housing:</a:t>
            </a:r>
            <a:endParaRPr lang="en-US" dirty="0"/>
          </a:p>
          <a:p>
            <a:pPr marL="228600" lvl="0" indent="-228600" rtl="0">
              <a:spcBef>
                <a:spcPts val="0"/>
              </a:spcBef>
              <a:spcAft>
                <a:spcPts val="0"/>
              </a:spcAft>
              <a:buClr>
                <a:srgbClr val="484848"/>
              </a:buClr>
              <a:buSzPts val="2400"/>
              <a:buChar char="•"/>
            </a:pPr>
            <a:r>
              <a:rPr lang="en-US" dirty="0">
                <a:latin typeface="Arial"/>
                <a:ea typeface="Arial"/>
                <a:cs typeface="Arial"/>
                <a:sym typeface="Arial"/>
              </a:rPr>
              <a:t>Putting a roommate/housemate/guest agreement in place </a:t>
            </a:r>
            <a:endParaRPr lang="en-US" dirty="0"/>
          </a:p>
          <a:p>
            <a:pPr marL="228600" lvl="0" indent="-228600" rtl="0">
              <a:spcBef>
                <a:spcPts val="0"/>
              </a:spcBef>
              <a:spcAft>
                <a:spcPts val="0"/>
              </a:spcAft>
              <a:buClr>
                <a:srgbClr val="484848"/>
              </a:buClr>
              <a:buSzPts val="2400"/>
              <a:buChar char="•"/>
            </a:pPr>
            <a:r>
              <a:rPr lang="en-US" dirty="0">
                <a:latin typeface="Arial"/>
                <a:ea typeface="Arial"/>
                <a:cs typeface="Arial"/>
                <a:sym typeface="Arial"/>
              </a:rPr>
              <a:t>Addressing utilities, other contributions to shared household costs, upkeep</a:t>
            </a:r>
            <a:endParaRPr lang="en-US" dirty="0"/>
          </a:p>
          <a:p>
            <a:pPr marL="0" lvl="0" indent="0" rtl="0">
              <a:spcBef>
                <a:spcPts val="750"/>
              </a:spcBef>
              <a:spcAft>
                <a:spcPts val="0"/>
              </a:spcAft>
              <a:buClr>
                <a:srgbClr val="484848"/>
              </a:buClr>
              <a:buSzPts val="2400"/>
              <a:buNone/>
            </a:pPr>
            <a:endParaRPr lang="en-US" b="1" i="1" dirty="0">
              <a:latin typeface="Arial"/>
              <a:ea typeface="Arial"/>
              <a:cs typeface="Arial"/>
              <a:sym typeface="Arial"/>
            </a:endParaRPr>
          </a:p>
          <a:p>
            <a:pPr marL="0" lvl="0" indent="0" rtl="0">
              <a:spcBef>
                <a:spcPts val="750"/>
              </a:spcBef>
              <a:spcAft>
                <a:spcPts val="0"/>
              </a:spcAft>
              <a:buClr>
                <a:srgbClr val="484848"/>
              </a:buClr>
              <a:buSzPts val="2400"/>
              <a:buNone/>
            </a:pPr>
            <a:endParaRPr lang="en-US" dirty="0"/>
          </a:p>
          <a:p>
            <a:pPr marL="171450" lvl="0" indent="-19050" rtl="0">
              <a:spcBef>
                <a:spcPts val="750"/>
              </a:spcBef>
              <a:spcAft>
                <a:spcPts val="0"/>
              </a:spcAft>
              <a:buClr>
                <a:srgbClr val="484848"/>
              </a:buClr>
              <a:buSzPts val="2400"/>
              <a:buNone/>
            </a:pPr>
            <a:endParaRPr lang="en-US" dirty="0"/>
          </a:p>
          <a:p>
            <a:pPr marL="171450" lvl="0" indent="-19050" rtl="0">
              <a:spcBef>
                <a:spcPts val="750"/>
              </a:spcBef>
              <a:spcAft>
                <a:spcPts val="0"/>
              </a:spcAft>
              <a:buClr>
                <a:srgbClr val="484848"/>
              </a:buClr>
              <a:buSzPts val="2400"/>
              <a:buNone/>
            </a:pPr>
            <a:endParaRPr lang="en-US" dirty="0"/>
          </a:p>
          <a:p>
            <a:pPr marL="171450" lvl="0" indent="-44450" rtl="0">
              <a:spcBef>
                <a:spcPts val="750"/>
              </a:spcBef>
              <a:spcAft>
                <a:spcPts val="0"/>
              </a:spcAft>
              <a:buClr>
                <a:srgbClr val="484848"/>
              </a:buClr>
              <a:buSzPts val="2000"/>
              <a:buNone/>
            </a:pPr>
            <a:endParaRPr lang="en-US" dirty="0"/>
          </a:p>
          <a:p>
            <a:pPr marL="171450" lvl="0" indent="-107950" rtl="0">
              <a:spcBef>
                <a:spcPts val="750"/>
              </a:spcBef>
              <a:spcAft>
                <a:spcPts val="0"/>
              </a:spcAft>
              <a:buClr>
                <a:srgbClr val="484848"/>
              </a:buClr>
              <a:buSzPts val="1000"/>
              <a:buNone/>
            </a:pPr>
            <a:endParaRPr lang="en-US" dirty="0"/>
          </a:p>
          <a:p>
            <a:pPr marL="0" lvl="0" indent="0" rtl="0">
              <a:spcBef>
                <a:spcPts val="750"/>
              </a:spcBef>
              <a:spcAft>
                <a:spcPts val="0"/>
              </a:spcAft>
              <a:buClr>
                <a:srgbClr val="484848"/>
              </a:buClr>
              <a:buSzPts val="2400"/>
              <a:buNone/>
            </a:pPr>
            <a:endParaRPr lang="en-US" dirty="0"/>
          </a:p>
          <a:p>
            <a:pPr marL="171450" lvl="0" indent="-19050" rtl="0">
              <a:spcBef>
                <a:spcPts val="750"/>
              </a:spcBef>
              <a:spcAft>
                <a:spcPts val="0"/>
              </a:spcAft>
              <a:buClr>
                <a:srgbClr val="484848"/>
              </a:buClr>
              <a:buSzPts val="2400"/>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9" name="Picture 9" descr="Large skydiving group mid-air">
            <a:extLst>
              <a:ext uri="{FF2B5EF4-FFF2-40B4-BE49-F238E27FC236}">
                <a16:creationId xmlns:a16="http://schemas.microsoft.com/office/drawing/2014/main" id="{FB797FAF-2043-FAE9-A8B5-FEC536347C95}"/>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aintBrush/>
                    </a14:imgEffect>
                  </a14:imgLayer>
                </a14:imgProps>
              </a:ext>
            </a:extLst>
          </a:blip>
          <a:srcRect l="3306" t="23103" r="5785"/>
          <a:stretch/>
        </p:blipFill>
        <p:spPr>
          <a:xfrm>
            <a:off x="20" y="10"/>
            <a:ext cx="12191981" cy="6857990"/>
          </a:xfrm>
          <a:prstGeom prst="rect">
            <a:avLst/>
          </a:prstGeom>
        </p:spPr>
      </p:pic>
      <p:sp>
        <p:nvSpPr>
          <p:cNvPr id="59" name="Rectangle 5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itle 6">
            <a:extLst>
              <a:ext uri="{FF2B5EF4-FFF2-40B4-BE49-F238E27FC236}">
                <a16:creationId xmlns:a16="http://schemas.microsoft.com/office/drawing/2014/main" id="{FDFC44BC-00D3-B9F1-D908-A65DD40C71FE}"/>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a:t>Small Group Activity 3</a:t>
            </a:r>
          </a:p>
        </p:txBody>
      </p:sp>
      <p:sp>
        <p:nvSpPr>
          <p:cNvPr id="61" name="Rectangle: Rounded Corners 6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ontent Placeholder 7">
            <a:extLst>
              <a:ext uri="{FF2B5EF4-FFF2-40B4-BE49-F238E27FC236}">
                <a16:creationId xmlns:a16="http://schemas.microsoft.com/office/drawing/2014/main" id="{406AEE56-B9F7-84CA-C69D-2E4EE740612E}"/>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3200" b="1" i="1"/>
              <a:t>Creating an Initial Housing Search Plan</a:t>
            </a:r>
          </a:p>
        </p:txBody>
      </p:sp>
    </p:spTree>
    <p:extLst>
      <p:ext uri="{BB962C8B-B14F-4D97-AF65-F5344CB8AC3E}">
        <p14:creationId xmlns:p14="http://schemas.microsoft.com/office/powerpoint/2010/main" val="3199507791"/>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1" name="Picture 20" descr="Wooden blocks stacked to create a bar graph">
            <a:extLst>
              <a:ext uri="{FF2B5EF4-FFF2-40B4-BE49-F238E27FC236}">
                <a16:creationId xmlns:a16="http://schemas.microsoft.com/office/drawing/2014/main" id="{4C037E36-00C1-F44C-9E61-C43273E78254}"/>
              </a:ext>
            </a:extLst>
          </p:cNvPr>
          <p:cNvPicPr>
            <a:picLocks noChangeAspect="1"/>
          </p:cNvPicPr>
          <p:nvPr/>
        </p:nvPicPr>
        <p:blipFill rotWithShape="1">
          <a:blip r:embed="rId3"/>
          <a:srcRect t="5445" r="23010" b="3304"/>
          <a:stretch/>
        </p:blipFill>
        <p:spPr>
          <a:xfrm>
            <a:off x="3523488" y="10"/>
            <a:ext cx="8668512" cy="6857990"/>
          </a:xfrm>
          <a:prstGeom prst="rect">
            <a:avLst/>
          </a:prstGeom>
        </p:spPr>
      </p:pic>
      <p:sp>
        <p:nvSpPr>
          <p:cNvPr id="52" name="Rectangle 5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Title 2">
            <a:extLst>
              <a:ext uri="{FF2B5EF4-FFF2-40B4-BE49-F238E27FC236}">
                <a16:creationId xmlns:a16="http://schemas.microsoft.com/office/drawing/2014/main" id="{24C3E87F-F831-313D-6F4C-D29AB597E38B}"/>
              </a:ext>
            </a:extLst>
          </p:cNvPr>
          <p:cNvSpPr>
            <a:spLocks noGrp="1"/>
          </p:cNvSpPr>
          <p:nvPr>
            <p:ph type="ctrTitle"/>
          </p:nvPr>
        </p:nvSpPr>
        <p:spPr>
          <a:xfrm>
            <a:off x="477980" y="1122363"/>
            <a:ext cx="6174279" cy="3204134"/>
          </a:xfrm>
        </p:spPr>
        <p:txBody>
          <a:bodyPr anchor="b">
            <a:normAutofit/>
          </a:bodyPr>
          <a:lstStyle/>
          <a:p>
            <a:pPr algn="l"/>
            <a:r>
              <a:rPr lang="en-US" sz="4800" b="1" i="1" dirty="0"/>
              <a:t>Introduction to</a:t>
            </a:r>
            <a:br>
              <a:rPr lang="en-US" sz="4800" b="1" dirty="0"/>
            </a:br>
            <a:r>
              <a:rPr lang="en-US" sz="4800" b="1" i="1" dirty="0"/>
              <a:t>Housing-Focused Case Management (day 2)</a:t>
            </a:r>
          </a:p>
        </p:txBody>
      </p:sp>
      <p:sp>
        <p:nvSpPr>
          <p:cNvPr id="4" name="Subtitle 3">
            <a:extLst>
              <a:ext uri="{FF2B5EF4-FFF2-40B4-BE49-F238E27FC236}">
                <a16:creationId xmlns:a16="http://schemas.microsoft.com/office/drawing/2014/main" id="{701619A1-1BCF-E3BC-9176-6FB701B07419}"/>
              </a:ext>
            </a:extLst>
          </p:cNvPr>
          <p:cNvSpPr>
            <a:spLocks noGrp="1"/>
          </p:cNvSpPr>
          <p:nvPr>
            <p:ph type="subTitle" idx="1"/>
          </p:nvPr>
        </p:nvSpPr>
        <p:spPr>
          <a:xfrm>
            <a:off x="477980" y="4872922"/>
            <a:ext cx="4779820" cy="1623890"/>
          </a:xfrm>
        </p:spPr>
        <p:txBody>
          <a:bodyPr>
            <a:normAutofit fontScale="85000" lnSpcReduction="10000"/>
          </a:bodyPr>
          <a:lstStyle/>
          <a:p>
            <a:pPr algn="l">
              <a:spcBef>
                <a:spcPts val="0"/>
              </a:spcBef>
            </a:pPr>
            <a:r>
              <a:rPr lang="en-US" b="1" dirty="0"/>
              <a:t>Columbus/Franklin County</a:t>
            </a:r>
          </a:p>
          <a:p>
            <a:pPr algn="l">
              <a:spcBef>
                <a:spcPts val="0"/>
              </a:spcBef>
            </a:pPr>
            <a:r>
              <a:rPr lang="en-US" b="1" dirty="0"/>
              <a:t>HOMELESSNESS PREVENTION NETWORK</a:t>
            </a:r>
          </a:p>
          <a:p>
            <a:pPr algn="l">
              <a:spcBef>
                <a:spcPts val="0"/>
              </a:spcBef>
              <a:spcAft>
                <a:spcPts val="600"/>
              </a:spcAft>
            </a:pPr>
            <a:endParaRPr lang="en-US" b="1" dirty="0"/>
          </a:p>
          <a:p>
            <a:pPr algn="l">
              <a:spcBef>
                <a:spcPts val="0"/>
              </a:spcBef>
              <a:spcAft>
                <a:spcPts val="600"/>
              </a:spcAft>
            </a:pPr>
            <a:r>
              <a:rPr lang="en-US" b="1" dirty="0"/>
              <a:t>March 2024</a:t>
            </a:r>
          </a:p>
          <a:p>
            <a:pPr algn="l">
              <a:spcBef>
                <a:spcPts val="0"/>
              </a:spcBef>
              <a:spcAft>
                <a:spcPts val="600"/>
              </a:spcAft>
            </a:pPr>
            <a:r>
              <a:rPr lang="en-US" b="1" i="1" dirty="0"/>
              <a:t>Tom Albanese, LSW, HPN Consultant</a:t>
            </a:r>
            <a:endParaRPr lang="en-US" sz="2000" b="1" i="1" dirty="0"/>
          </a:p>
        </p:txBody>
      </p:sp>
      <p:sp>
        <p:nvSpPr>
          <p:cNvPr id="53" name="Rectangle 5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4" name="Rectangle 5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851527521"/>
      </p:ext>
    </p:extLst>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7"/>
        <p:cNvGrpSpPr/>
        <p:nvPr/>
      </p:nvGrpSpPr>
      <p:grpSpPr>
        <a:xfrm>
          <a:off x="0" y="0"/>
          <a:ext cx="0" cy="0"/>
          <a:chOff x="0" y="0"/>
          <a:chExt cx="0" cy="0"/>
        </a:xfrm>
      </p:grpSpPr>
      <p:sp useBgFill="1">
        <p:nvSpPr>
          <p:cNvPr id="244" name="Rectangle 24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9" name="Picture 238">
            <a:extLst>
              <a:ext uri="{FF2B5EF4-FFF2-40B4-BE49-F238E27FC236}">
                <a16:creationId xmlns:a16="http://schemas.microsoft.com/office/drawing/2014/main" id="{7DEA6F46-8EF1-8785-5C7F-C4EAD3CD9F34}"/>
              </a:ext>
            </a:extLst>
          </p:cNvPr>
          <p:cNvPicPr>
            <a:picLocks noChangeAspect="1"/>
          </p:cNvPicPr>
          <p:nvPr/>
        </p:nvPicPr>
        <p:blipFill rotWithShape="1">
          <a:blip r:embed="rId3"/>
          <a:srcRect t="9091" r="18700" b="-2"/>
          <a:stretch/>
        </p:blipFill>
        <p:spPr>
          <a:xfrm>
            <a:off x="3523488" y="10"/>
            <a:ext cx="8668512" cy="6857990"/>
          </a:xfrm>
          <a:prstGeom prst="rect">
            <a:avLst/>
          </a:prstGeom>
        </p:spPr>
      </p:pic>
      <p:sp>
        <p:nvSpPr>
          <p:cNvPr id="246" name="Rectangle 24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FA617B-5045-BD66-80D5-90CC5BDE64C1}"/>
              </a:ext>
            </a:extLst>
          </p:cNvPr>
          <p:cNvSpPr>
            <a:spLocks noGrp="1"/>
          </p:cNvSpPr>
          <p:nvPr>
            <p:ph type="ctrTitle"/>
          </p:nvPr>
        </p:nvSpPr>
        <p:spPr>
          <a:xfrm>
            <a:off x="477981" y="1122363"/>
            <a:ext cx="5710946" cy="3204134"/>
          </a:xfrm>
        </p:spPr>
        <p:txBody>
          <a:bodyPr anchor="b">
            <a:normAutofit/>
          </a:bodyPr>
          <a:lstStyle/>
          <a:p>
            <a:pPr marL="0" marR="0" lvl="0" indent="0" algn="l" rtl="0">
              <a:spcBef>
                <a:spcPts val="0"/>
              </a:spcBef>
              <a:spcAft>
                <a:spcPts val="0"/>
              </a:spcAft>
              <a:buClr>
                <a:srgbClr val="000000"/>
              </a:buClr>
              <a:buSzPts val="4800"/>
              <a:buFont typeface="Arial"/>
              <a:buNone/>
            </a:pPr>
            <a:r>
              <a:rPr lang="en-US" sz="3700" b="1"/>
              <a:t>Supporting Participants with </a:t>
            </a:r>
            <a:br>
              <a:rPr lang="en-US" sz="3700" b="1"/>
            </a:br>
            <a:r>
              <a:rPr lang="en-US" sz="3700" b="1" i="0" u="none" strike="noStrike" cap="none">
                <a:latin typeface="Arial"/>
                <a:ea typeface="Arial"/>
                <a:cs typeface="Arial"/>
                <a:sym typeface="Arial"/>
              </a:rPr>
              <a:t>Housing Stabilization and Retention</a:t>
            </a:r>
            <a:br>
              <a:rPr lang="en-US" sz="3700" b="1" i="0" u="none" strike="noStrike" cap="none">
                <a:latin typeface="Arial"/>
                <a:ea typeface="Arial"/>
                <a:cs typeface="Arial"/>
                <a:sym typeface="Arial"/>
              </a:rPr>
            </a:br>
            <a:endParaRPr lang="en-US" sz="3700" b="1" i="0" u="none" strike="noStrike" cap="none">
              <a:latin typeface="Arial"/>
              <a:ea typeface="Arial"/>
              <a:cs typeface="Arial"/>
              <a:sym typeface="Arial"/>
            </a:endParaRPr>
          </a:p>
        </p:txBody>
      </p:sp>
      <p:sp>
        <p:nvSpPr>
          <p:cNvPr id="248" name="Rectangle 24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0" name="Rectangle 24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 name="Google Shape;228;g139a6b3b41a_0_101"/>
          <p:cNvSpPr txBox="1">
            <a:spLocks noGrp="1"/>
          </p:cNvSpPr>
          <p:nvPr>
            <p:ph type="sldNum" sz="quarter" idx="12"/>
          </p:nvPr>
        </p:nvSpPr>
        <p:spPr>
          <a:xfrm>
            <a:off x="8970819" y="6356350"/>
            <a:ext cx="2743200" cy="365125"/>
          </a:xfrm>
          <a:prstGeom prst="ellipse">
            <a:avLst/>
          </a:prstGeom>
        </p:spPr>
        <p:txBody>
          <a:bodyPr spcFirstLastPara="1" lIns="91425" tIns="45700" rIns="91425" bIns="45700" anchorCtr="0">
            <a:normAutofit/>
          </a:bodyPr>
          <a:lstStyle/>
          <a:p>
            <a:pPr marL="0" lvl="0" indent="0" rtl="0">
              <a:lnSpc>
                <a:spcPct val="90000"/>
              </a:lnSpc>
              <a:spcBef>
                <a:spcPts val="0"/>
              </a:spcBef>
              <a:spcAft>
                <a:spcPts val="600"/>
              </a:spcAft>
              <a:buClr>
                <a:srgbClr val="000000"/>
              </a:buClr>
              <a:buSzPts val="1200"/>
              <a:buFont typeface="Arial"/>
              <a:buNone/>
            </a:pPr>
            <a:fld id="{00000000-1234-1234-1234-123412341234}" type="slidenum">
              <a:rPr lang="en-US" sz="600">
                <a:solidFill>
                  <a:schemeClr val="bg1"/>
                </a:solidFill>
              </a:rPr>
              <a:pPr marL="0" lvl="0" indent="0" rtl="0">
                <a:lnSpc>
                  <a:spcPct val="90000"/>
                </a:lnSpc>
                <a:spcBef>
                  <a:spcPts val="0"/>
                </a:spcBef>
                <a:spcAft>
                  <a:spcPts val="600"/>
                </a:spcAft>
                <a:buClr>
                  <a:srgbClr val="000000"/>
                </a:buClr>
                <a:buSzPts val="1200"/>
                <a:buFont typeface="Arial"/>
                <a:buNone/>
              </a:pPr>
              <a:t>71</a:t>
            </a:fld>
            <a:endParaRPr lang="en-US" sz="600">
              <a:solidFill>
                <a:schemeClr val="bg1"/>
              </a:solidFill>
            </a:endParaRPr>
          </a:p>
        </p:txBody>
      </p:sp>
    </p:spTree>
    <p:extLst>
      <p:ext uri="{BB962C8B-B14F-4D97-AF65-F5344CB8AC3E}">
        <p14:creationId xmlns:p14="http://schemas.microsoft.com/office/powerpoint/2010/main" val="29073070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g139bcf55078_0_10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538B"/>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t>72</a:t>
            </a:fld>
            <a:endParaRPr kumimoji="0" sz="1200" b="0" i="0" u="none" strike="noStrike" kern="0" cap="none" spc="0" normalizeH="0" baseline="0" noProof="0">
              <a:ln>
                <a:noFill/>
              </a:ln>
              <a:solidFill>
                <a:srgbClr val="00538B"/>
              </a:solidFill>
              <a:effectLst/>
              <a:uLnTx/>
              <a:uFillTx/>
              <a:latin typeface="Arial"/>
              <a:cs typeface="Arial"/>
              <a:sym typeface="Arial"/>
            </a:endParaRPr>
          </a:p>
        </p:txBody>
      </p:sp>
      <p:pic>
        <p:nvPicPr>
          <p:cNvPr id="222" name="Google Shape;222;g139bcf55078_0_100"/>
          <p:cNvPicPr preferRelativeResize="0"/>
          <p:nvPr/>
        </p:nvPicPr>
        <p:blipFill rotWithShape="1">
          <a:blip r:embed="rId3">
            <a:alphaModFix/>
          </a:blip>
          <a:srcRect/>
          <a:stretch/>
        </p:blipFill>
        <p:spPr>
          <a:xfrm>
            <a:off x="152400" y="1133489"/>
            <a:ext cx="11887196" cy="4525637"/>
          </a:xfrm>
          <a:prstGeom prst="rect">
            <a:avLst/>
          </a:prstGeom>
          <a:noFill/>
          <a:ln>
            <a:noFill/>
          </a:ln>
        </p:spPr>
      </p:pic>
      <p:sp>
        <p:nvSpPr>
          <p:cNvPr id="2" name="TextBox 1">
            <a:extLst>
              <a:ext uri="{FF2B5EF4-FFF2-40B4-BE49-F238E27FC236}">
                <a16:creationId xmlns:a16="http://schemas.microsoft.com/office/drawing/2014/main" id="{402E3FBF-3EC8-029C-BFEC-ED4B5BEDC3DA}"/>
              </a:ext>
            </a:extLst>
          </p:cNvPr>
          <p:cNvSpPr txBox="1"/>
          <p:nvPr/>
        </p:nvSpPr>
        <p:spPr>
          <a:xfrm>
            <a:off x="2826326" y="2828835"/>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3" name="TextBox 2">
            <a:extLst>
              <a:ext uri="{FF2B5EF4-FFF2-40B4-BE49-F238E27FC236}">
                <a16:creationId xmlns:a16="http://schemas.microsoft.com/office/drawing/2014/main" id="{83FA8D0F-A51E-DAF0-86E8-86AD4EE48DDC}"/>
              </a:ext>
            </a:extLst>
          </p:cNvPr>
          <p:cNvSpPr txBox="1"/>
          <p:nvPr/>
        </p:nvSpPr>
        <p:spPr>
          <a:xfrm>
            <a:off x="255938" y="5605714"/>
            <a:ext cx="9849171" cy="400110"/>
          </a:xfrm>
          <a:prstGeom prst="rect">
            <a:avLst/>
          </a:prstGeom>
          <a:noFill/>
        </p:spPr>
        <p:txBody>
          <a:bodyPr wrap="none" rtlCol="0">
            <a:spAutoFit/>
          </a:bodyPr>
          <a:lstStyle/>
          <a:p>
            <a:r>
              <a:rPr lang="en-US" sz="2000" b="1">
                <a:solidFill>
                  <a:schemeClr val="accent4">
                    <a:lumMod val="50000"/>
                  </a:schemeClr>
                </a:solidFill>
              </a:rPr>
              <a:t>INDIVIDUALIZED HOUSING STABILIZATION PLANS: when to create &amp; update…</a:t>
            </a:r>
          </a:p>
        </p:txBody>
      </p:sp>
      <p:sp>
        <p:nvSpPr>
          <p:cNvPr id="4" name="TextBox 3">
            <a:extLst>
              <a:ext uri="{FF2B5EF4-FFF2-40B4-BE49-F238E27FC236}">
                <a16:creationId xmlns:a16="http://schemas.microsoft.com/office/drawing/2014/main" id="{00E63355-1A94-54A9-C824-FDAD9C905573}"/>
              </a:ext>
            </a:extLst>
          </p:cNvPr>
          <p:cNvSpPr txBox="1"/>
          <p:nvPr/>
        </p:nvSpPr>
        <p:spPr>
          <a:xfrm>
            <a:off x="776326" y="6035904"/>
            <a:ext cx="2768258" cy="584775"/>
          </a:xfrm>
          <a:prstGeom prst="rect">
            <a:avLst/>
          </a:prstGeom>
          <a:noFill/>
        </p:spPr>
        <p:txBody>
          <a:bodyPr wrap="square" rtlCol="0">
            <a:spAutoFit/>
          </a:bodyPr>
          <a:lstStyle/>
          <a:p>
            <a:r>
              <a:rPr lang="en-US" sz="1600" b="1">
                <a:solidFill>
                  <a:schemeClr val="accent4">
                    <a:lumMod val="50000"/>
                  </a:schemeClr>
                </a:solidFill>
              </a:rPr>
              <a:t>FIRST:</a:t>
            </a:r>
            <a:r>
              <a:rPr lang="en-US" sz="1600" b="1">
                <a:solidFill>
                  <a:schemeClr val="accent4">
                    <a:lumMod val="75000"/>
                  </a:schemeClr>
                </a:solidFill>
              </a:rPr>
              <a:t> </a:t>
            </a:r>
            <a:r>
              <a:rPr lang="en-US" sz="1600" b="1" i="1">
                <a:solidFill>
                  <a:schemeClr val="accent4">
                    <a:lumMod val="75000"/>
                  </a:schemeClr>
                </a:solidFill>
              </a:rPr>
              <a:t>Initial plan </a:t>
            </a:r>
            <a:r>
              <a:rPr lang="en-US" sz="1600" b="1">
                <a:solidFill>
                  <a:schemeClr val="accent4">
                    <a:lumMod val="75000"/>
                  </a:schemeClr>
                </a:solidFill>
              </a:rPr>
              <a:t>following intake…</a:t>
            </a:r>
          </a:p>
        </p:txBody>
      </p:sp>
      <p:sp>
        <p:nvSpPr>
          <p:cNvPr id="6" name="Arrow: Right 5">
            <a:extLst>
              <a:ext uri="{FF2B5EF4-FFF2-40B4-BE49-F238E27FC236}">
                <a16:creationId xmlns:a16="http://schemas.microsoft.com/office/drawing/2014/main" id="{91C232BD-C2A4-4ED3-1A0E-990CA59053C2}"/>
              </a:ext>
            </a:extLst>
          </p:cNvPr>
          <p:cNvSpPr/>
          <p:nvPr/>
        </p:nvSpPr>
        <p:spPr>
          <a:xfrm>
            <a:off x="3438107" y="6183908"/>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F56F93-1DDD-A65D-7E8B-FC1BCD88739E}"/>
              </a:ext>
            </a:extLst>
          </p:cNvPr>
          <p:cNvSpPr txBox="1"/>
          <p:nvPr/>
        </p:nvSpPr>
        <p:spPr>
          <a:xfrm>
            <a:off x="9132186" y="6007861"/>
            <a:ext cx="2719388" cy="584775"/>
          </a:xfrm>
          <a:prstGeom prst="rect">
            <a:avLst/>
          </a:prstGeom>
          <a:noFill/>
        </p:spPr>
        <p:txBody>
          <a:bodyPr wrap="square" rtlCol="0">
            <a:spAutoFit/>
          </a:bodyPr>
          <a:lstStyle/>
          <a:p>
            <a:r>
              <a:rPr lang="en-US" sz="1600" b="1">
                <a:solidFill>
                  <a:schemeClr val="accent4">
                    <a:lumMod val="50000"/>
                  </a:schemeClr>
                </a:solidFill>
              </a:rPr>
              <a:t>FINALLY:</a:t>
            </a:r>
            <a:r>
              <a:rPr lang="en-US" sz="1600" b="1" i="1">
                <a:solidFill>
                  <a:schemeClr val="accent4">
                    <a:lumMod val="75000"/>
                  </a:schemeClr>
                </a:solidFill>
              </a:rPr>
              <a:t> Updated plan </a:t>
            </a:r>
            <a:r>
              <a:rPr lang="en-US" sz="1600" b="1">
                <a:solidFill>
                  <a:schemeClr val="accent4">
                    <a:lumMod val="75000"/>
                  </a:schemeClr>
                </a:solidFill>
              </a:rPr>
              <a:t>at program completion/exit.</a:t>
            </a:r>
          </a:p>
        </p:txBody>
      </p:sp>
      <p:sp>
        <p:nvSpPr>
          <p:cNvPr id="8" name="Arrow: Right 7">
            <a:extLst>
              <a:ext uri="{FF2B5EF4-FFF2-40B4-BE49-F238E27FC236}">
                <a16:creationId xmlns:a16="http://schemas.microsoft.com/office/drawing/2014/main" id="{0A49B5E7-FB5C-E5B3-D0C7-0CFF400589AA}"/>
              </a:ext>
            </a:extLst>
          </p:cNvPr>
          <p:cNvSpPr/>
          <p:nvPr/>
        </p:nvSpPr>
        <p:spPr>
          <a:xfrm>
            <a:off x="8290546" y="6143625"/>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53A6AB-5D28-C401-6279-E09189304846}"/>
              </a:ext>
            </a:extLst>
          </p:cNvPr>
          <p:cNvSpPr txBox="1"/>
          <p:nvPr/>
        </p:nvSpPr>
        <p:spPr>
          <a:xfrm>
            <a:off x="6951358" y="2926460"/>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10" name="Google Shape;220;g139bcf55078_0_100">
            <a:extLst>
              <a:ext uri="{FF2B5EF4-FFF2-40B4-BE49-F238E27FC236}">
                <a16:creationId xmlns:a16="http://schemas.microsoft.com/office/drawing/2014/main" id="{AF950700-3C04-EE77-FFBE-459AA085DF58}"/>
              </a:ext>
            </a:extLst>
          </p:cNvPr>
          <p:cNvSpPr txBox="1">
            <a:spLocks/>
          </p:cNvSpPr>
          <p:nvPr/>
        </p:nvSpPr>
        <p:spPr>
          <a:xfrm>
            <a:off x="642707" y="203223"/>
            <a:ext cx="11054921" cy="132556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Tx/>
              <a:buSzPts val="3600"/>
              <a:buFontTx/>
            </a:pPr>
            <a:r>
              <a:rPr lang="en-US" b="1"/>
              <a:t>Stages of HFCM </a:t>
            </a:r>
            <a:r>
              <a:rPr lang="en-US" b="1" i="1">
                <a:solidFill>
                  <a:schemeClr val="accent4">
                    <a:lumMod val="50000"/>
                  </a:schemeClr>
                </a:solidFill>
              </a:rPr>
              <a:t>&amp; PARTICIPANT HOUSING PLANS</a:t>
            </a:r>
          </a:p>
        </p:txBody>
      </p:sp>
      <p:sp>
        <p:nvSpPr>
          <p:cNvPr id="11" name="TextBox 10">
            <a:extLst>
              <a:ext uri="{FF2B5EF4-FFF2-40B4-BE49-F238E27FC236}">
                <a16:creationId xmlns:a16="http://schemas.microsoft.com/office/drawing/2014/main" id="{23C5A051-3E66-20F7-D04B-14CD9D29AFF1}"/>
              </a:ext>
            </a:extLst>
          </p:cNvPr>
          <p:cNvSpPr txBox="1"/>
          <p:nvPr/>
        </p:nvSpPr>
        <p:spPr>
          <a:xfrm>
            <a:off x="4066170" y="6035903"/>
            <a:ext cx="4164019" cy="830997"/>
          </a:xfrm>
          <a:prstGeom prst="rect">
            <a:avLst/>
          </a:prstGeom>
          <a:noFill/>
        </p:spPr>
        <p:txBody>
          <a:bodyPr wrap="square" rtlCol="0">
            <a:spAutoFit/>
          </a:bodyPr>
          <a:lstStyle/>
          <a:p>
            <a:r>
              <a:rPr lang="en-US" sz="1600" b="1" dirty="0">
                <a:solidFill>
                  <a:schemeClr val="accent4">
                    <a:lumMod val="50000"/>
                  </a:schemeClr>
                </a:solidFill>
              </a:rPr>
              <a:t>THEN: </a:t>
            </a:r>
            <a:r>
              <a:rPr lang="en-US" sz="1600" b="1" dirty="0">
                <a:solidFill>
                  <a:schemeClr val="accent4">
                    <a:lumMod val="75000"/>
                  </a:schemeClr>
                </a:solidFill>
              </a:rPr>
              <a:t>Review/update as needs/goals change monthly. At minimum, </a:t>
            </a:r>
            <a:r>
              <a:rPr lang="en-US" sz="1600" b="1" i="1" dirty="0">
                <a:solidFill>
                  <a:schemeClr val="accent4">
                    <a:lumMod val="75000"/>
                  </a:schemeClr>
                </a:solidFill>
              </a:rPr>
              <a:t>update upon securing current or new housing</a:t>
            </a:r>
            <a:r>
              <a:rPr lang="en-US" sz="1600" b="1" dirty="0">
                <a:solidFill>
                  <a:schemeClr val="accent4">
                    <a:lumMod val="75000"/>
                  </a:schemeClr>
                </a:solidFill>
              </a:rPr>
              <a:t>…</a:t>
            </a:r>
          </a:p>
        </p:txBody>
      </p:sp>
    </p:spTree>
    <p:extLst>
      <p:ext uri="{BB962C8B-B14F-4D97-AF65-F5344CB8AC3E}">
        <p14:creationId xmlns:p14="http://schemas.microsoft.com/office/powerpoint/2010/main" val="16342795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85"/>
        <p:cNvGrpSpPr/>
        <p:nvPr/>
      </p:nvGrpSpPr>
      <p:grpSpPr>
        <a:xfrm>
          <a:off x="0" y="0"/>
          <a:ext cx="0" cy="0"/>
          <a:chOff x="0" y="0"/>
          <a:chExt cx="0" cy="0"/>
        </a:xfrm>
      </p:grpSpPr>
      <p:sp useBgFill="1">
        <p:nvSpPr>
          <p:cNvPr id="493" name="Rectangle 49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Google Shape;486;p40"/>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SzPts val="3600"/>
              <a:buNone/>
            </a:pPr>
            <a:r>
              <a:rPr lang="en-US" sz="5400" b="1"/>
              <a:t>Housing Stability and Retention</a:t>
            </a:r>
          </a:p>
        </p:txBody>
      </p:sp>
      <p:sp>
        <p:nvSpPr>
          <p:cNvPr id="49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Google Shape;487;p40"/>
          <p:cNvSpPr txBox="1">
            <a:spLocks noGrp="1"/>
          </p:cNvSpPr>
          <p:nvPr>
            <p:ph idx="1"/>
          </p:nvPr>
        </p:nvSpPr>
        <p:spPr>
          <a:xfrm>
            <a:off x="838200" y="1929384"/>
            <a:ext cx="10515600" cy="4251960"/>
          </a:xfrm>
          <a:prstGeom prst="rect">
            <a:avLst/>
          </a:prstGeom>
        </p:spPr>
        <p:txBody>
          <a:bodyPr spcFirstLastPara="1" lIns="91425" tIns="45700" rIns="91425" bIns="45700" anchorCtr="0">
            <a:normAutofit/>
          </a:bodyPr>
          <a:lstStyle/>
          <a:p>
            <a:pPr marL="50800" indent="0">
              <a:buSzPct val="116424"/>
              <a:buNone/>
            </a:pPr>
            <a:r>
              <a:rPr lang="en-US" dirty="0"/>
              <a:t>When individuals move more stable housing a natural transition presents itself- from crisis management to a stabilization-focused intervention: </a:t>
            </a:r>
          </a:p>
          <a:p>
            <a:pPr marL="914400" lvl="2" indent="-457200">
              <a:spcBef>
                <a:spcPts val="0"/>
              </a:spcBef>
              <a:buSzPct val="108108"/>
            </a:pPr>
            <a:r>
              <a:rPr lang="en-US" sz="2800" dirty="0"/>
              <a:t>What </a:t>
            </a:r>
            <a:r>
              <a:rPr lang="en-US" sz="2800" u="sng" dirty="0"/>
              <a:t>needs </a:t>
            </a:r>
            <a:r>
              <a:rPr lang="en-US" sz="2800" dirty="0"/>
              <a:t>does the individual have and how do we support the individual to be stabilized in their new home, with neighbors, with a new housemate? </a:t>
            </a:r>
          </a:p>
          <a:p>
            <a:pPr marL="914400" lvl="2" indent="-457200">
              <a:spcBef>
                <a:spcPts val="0"/>
              </a:spcBef>
              <a:buSzPct val="108108"/>
            </a:pPr>
            <a:r>
              <a:rPr lang="en-US" sz="2800" dirty="0"/>
              <a:t>How can we support participants to maintain housing and increase stability?</a:t>
            </a:r>
          </a:p>
          <a:p>
            <a:pPr marL="914400" lvl="2" indent="-457200">
              <a:spcBef>
                <a:spcPts val="0"/>
              </a:spcBef>
              <a:buSzPct val="108108"/>
            </a:pPr>
            <a:r>
              <a:rPr lang="en-US" sz="2800" dirty="0"/>
              <a:t>What can we offer to ensure participants are set up for success?</a:t>
            </a:r>
          </a:p>
          <a:p>
            <a:pPr marL="0" lvl="1" indent="0" rtl="0">
              <a:spcBef>
                <a:spcPts val="0"/>
              </a:spcBef>
              <a:spcAft>
                <a:spcPts val="0"/>
              </a:spcAft>
              <a:buSzPct val="108108"/>
              <a:buNone/>
            </a:pPr>
            <a:endParaRPr lang="en-US" sz="2800" dirty="0"/>
          </a:p>
          <a:p>
            <a:pPr marL="0" lvl="1" indent="0" rtl="0">
              <a:spcBef>
                <a:spcPts val="0"/>
              </a:spcBef>
              <a:spcAft>
                <a:spcPts val="0"/>
              </a:spcAft>
              <a:buSzPct val="108108"/>
              <a:buNone/>
            </a:pPr>
            <a:endParaRPr lang="en-US" sz="2800" dirty="0"/>
          </a:p>
        </p:txBody>
      </p:sp>
      <p:sp>
        <p:nvSpPr>
          <p:cNvPr id="488" name="Google Shape;488;p40"/>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marR="0" lvl="0" indent="0" defTabSz="914400" rtl="0" eaLnBrk="1" fontAlgn="auto" latinLnBrk="0" hangingPunct="1">
              <a:spcBef>
                <a:spcPts val="0"/>
              </a:spcBef>
              <a:spcAft>
                <a:spcPts val="600"/>
              </a:spcAft>
              <a:buClr>
                <a:srgbClr val="000000"/>
              </a:buClr>
              <a:buSzPts val="1200"/>
              <a:buFont typeface="Arial"/>
              <a:buNone/>
              <a:tabLst/>
              <a:defRPr/>
            </a:pPr>
            <a:fld id="{00000000-1234-1234-1234-123412341234}" type="slidenum">
              <a:rPr kumimoji="0" lang="en-US" b="0" i="0" u="none" strike="noStrike" kern="0" cap="none" spc="0" normalizeH="0" baseline="0" noProof="0">
                <a:ln>
                  <a:noFill/>
                </a:ln>
                <a:effectLst/>
                <a:uLnTx/>
                <a:uFillTx/>
                <a:latin typeface="Arial"/>
                <a:cs typeface="Arial"/>
                <a:sym typeface="Arial"/>
              </a:rPr>
              <a:pPr marL="0" marR="0" lvl="0" indent="0" defTabSz="914400" rtl="0" eaLnBrk="1" fontAlgn="auto" latinLnBrk="0" hangingPunct="1">
                <a:spcBef>
                  <a:spcPts val="0"/>
                </a:spcBef>
                <a:spcAft>
                  <a:spcPts val="600"/>
                </a:spcAft>
                <a:buClr>
                  <a:srgbClr val="000000"/>
                </a:buClr>
                <a:buSzPts val="1200"/>
                <a:buFont typeface="Arial"/>
                <a:buNone/>
                <a:tabLst/>
                <a:defRPr/>
              </a:pPr>
              <a:t>73</a:t>
            </a:fld>
            <a:endParaRPr kumimoji="0" lang="en-US" b="0" i="0" u="none" strike="noStrike" kern="0" cap="none" spc="0" normalizeH="0" baseline="0" noProof="0">
              <a:ln>
                <a:noFill/>
              </a:ln>
              <a:effectLst/>
              <a:uLnTx/>
              <a:uFillTx/>
              <a:latin typeface="Arial"/>
              <a:cs typeface="Arial"/>
              <a:sym typeface="Arial"/>
            </a:endParaRPr>
          </a:p>
        </p:txBody>
      </p:sp>
    </p:spTree>
    <p:extLst>
      <p:ext uri="{BB962C8B-B14F-4D97-AF65-F5344CB8AC3E}">
        <p14:creationId xmlns:p14="http://schemas.microsoft.com/office/powerpoint/2010/main" val="40181093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40"/>
          <p:cNvSpPr txBox="1">
            <a:spLocks noGrp="1"/>
          </p:cNvSpPr>
          <p:nvPr>
            <p:ph type="title"/>
          </p:nvPr>
        </p:nvSpPr>
        <p:spPr>
          <a:xfrm>
            <a:off x="546410" y="365125"/>
            <a:ext cx="10807390" cy="1325563"/>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SzPts val="3600"/>
            </a:pPr>
            <a:r>
              <a:rPr lang="en-US" b="1" kern="1200" dirty="0">
                <a:latin typeface="+mj-lt"/>
                <a:ea typeface="+mj-ea"/>
                <a:cs typeface="+mj-cs"/>
                <a:sym typeface="Arial"/>
              </a:rPr>
              <a:t>Updating the plan with focus on housing</a:t>
            </a:r>
            <a:r>
              <a:rPr lang="en-US" b="1" i="1" kern="1200" dirty="0">
                <a:latin typeface="+mj-lt"/>
                <a:ea typeface="+mj-ea"/>
                <a:cs typeface="+mj-cs"/>
                <a:sym typeface="Arial"/>
              </a:rPr>
              <a:t> </a:t>
            </a:r>
            <a:r>
              <a:rPr lang="en-US" b="1" kern="1200" dirty="0">
                <a:latin typeface="+mj-lt"/>
                <a:ea typeface="+mj-ea"/>
                <a:cs typeface="+mj-cs"/>
              </a:rPr>
              <a:t>s</a:t>
            </a:r>
            <a:r>
              <a:rPr lang="en-US" b="1" kern="1200" dirty="0">
                <a:latin typeface="+mj-lt"/>
                <a:ea typeface="+mj-ea"/>
                <a:cs typeface="+mj-cs"/>
                <a:sym typeface="Arial"/>
              </a:rPr>
              <a:t>tabilization</a:t>
            </a:r>
            <a:endParaRPr lang="en-US" b="1" i="1" kern="1200" dirty="0">
              <a:latin typeface="+mj-lt"/>
              <a:ea typeface="+mj-ea"/>
            </a:endParaRPr>
          </a:p>
        </p:txBody>
      </p:sp>
      <p:sp>
        <p:nvSpPr>
          <p:cNvPr id="2" name="Content Placeholder 1">
            <a:extLst>
              <a:ext uri="{FF2B5EF4-FFF2-40B4-BE49-F238E27FC236}">
                <a16:creationId xmlns:a16="http://schemas.microsoft.com/office/drawing/2014/main" id="{5124D6B6-F5C4-9CB6-C85E-9684FC07F6E5}"/>
              </a:ext>
            </a:extLst>
          </p:cNvPr>
          <p:cNvSpPr>
            <a:spLocks noGrp="1"/>
          </p:cNvSpPr>
          <p:nvPr>
            <p:ph idx="1"/>
          </p:nvPr>
        </p:nvSpPr>
        <p:spPr/>
        <p:txBody>
          <a:bodyPr/>
          <a:lstStyle/>
          <a:p>
            <a:endParaRPr lang="en-US"/>
          </a:p>
        </p:txBody>
      </p:sp>
      <p:sp>
        <p:nvSpPr>
          <p:cNvPr id="488" name="Google Shape;488;p40"/>
          <p:cNvSpPr txBox="1">
            <a:spLocks noGrp="1"/>
          </p:cNvSpPr>
          <p:nvPr>
            <p:ph type="sldNum" sz="quarter" idx="12"/>
          </p:nvPr>
        </p:nvSpPr>
        <p:spPr>
          <a:prstGeom prst="rect">
            <a:avLst/>
          </a:prstGeom>
        </p:spPr>
        <p:txBody>
          <a:bodyPr spcFirstLastPara="1" vert="horz" lIns="91440" tIns="45720" rIns="91440" bIns="45720" rtlCol="0" anchor="ctr" anchorCtr="0">
            <a:normAutofit/>
          </a:bodyPr>
          <a:lstStyle/>
          <a:p>
            <a:pPr marR="0" lvl="0" indent="0" algn="r" fontAlgn="auto">
              <a:spcBef>
                <a:spcPts val="0"/>
              </a:spcBef>
              <a:spcAft>
                <a:spcPts val="600"/>
              </a:spcAft>
              <a:buClr>
                <a:srgbClr val="000000"/>
              </a:buClr>
              <a:buSzPts val="1200"/>
              <a:buFont typeface="Arial"/>
              <a:buNone/>
              <a:tabLst/>
              <a:defRPr/>
            </a:pPr>
            <a:fld id="{00000000-1234-1234-1234-123412341234}" type="slidenum">
              <a:rPr kumimoji="0" lang="en-US" b="0" i="0" u="none" strike="noStrike" kern="1200" cap="none" spc="0" normalizeH="0" baseline="0" noProof="0">
                <a:ln>
                  <a:noFill/>
                </a:ln>
                <a:solidFill>
                  <a:schemeClr val="tx1">
                    <a:tint val="75000"/>
                  </a:schemeClr>
                </a:solidFill>
                <a:effectLst/>
                <a:uLnTx/>
                <a:uFillTx/>
                <a:latin typeface="+mn-lt"/>
                <a:ea typeface="+mn-ea"/>
                <a:cs typeface="+mn-cs"/>
                <a:sym typeface="Arial"/>
              </a:rPr>
              <a:pPr marR="0" lvl="0" indent="0" algn="r" fontAlgn="auto">
                <a:spcBef>
                  <a:spcPts val="0"/>
                </a:spcBef>
                <a:spcAft>
                  <a:spcPts val="600"/>
                </a:spcAft>
                <a:buClr>
                  <a:srgbClr val="000000"/>
                </a:buClr>
                <a:buSzPts val="1200"/>
                <a:buFont typeface="Arial"/>
                <a:buNone/>
                <a:tabLst/>
                <a:defRPr/>
              </a:pPr>
              <a:t>74</a:t>
            </a:fld>
            <a:endParaRPr kumimoji="0" lang="en-US" b="0" i="0" u="none" strike="noStrike" kern="1200" cap="none" spc="0" normalizeH="0" baseline="0" noProof="0">
              <a:ln>
                <a:noFill/>
              </a:ln>
              <a:solidFill>
                <a:schemeClr val="tx1">
                  <a:tint val="75000"/>
                </a:schemeClr>
              </a:solidFill>
              <a:effectLst/>
              <a:uLnTx/>
              <a:uFillTx/>
              <a:latin typeface="+mn-lt"/>
              <a:ea typeface="+mn-ea"/>
              <a:cs typeface="+mn-cs"/>
              <a:sym typeface="Arial"/>
            </a:endParaRPr>
          </a:p>
        </p:txBody>
      </p:sp>
      <p:graphicFrame>
        <p:nvGraphicFramePr>
          <p:cNvPr id="497" name="Google Shape;487;p40">
            <a:extLst>
              <a:ext uri="{FF2B5EF4-FFF2-40B4-BE49-F238E27FC236}">
                <a16:creationId xmlns:a16="http://schemas.microsoft.com/office/drawing/2014/main" id="{A0D832D4-92C0-5FAE-F209-CDEEBB364406}"/>
              </a:ext>
            </a:extLst>
          </p:cNvPr>
          <p:cNvGraphicFramePr/>
          <p:nvPr>
            <p:extLst>
              <p:ext uri="{D42A27DB-BD31-4B8C-83A1-F6EECF244321}">
                <p14:modId xmlns:p14="http://schemas.microsoft.com/office/powerpoint/2010/main" val="2188061962"/>
              </p:ext>
            </p:extLst>
          </p:nvPr>
        </p:nvGraphicFramePr>
        <p:xfrm>
          <a:off x="344624"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98760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C148C1-313C-4567-8E5F-C746C0B57427}"/>
              </a:ext>
            </a:extLst>
          </p:cNvPr>
          <p:cNvSpPr>
            <a:spLocks noGrp="1"/>
          </p:cNvSpPr>
          <p:nvPr>
            <p:ph type="title"/>
          </p:nvPr>
        </p:nvSpPr>
        <p:spPr>
          <a:xfrm>
            <a:off x="838200" y="370098"/>
            <a:ext cx="10515600" cy="1325563"/>
          </a:xfrm>
        </p:spPr>
        <p:txBody>
          <a:bodyPr vert="horz" lIns="91440" tIns="45720" rIns="91440" bIns="45720" rtlCol="0">
            <a:normAutofit/>
          </a:bodyPr>
          <a:lstStyle/>
          <a:p>
            <a:pPr defTabSz="914400"/>
            <a:r>
              <a:rPr lang="en-US" b="1" u="sng" dirty="0"/>
              <a:t>BEFORE</a:t>
            </a:r>
            <a:r>
              <a:rPr lang="en-US" b="1" dirty="0"/>
              <a:t> updating the plan with a focus on housing stabilization…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5795396F-B765-474F-A787-30D53B82385F}"/>
              </a:ext>
            </a:extLst>
          </p:cNvPr>
          <p:cNvSpPr>
            <a:spLocks noGrp="1"/>
          </p:cNvSpPr>
          <p:nvPr>
            <p:ph idx="1"/>
          </p:nvPr>
        </p:nvSpPr>
        <p:spPr>
          <a:xfrm>
            <a:off x="838200" y="1929384"/>
            <a:ext cx="10515600" cy="4251960"/>
          </a:xfrm>
        </p:spPr>
        <p:txBody>
          <a:bodyPr vert="horz" lIns="91440" tIns="45720" rIns="91440" bIns="45720" rtlCol="0">
            <a:noAutofit/>
          </a:bodyPr>
          <a:lstStyle/>
          <a:p>
            <a:pPr marL="0" indent="0" defTabSz="914400">
              <a:spcBef>
                <a:spcPts val="0"/>
              </a:spcBef>
              <a:spcAft>
                <a:spcPts val="600"/>
              </a:spcAft>
              <a:buNone/>
            </a:pPr>
            <a:r>
              <a:rPr lang="en-US" sz="2000" b="1" i="1" dirty="0">
                <a:latin typeface="Arial" panose="020B0604020202020204" pitchFamily="34" charset="0"/>
                <a:cs typeface="Arial" panose="020B0604020202020204" pitchFamily="34" charset="0"/>
              </a:rPr>
              <a:t>Remember chronic stress?</a:t>
            </a:r>
          </a:p>
          <a:p>
            <a:pPr marL="0" indent="0">
              <a:spcBef>
                <a:spcPts val="0"/>
              </a:spcBef>
              <a:spcAft>
                <a:spcPts val="600"/>
              </a:spcAft>
              <a:buNone/>
            </a:pPr>
            <a:r>
              <a:rPr lang="en-US" sz="2000" dirty="0">
                <a:latin typeface="Arial" panose="020B0604020202020204" pitchFamily="34" charset="0"/>
                <a:cs typeface="Arial" panose="020B0604020202020204" pitchFamily="34" charset="0"/>
              </a:rPr>
              <a:t>Expect (and encourage) a period for participants to settle in and decompress after the housing crisis is over and housing is secure.</a:t>
            </a:r>
          </a:p>
          <a:p>
            <a:pPr marL="800100" marR="0" lvl="2" indent="-342900" defTabSz="914400" rtl="0" eaLnBrk="1" fontAlgn="auto" latinLnBrk="0" hangingPunct="1">
              <a:spcBef>
                <a:spcPts val="0"/>
              </a:spcBef>
              <a:spcAft>
                <a:spcPts val="600"/>
              </a:spcAft>
              <a:buClr>
                <a:srgbClr val="00538B"/>
              </a:buClr>
              <a:buSzPct val="108108"/>
              <a:buFont typeface="Wingdings" panose="05000000000000000000" pitchFamily="2" charset="2"/>
              <a:buChar char="§"/>
              <a:tabLst/>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Consider next steps and “to-do’s” relative to what people can realistically accomplish just after a crisis</a:t>
            </a:r>
          </a:p>
          <a:p>
            <a:pPr marL="800100" marR="0" lvl="2" indent="-342900" defTabSz="914400" rtl="0" eaLnBrk="1" fontAlgn="auto" latinLnBrk="0" hangingPunct="1">
              <a:spcBef>
                <a:spcPts val="0"/>
              </a:spcBef>
              <a:spcAft>
                <a:spcPts val="600"/>
              </a:spcAft>
              <a:buClr>
                <a:srgbClr val="00538B"/>
              </a:buClr>
              <a:buSzPct val="108108"/>
              <a:buFont typeface="Wingdings" panose="05000000000000000000" pitchFamily="2" charset="2"/>
              <a:buChar char="§"/>
              <a:tabLst/>
              <a:defRPr/>
            </a:pPr>
            <a:endParaRPr lang="en-US" dirty="0">
              <a:latin typeface="Arial" panose="020B0604020202020204" pitchFamily="34" charset="0"/>
              <a:cs typeface="Arial" panose="020B0604020202020204" pitchFamily="34" charset="0"/>
            </a:endParaRPr>
          </a:p>
          <a:p>
            <a:pPr marL="0" lvl="1" indent="0">
              <a:spcBef>
                <a:spcPts val="0"/>
              </a:spcBef>
              <a:spcAft>
                <a:spcPts val="600"/>
              </a:spcAft>
              <a:buClr>
                <a:srgbClr val="00538B"/>
              </a:buClr>
              <a:buSzPct val="108108"/>
              <a:buNone/>
              <a:defRPr/>
            </a:pPr>
            <a:r>
              <a:rPr kumimoji="0" lang="en-US" sz="2000" b="1" i="1"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Continuing Education </a:t>
            </a:r>
          </a:p>
          <a:p>
            <a:pPr marL="800100" lvl="2" indent="-342900">
              <a:spcBef>
                <a:spcPts val="0"/>
              </a:spcBef>
              <a:spcAft>
                <a:spcPts val="600"/>
              </a:spcAft>
              <a:buClr>
                <a:srgbClr val="00538B"/>
              </a:buClr>
              <a:buSzPct val="108108"/>
              <a:buFont typeface="Wingdings" pitchFamily="2" charset="2"/>
              <a:buChar char="§"/>
              <a:defRPr/>
            </a:pPr>
            <a:r>
              <a:rPr lang="en-US" dirty="0">
                <a:latin typeface="Arial" panose="020B0604020202020204" pitchFamily="34" charset="0"/>
                <a:cs typeface="Arial" panose="020B0604020202020204" pitchFamily="34" charset="0"/>
              </a:rPr>
              <a:t>Use opportunities to connect with your supervisor to get feedback/ideas on housing stabilization, new resources, etc. </a:t>
            </a:r>
          </a:p>
          <a:p>
            <a:pPr marL="800100" lvl="2" indent="-342900">
              <a:spcBef>
                <a:spcPts val="0"/>
              </a:spcBef>
              <a:spcAft>
                <a:spcPts val="600"/>
              </a:spcAft>
              <a:buClr>
                <a:srgbClr val="00538B"/>
              </a:buClr>
              <a:buSzPct val="108108"/>
              <a:buFont typeface="Wingdings" pitchFamily="2" charset="2"/>
              <a:buChar char="§"/>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rPr>
              <a:t>Invite input/reflection from participants on the plan throughout your time together </a:t>
            </a:r>
          </a:p>
          <a:p>
            <a:pPr marL="800100" lvl="2" indent="-342900">
              <a:spcBef>
                <a:spcPts val="0"/>
              </a:spcBef>
              <a:spcAft>
                <a:spcPts val="600"/>
              </a:spcAft>
              <a:buClr>
                <a:srgbClr val="00538B"/>
              </a:buClr>
              <a:buSzPct val="108108"/>
              <a:buFont typeface="Wingdings" pitchFamily="2" charset="2"/>
              <a:buChar char="§"/>
              <a:defRPr/>
            </a:pPr>
            <a:r>
              <a:rPr lang="en-US" dirty="0">
                <a:latin typeface="Arial" panose="020B0604020202020204" pitchFamily="34" charset="0"/>
                <a:cs typeface="Arial" panose="020B0604020202020204" pitchFamily="34" charset="0"/>
              </a:rPr>
              <a:t>Use your network of peers (at your organization or others) to share ideas/resources/plans. We are a part of a community responding to challenges, don’t go at it alone! </a:t>
            </a:r>
            <a:endPar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876112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85"/>
        <p:cNvGrpSpPr/>
        <p:nvPr/>
      </p:nvGrpSpPr>
      <p:grpSpPr>
        <a:xfrm>
          <a:off x="0" y="0"/>
          <a:ext cx="0" cy="0"/>
          <a:chOff x="0" y="0"/>
          <a:chExt cx="0" cy="0"/>
        </a:xfrm>
      </p:grpSpPr>
      <p:sp useBgFill="1">
        <p:nvSpPr>
          <p:cNvPr id="493" name="Rectangle 49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86" name="Google Shape;486;p40"/>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SzPts val="3600"/>
              <a:buNone/>
            </a:pPr>
            <a:r>
              <a:rPr lang="en-US" b="1" dirty="0">
                <a:ea typeface="Arial"/>
                <a:cs typeface="Arial"/>
                <a:sym typeface="Arial"/>
              </a:rPr>
              <a:t>Updating the plan with focus on </a:t>
            </a:r>
            <a:br>
              <a:rPr lang="en-US" b="1" dirty="0">
                <a:ea typeface="Arial"/>
                <a:cs typeface="Arial"/>
                <a:sym typeface="Arial"/>
              </a:rPr>
            </a:br>
            <a:r>
              <a:rPr lang="en-US" b="1" i="1" dirty="0">
                <a:ea typeface="Arial"/>
                <a:cs typeface="Arial"/>
                <a:sym typeface="Arial"/>
              </a:rPr>
              <a:t>housing </a:t>
            </a:r>
            <a:r>
              <a:rPr lang="en-US" b="1" i="1" dirty="0">
                <a:cs typeface="Arial" panose="020B0604020202020204" pitchFamily="34" charset="0"/>
              </a:rPr>
              <a:t>s</a:t>
            </a:r>
            <a:r>
              <a:rPr lang="en-US" b="1" i="1" dirty="0">
                <a:ea typeface="Arial"/>
                <a:cs typeface="Arial" panose="020B0604020202020204" pitchFamily="34" charset="0"/>
                <a:sym typeface="Arial"/>
              </a:rPr>
              <a:t>tabi</a:t>
            </a:r>
            <a:r>
              <a:rPr lang="en-US" b="1" i="1" dirty="0">
                <a:ea typeface="Arial"/>
                <a:cs typeface="Arial"/>
                <a:sym typeface="Arial"/>
              </a:rPr>
              <a:t>lization</a:t>
            </a:r>
            <a:endParaRPr lang="en-US" b="1" i="1" dirty="0"/>
          </a:p>
        </p:txBody>
      </p:sp>
      <p:sp>
        <p:nvSpPr>
          <p:cNvPr id="49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87" name="Google Shape;487;p40"/>
          <p:cNvSpPr txBox="1">
            <a:spLocks noGrp="1"/>
          </p:cNvSpPr>
          <p:nvPr>
            <p:ph idx="1"/>
          </p:nvPr>
        </p:nvSpPr>
        <p:spPr>
          <a:xfrm>
            <a:off x="838200" y="1929384"/>
            <a:ext cx="10515600" cy="4545202"/>
          </a:xfrm>
          <a:prstGeom prst="rect">
            <a:avLst/>
          </a:prstGeom>
        </p:spPr>
        <p:txBody>
          <a:bodyPr spcFirstLastPara="1" lIns="91425" tIns="45700" rIns="91425" bIns="45700" anchorCtr="0">
            <a:normAutofit fontScale="92500" lnSpcReduction="20000"/>
          </a:bodyPr>
          <a:lstStyle/>
          <a:p>
            <a:pPr marL="342900" lvl="1" indent="-342900" rtl="0">
              <a:spcBef>
                <a:spcPts val="0"/>
              </a:spcBef>
              <a:spcAft>
                <a:spcPts val="0"/>
              </a:spcAft>
              <a:buSzPct val="108108"/>
              <a:buFont typeface="Wingdings" panose="05000000000000000000" pitchFamily="2" charset="2"/>
              <a:buChar char="ü"/>
            </a:pPr>
            <a:r>
              <a:rPr lang="en-US" sz="2000" b="1" dirty="0">
                <a:latin typeface="Arial" panose="020B0604020202020204" pitchFamily="34" charset="0"/>
                <a:cs typeface="Arial" panose="020B0604020202020204" pitchFamily="34" charset="0"/>
              </a:rPr>
              <a:t>Update household budget</a:t>
            </a:r>
          </a:p>
          <a:p>
            <a:pPr marL="800100" lvl="2" indent="-342900">
              <a:spcBef>
                <a:spcPts val="0"/>
              </a:spcBef>
              <a:buSzPct val="108108"/>
              <a:buFont typeface="Wingdings" panose="05000000000000000000" pitchFamily="2" charset="2"/>
              <a:buChar char="§"/>
            </a:pPr>
            <a:r>
              <a:rPr lang="en-US" dirty="0">
                <a:latin typeface="Arial" panose="020B0604020202020204" pitchFamily="34" charset="0"/>
                <a:cs typeface="Arial" panose="020B0604020202020204" pitchFamily="34" charset="0"/>
              </a:rPr>
              <a:t>Consider resources and services in the neighborhood/area that could be helpful</a:t>
            </a:r>
          </a:p>
          <a:p>
            <a:pPr marL="800100" lvl="2" indent="-342900">
              <a:spcBef>
                <a:spcPts val="0"/>
              </a:spcBef>
              <a:buSzPct val="108108"/>
              <a:buFont typeface="Wingdings" panose="05000000000000000000" pitchFamily="2" charset="2"/>
              <a:buChar char="§"/>
            </a:pPr>
            <a:r>
              <a:rPr lang="en-US" dirty="0">
                <a:latin typeface="Arial" panose="020B0604020202020204" pitchFamily="34" charset="0"/>
                <a:cs typeface="Arial" panose="020B0604020202020204" pitchFamily="34" charset="0"/>
              </a:rPr>
              <a:t>Consider what amount of short/medium-term rent and/or utility assistance is needed (based on household budget gap)</a:t>
            </a:r>
          </a:p>
          <a:p>
            <a:pPr marL="0" lvl="1" indent="0" rtl="0">
              <a:spcBef>
                <a:spcPts val="0"/>
              </a:spcBef>
              <a:spcAft>
                <a:spcPts val="0"/>
              </a:spcAft>
              <a:buSzPct val="108108"/>
              <a:buNone/>
            </a:pPr>
            <a:endParaRPr lang="en-US" sz="2000" dirty="0">
              <a:latin typeface="Arial" panose="020B0604020202020204" pitchFamily="34" charset="0"/>
              <a:cs typeface="Arial" panose="020B0604020202020204" pitchFamily="34" charset="0"/>
            </a:endParaRPr>
          </a:p>
          <a:p>
            <a:pPr marL="342900" lvl="1" indent="-342900">
              <a:spcBef>
                <a:spcPts val="0"/>
              </a:spcBef>
              <a:buSzPct val="108108"/>
              <a:buFont typeface="Wingdings" panose="05000000000000000000" pitchFamily="2" charset="2"/>
              <a:buChar char="ü"/>
            </a:pPr>
            <a:r>
              <a:rPr lang="en-US" sz="2000" b="1" dirty="0">
                <a:latin typeface="Arial" panose="020B0604020202020204" pitchFamily="34" charset="0"/>
                <a:cs typeface="Arial" panose="020B0604020202020204" pitchFamily="34" charset="0"/>
              </a:rPr>
              <a:t>Update plan with the participant</a:t>
            </a:r>
          </a:p>
          <a:p>
            <a:pPr marL="800100" lvl="2" indent="-342900">
              <a:spcBef>
                <a:spcPts val="0"/>
              </a:spcBef>
              <a:buSzPct val="108108"/>
              <a:buFont typeface="Wingdings" panose="05000000000000000000" pitchFamily="2" charset="2"/>
              <a:buChar char="§"/>
            </a:pPr>
            <a:r>
              <a:rPr lang="en-US" dirty="0">
                <a:latin typeface="Arial" panose="020B0604020202020204" pitchFamily="34" charset="0"/>
                <a:cs typeface="Arial" panose="020B0604020202020204" pitchFamily="34" charset="0"/>
              </a:rPr>
              <a:t>Be clear what you/your program agrees to do to support the participant’s goals</a:t>
            </a:r>
          </a:p>
          <a:p>
            <a:pPr marL="800100" lvl="2" indent="-342900">
              <a:spcBef>
                <a:spcPts val="0"/>
              </a:spcBef>
              <a:buSzPct val="108108"/>
              <a:buFont typeface="Wingdings" panose="05000000000000000000" pitchFamily="2" charset="2"/>
              <a:buChar char="§"/>
            </a:pPr>
            <a:r>
              <a:rPr lang="en-US" dirty="0">
                <a:latin typeface="Arial" panose="020B0604020202020204" pitchFamily="34" charset="0"/>
                <a:cs typeface="Arial" panose="020B0604020202020204" pitchFamily="34" charset="0"/>
              </a:rPr>
              <a:t>Consider immediate and ongoing needs and desired help with:</a:t>
            </a:r>
          </a:p>
          <a:p>
            <a:pPr marL="1485900" lvl="2" indent="-342900"/>
            <a:r>
              <a:rPr lang="en-US" dirty="0">
                <a:latin typeface="Arial" panose="020B0604020202020204" pitchFamily="34" charset="0"/>
                <a:cs typeface="Arial" panose="020B0604020202020204" pitchFamily="34" charset="0"/>
              </a:rPr>
              <a:t>Income</a:t>
            </a:r>
          </a:p>
          <a:p>
            <a:pPr marL="1485900" lvl="2" indent="-342900"/>
            <a:r>
              <a:rPr lang="en-US" dirty="0">
                <a:latin typeface="Arial" panose="020B0604020202020204" pitchFamily="34" charset="0"/>
                <a:cs typeface="Arial" panose="020B0604020202020204" pitchFamily="34" charset="0"/>
              </a:rPr>
              <a:t>Tenancy skills</a:t>
            </a:r>
          </a:p>
          <a:p>
            <a:pPr marL="1485900" lvl="2" indent="-342900"/>
            <a:r>
              <a:rPr lang="en-US" dirty="0">
                <a:latin typeface="Arial" panose="020B0604020202020204" pitchFamily="34" charset="0"/>
                <a:cs typeface="Arial" panose="020B0604020202020204" pitchFamily="34" charset="0"/>
              </a:rPr>
              <a:t>Furnishings, household items (cleaning supplies, towels, toilet paper, etc.)</a:t>
            </a:r>
          </a:p>
          <a:p>
            <a:pPr marL="1485900" lvl="2" indent="-342900"/>
            <a:r>
              <a:rPr lang="en-US" dirty="0">
                <a:latin typeface="Arial" panose="020B0604020202020204" pitchFamily="34" charset="0"/>
                <a:cs typeface="Arial" panose="020B0604020202020204" pitchFamily="34" charset="0"/>
              </a:rPr>
              <a:t>Orienting to the neighborhood, nearby grocery store/bus lines/pantry/etc.</a:t>
            </a:r>
          </a:p>
          <a:p>
            <a:pPr marL="1485900" lvl="2" indent="-342900"/>
            <a:r>
              <a:rPr lang="en-US" dirty="0">
                <a:latin typeface="Arial" panose="020B0604020202020204" pitchFamily="34" charset="0"/>
                <a:cs typeface="Arial" panose="020B0604020202020204" pitchFamily="34" charset="0"/>
              </a:rPr>
              <a:t>Childcare</a:t>
            </a:r>
          </a:p>
          <a:p>
            <a:pPr marL="1485900" lvl="2" indent="-342900"/>
            <a:r>
              <a:rPr lang="en-US" dirty="0">
                <a:latin typeface="Arial" panose="020B0604020202020204" pitchFamily="34" charset="0"/>
                <a:cs typeface="Arial" panose="020B0604020202020204" pitchFamily="34" charset="0"/>
              </a:rPr>
              <a:t>Transportation</a:t>
            </a:r>
          </a:p>
          <a:p>
            <a:pPr marL="1485900" lvl="2" indent="-342900"/>
            <a:r>
              <a:rPr lang="en-US" dirty="0">
                <a:latin typeface="Arial" panose="020B0604020202020204" pitchFamily="34" charset="0"/>
                <a:cs typeface="Arial" panose="020B0604020202020204" pitchFamily="34" charset="0"/>
              </a:rPr>
              <a:t>Additional service connections</a:t>
            </a:r>
          </a:p>
          <a:p>
            <a:pPr marL="1485900" lvl="2" indent="-342900"/>
            <a:r>
              <a:rPr lang="en-US" dirty="0">
                <a:latin typeface="Arial" panose="020B0604020202020204" pitchFamily="34" charset="0"/>
                <a:cs typeface="Arial" panose="020B0604020202020204" pitchFamily="34" charset="0"/>
              </a:rPr>
              <a:t>Pets</a:t>
            </a:r>
          </a:p>
          <a:p>
            <a:pPr marL="339725" indent="-287338">
              <a:buFont typeface="Wingdings" panose="05000000000000000000" pitchFamily="2" charset="2"/>
              <a:buChar char="ü"/>
            </a:pPr>
            <a:r>
              <a:rPr lang="en-US" sz="2200" b="1" dirty="0">
                <a:latin typeface="Arial" panose="020B0604020202020204" pitchFamily="34" charset="0"/>
                <a:cs typeface="Arial" panose="020B0604020202020204" pitchFamily="34" charset="0"/>
              </a:rPr>
              <a:t>Talk about what “stable housing” looks </a:t>
            </a:r>
            <a:r>
              <a:rPr lang="en-US" sz="2200" dirty="0">
                <a:latin typeface="Arial" panose="020B0604020202020204" pitchFamily="34" charset="0"/>
                <a:cs typeface="Arial" panose="020B0604020202020204" pitchFamily="34" charset="0"/>
              </a:rPr>
              <a:t>like and how to use as gauge for additional or reduced assistance</a:t>
            </a:r>
          </a:p>
          <a:p>
            <a:pPr marL="800100" lvl="2" indent="-342900">
              <a:spcBef>
                <a:spcPts val="0"/>
              </a:spcBef>
              <a:buSzPct val="108108"/>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
        <p:nvSpPr>
          <p:cNvPr id="488" name="Google Shape;488;p40"/>
          <p:cNvSpPr txBox="1">
            <a:spLocks noGrp="1"/>
          </p:cNvSpPr>
          <p:nvPr>
            <p:ph type="sldNum" sz="quarter" idx="12"/>
          </p:nvPr>
        </p:nvSpPr>
        <p:spPr>
          <a:xfrm>
            <a:off x="8610600" y="6356350"/>
            <a:ext cx="2743200" cy="365125"/>
          </a:xfrm>
          <a:prstGeom prst="rect">
            <a:avLst/>
          </a:prstGeom>
        </p:spPr>
        <p:txBody>
          <a:bodyPr spcFirstLastPara="1" lIns="91425" tIns="45700" rIns="91425" bIns="45700" anchorCtr="0">
            <a:normAutofit/>
          </a:bodyPr>
          <a:lstStyle/>
          <a:p>
            <a:pPr marL="0" marR="0" lvl="0" indent="0" algn="r" defTabSz="914400" rtl="0" eaLnBrk="1" fontAlgn="auto" latinLnBrk="0" hangingPunct="1">
              <a:lnSpc>
                <a:spcPct val="100000"/>
              </a:lnSpc>
              <a:spcBef>
                <a:spcPts val="0"/>
              </a:spcBef>
              <a:spcAft>
                <a:spcPts val="60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600"/>
                </a:spcAft>
                <a:buClr>
                  <a:srgbClr val="000000"/>
                </a:buClr>
                <a:buSzPts val="1200"/>
                <a:buFont typeface="Arial"/>
                <a:buNone/>
                <a:tabLst/>
                <a:defRPr/>
              </a:pPr>
              <a:t>76</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2081737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When is </a:t>
            </a:r>
            <a:r>
              <a:rPr lang="en-US" b="1" dirty="0"/>
              <a:t>H</a:t>
            </a:r>
            <a:r>
              <a:rPr lang="en-US" sz="4400" b="1" dirty="0"/>
              <a:t>ousing “Stable”?</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07022274-36F6-45FC-9E8F-1C67ADD5798F}" type="slidenum">
              <a:rPr kumimoji="0" lang="en-US" sz="1050" b="0" i="0" u="none" strike="noStrike" kern="1200" cap="none" spc="0" normalizeH="0" baseline="0" noProof="0">
                <a:ln>
                  <a:noFill/>
                </a:ln>
                <a:solidFill>
                  <a:prstClr val="black">
                    <a:alpha val="8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77</a:t>
            </a:fld>
            <a:endParaRPr kumimoji="0" lang="en-US" sz="1050" b="0" i="0" u="none" strike="noStrike" kern="1200" cap="none" spc="0" normalizeH="0" baseline="0" noProof="0">
              <a:ln>
                <a:noFill/>
              </a:ln>
              <a:solidFill>
                <a:prstClr val="black">
                  <a:alpha val="80000"/>
                </a:prstClr>
              </a:solidFill>
              <a:effectLst/>
              <a:uLnTx/>
              <a:uFillTx/>
              <a:latin typeface="Franklin Gothic Book" panose="020B0503020102020204"/>
              <a:ea typeface="+mn-ea"/>
              <a:cs typeface="+mn-cs"/>
            </a:endParaRPr>
          </a:p>
        </p:txBody>
      </p:sp>
      <p:graphicFrame>
        <p:nvGraphicFramePr>
          <p:cNvPr id="7" name="Content Placeholder 4">
            <a:extLst>
              <a:ext uri="{FF2B5EF4-FFF2-40B4-BE49-F238E27FC236}">
                <a16:creationId xmlns:a16="http://schemas.microsoft.com/office/drawing/2014/main" id="{106B6450-FADE-6892-7545-B70810615FF2}"/>
              </a:ext>
            </a:extLst>
          </p:cNvPr>
          <p:cNvGraphicFramePr/>
          <p:nvPr>
            <p:extLst>
              <p:ext uri="{D42A27DB-BD31-4B8C-83A1-F6EECF244321}">
                <p14:modId xmlns:p14="http://schemas.microsoft.com/office/powerpoint/2010/main" val="3765802678"/>
              </p:ext>
            </p:extLst>
          </p:nvPr>
        </p:nvGraphicFramePr>
        <p:xfrm>
          <a:off x="651932" y="2350714"/>
          <a:ext cx="10990885" cy="4351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11FC5FBF-DD54-2B57-1053-695003CB7D11}"/>
              </a:ext>
            </a:extLst>
          </p:cNvPr>
          <p:cNvSpPr txBox="1"/>
          <p:nvPr/>
        </p:nvSpPr>
        <p:spPr>
          <a:xfrm>
            <a:off x="651932" y="1690688"/>
            <a:ext cx="10869200" cy="954107"/>
          </a:xfrm>
          <a:prstGeom prst="rect">
            <a:avLst/>
          </a:prstGeom>
          <a:noFill/>
        </p:spPr>
        <p:txBody>
          <a:bodyPr wrap="square" rtlCol="0">
            <a:spAutoFit/>
          </a:bodyPr>
          <a:lstStyle/>
          <a:p>
            <a:pPr algn="ctr"/>
            <a:r>
              <a:rPr lang="en-US" sz="2800" dirty="0"/>
              <a:t>Start this discussion early and review often – use to guide if more </a:t>
            </a:r>
            <a:r>
              <a:rPr lang="en-US" sz="2800" i="1" dirty="0"/>
              <a:t>or</a:t>
            </a:r>
            <a:r>
              <a:rPr lang="en-US" sz="2800" dirty="0"/>
              <a:t> less support is needed and when to transition off assistance. </a:t>
            </a:r>
          </a:p>
        </p:txBody>
      </p:sp>
    </p:spTree>
    <p:extLst>
      <p:ext uri="{BB962C8B-B14F-4D97-AF65-F5344CB8AC3E}">
        <p14:creationId xmlns:p14="http://schemas.microsoft.com/office/powerpoint/2010/main" val="2040776177"/>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627" y="672747"/>
            <a:ext cx="9453723" cy="715556"/>
          </a:xfrm>
        </p:spPr>
        <p:txBody>
          <a:bodyPr>
            <a:normAutofit/>
          </a:bodyPr>
          <a:lstStyle/>
          <a:p>
            <a:r>
              <a:rPr lang="en-US" b="1" dirty="0"/>
              <a:t>When is Housing “Stable”?</a:t>
            </a:r>
          </a:p>
        </p:txBody>
      </p:sp>
      <p:graphicFrame>
        <p:nvGraphicFramePr>
          <p:cNvPr id="7" name="Content Placeholder 6"/>
          <p:cNvGraphicFramePr>
            <a:graphicFrameLocks noGrp="1"/>
          </p:cNvGraphicFramePr>
          <p:nvPr>
            <p:ph idx="1"/>
          </p:nvPr>
        </p:nvGraphicFramePr>
        <p:xfrm>
          <a:off x="706487" y="1388303"/>
          <a:ext cx="10440974" cy="5179484"/>
        </p:xfrm>
        <a:graphic>
          <a:graphicData uri="http://schemas.openxmlformats.org/drawingml/2006/table">
            <a:tbl>
              <a:tblPr firstRow="1" bandRow="1">
                <a:tableStyleId>{72833802-FEF1-4C79-8D5D-14CF1EAF98D9}</a:tableStyleId>
              </a:tblPr>
              <a:tblGrid>
                <a:gridCol w="1544837">
                  <a:extLst>
                    <a:ext uri="{9D8B030D-6E8A-4147-A177-3AD203B41FA5}">
                      <a16:colId xmlns:a16="http://schemas.microsoft.com/office/drawing/2014/main" val="20000"/>
                    </a:ext>
                  </a:extLst>
                </a:gridCol>
                <a:gridCol w="8896137">
                  <a:extLst>
                    <a:ext uri="{9D8B030D-6E8A-4147-A177-3AD203B41FA5}">
                      <a16:colId xmlns:a16="http://schemas.microsoft.com/office/drawing/2014/main" val="20001"/>
                    </a:ext>
                  </a:extLst>
                </a:gridCol>
              </a:tblGrid>
              <a:tr h="356539">
                <a:tc gridSpan="2">
                  <a:txBody>
                    <a:bodyPr/>
                    <a:lstStyle/>
                    <a:p>
                      <a:r>
                        <a:rPr lang="en-US" sz="2000" dirty="0"/>
                        <a:t>Indicators for Housing Stability</a:t>
                      </a:r>
                    </a:p>
                  </a:txBody>
                  <a:tcPr marL="61349" marR="61349" marT="30674" marB="30674">
                    <a:lnB w="12700" cap="flat" cmpd="sng" algn="ctr">
                      <a:solidFill>
                        <a:schemeClr val="tx1"/>
                      </a:solidFill>
                      <a:prstDash val="solid"/>
                      <a:round/>
                      <a:headEnd type="none" w="med" len="med"/>
                      <a:tailEnd type="none" w="med" len="med"/>
                    </a:lnB>
                    <a:solidFill>
                      <a:srgbClr val="56AA1C"/>
                    </a:solidFill>
                  </a:tcPr>
                </a:tc>
                <a:tc hMerge="1">
                  <a:txBody>
                    <a:bodyPr/>
                    <a:lstStyle/>
                    <a:p>
                      <a:r>
                        <a:rPr lang="en-US" sz="1600" dirty="0"/>
                        <a:t>Indicators for stability</a:t>
                      </a:r>
                    </a:p>
                  </a:txBody>
                  <a:tcPr marL="61349" marR="61349" marT="30674" marB="30674"/>
                </a:tc>
                <a:extLst>
                  <a:ext uri="{0D108BD9-81ED-4DB2-BD59-A6C34878D82A}">
                    <a16:rowId xmlns:a16="http://schemas.microsoft.com/office/drawing/2014/main" val="10000"/>
                  </a:ext>
                </a:extLst>
              </a:tr>
              <a:tr h="729442">
                <a:tc>
                  <a:txBody>
                    <a:bodyPr/>
                    <a:lstStyle/>
                    <a:p>
                      <a:pPr algn="ctr"/>
                      <a:r>
                        <a:rPr lang="en-US" sz="1800" b="1" dirty="0"/>
                        <a:t>SAFE &amp;</a:t>
                      </a:r>
                    </a:p>
                    <a:p>
                      <a:pPr algn="ctr"/>
                      <a:r>
                        <a:rPr lang="en-US" sz="1800" b="1" dirty="0"/>
                        <a:t>HABITABLE</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mn-lt"/>
                        </a:rPr>
                        <a:t>Housing </a:t>
                      </a:r>
                      <a:r>
                        <a:rPr lang="en-US" sz="1400" i="0" dirty="0">
                          <a:latin typeface="+mn-lt"/>
                        </a:rPr>
                        <a:t>is safe and meets minimum standards for habitability.</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5051171"/>
                  </a:ext>
                </a:extLst>
              </a:tr>
              <a:tr h="941749">
                <a:tc rowSpan="2">
                  <a:txBody>
                    <a:bodyPr/>
                    <a:lstStyle/>
                    <a:p>
                      <a:pPr algn="ctr"/>
                      <a:r>
                        <a:rPr lang="en-US" sz="1800" b="1" dirty="0"/>
                        <a:t>FINANCIAL</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kern="1200" dirty="0">
                          <a:solidFill>
                            <a:schemeClr val="dk1"/>
                          </a:solidFill>
                          <a:effectLst/>
                          <a:latin typeface="+mn-lt"/>
                        </a:rPr>
                        <a:t>RENTING: </a:t>
                      </a:r>
                      <a:r>
                        <a:rPr lang="en-US" sz="1400" kern="1200" dirty="0">
                          <a:solidFill>
                            <a:schemeClr val="dk1"/>
                          </a:solidFill>
                          <a:effectLst/>
                          <a:latin typeface="+mn-lt"/>
                        </a:rPr>
                        <a:t>Income sufficient to pay rent in near term (at minimum next two months) despite high rent burden OR housing subsidy secured. </a:t>
                      </a:r>
                    </a:p>
                    <a:p>
                      <a:r>
                        <a:rPr lang="en-US" sz="1400" kern="1200" dirty="0">
                          <a:solidFill>
                            <a:schemeClr val="dk1"/>
                          </a:solidFill>
                          <a:effectLst/>
                          <a:latin typeface="+mn-lt"/>
                        </a:rPr>
                        <a:t> </a:t>
                      </a:r>
                    </a:p>
                    <a:p>
                      <a:r>
                        <a:rPr lang="en-US" sz="1400" b="1" kern="1200" dirty="0">
                          <a:solidFill>
                            <a:schemeClr val="dk1"/>
                          </a:solidFill>
                          <a:effectLst/>
                          <a:latin typeface="+mn-lt"/>
                        </a:rPr>
                        <a:t>STAYING WITH HOST FAMILY/FRIEND: </a:t>
                      </a:r>
                      <a:r>
                        <a:rPr lang="en-US" sz="1400" kern="1200" dirty="0">
                          <a:solidFill>
                            <a:schemeClr val="dk1"/>
                          </a:solidFill>
                          <a:effectLst/>
                          <a:latin typeface="+mn-lt"/>
                        </a:rPr>
                        <a:t>Able to contribute financially to support housing and basic needs OR host is ok with what client is able to contribute.</a:t>
                      </a:r>
                      <a:endParaRPr lang="en-US" sz="1400" dirty="0">
                        <a:latin typeface="+mn-lt"/>
                      </a:endParaRP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84615">
                <a:tc vMerge="1">
                  <a:txBody>
                    <a:bodyPr/>
                    <a:lstStyle/>
                    <a:p>
                      <a:endParaRPr lang="en-US" sz="1600" b="1" dirty="0"/>
                    </a:p>
                  </a:txBody>
                  <a:tcPr marL="61349" marR="61349" marT="30674" marB="30674"/>
                </a:tc>
                <a:tc>
                  <a:txBody>
                    <a:bodyPr/>
                    <a:lstStyle/>
                    <a:p>
                      <a:r>
                        <a:rPr lang="en-US" sz="1400" kern="1200" dirty="0">
                          <a:solidFill>
                            <a:schemeClr val="dk1"/>
                          </a:solidFill>
                          <a:effectLst/>
                          <a:latin typeface="+mn-lt"/>
                        </a:rPr>
                        <a:t>Not in need of additional financial assistance from to sustain housing.</a:t>
                      </a:r>
                      <a:endParaRPr lang="en-US" sz="1400" dirty="0">
                        <a:latin typeface="+mn-lt"/>
                      </a:endParaRP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1623659"/>
                  </a:ext>
                </a:extLst>
              </a:tr>
              <a:tr h="941749">
                <a:tc rowSpan="3">
                  <a:txBody>
                    <a:bodyPr/>
                    <a:lstStyle/>
                    <a:p>
                      <a:pPr algn="ctr"/>
                      <a:r>
                        <a:rPr lang="en-US" sz="1800" b="1" dirty="0"/>
                        <a:t>LEASE</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kern="1200" dirty="0">
                          <a:solidFill>
                            <a:schemeClr val="dk1"/>
                          </a:solidFill>
                          <a:effectLst/>
                          <a:latin typeface="+mn-lt"/>
                        </a:rPr>
                        <a:t>RENTING</a:t>
                      </a:r>
                      <a:r>
                        <a:rPr lang="en-US" sz="1400" kern="1200" dirty="0">
                          <a:solidFill>
                            <a:schemeClr val="dk1"/>
                          </a:solidFill>
                          <a:effectLst/>
                          <a:latin typeface="+mn-lt"/>
                        </a:rPr>
                        <a:t>: Compliant with lease requirements and not at-risk of violation – e.g., no rent arrears (or has plan), complaints, etc. AND landlord agrees tenant is stable/compliant.</a:t>
                      </a:r>
                    </a:p>
                    <a:p>
                      <a:r>
                        <a:rPr lang="en-US" sz="1400" kern="1200" dirty="0">
                          <a:solidFill>
                            <a:schemeClr val="dk1"/>
                          </a:solidFill>
                          <a:effectLst/>
                          <a:latin typeface="+mn-lt"/>
                        </a:rPr>
                        <a:t> </a:t>
                      </a:r>
                    </a:p>
                    <a:p>
                      <a:r>
                        <a:rPr lang="en-US" sz="1400" b="1" kern="1200" dirty="0">
                          <a:solidFill>
                            <a:schemeClr val="dk1"/>
                          </a:solidFill>
                          <a:effectLst/>
                          <a:latin typeface="+mn-lt"/>
                        </a:rPr>
                        <a:t>STAYING WITH HOST FAMILY/FRIEND</a:t>
                      </a:r>
                      <a:r>
                        <a:rPr lang="en-US" sz="1400" kern="1200" dirty="0">
                          <a:solidFill>
                            <a:schemeClr val="dk1"/>
                          </a:solidFill>
                          <a:effectLst/>
                          <a:latin typeface="+mn-lt"/>
                        </a:rPr>
                        <a:t>: Compliant with host expectations and no current major conflict that may jeopardize housing.</a:t>
                      </a:r>
                      <a:endParaRPr lang="en-US" sz="1400" dirty="0">
                        <a:latin typeface="+mn-lt"/>
                      </a:endParaRP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2445">
                <a:tc vMerge="1">
                  <a:txBody>
                    <a:bodyPr/>
                    <a:lstStyle/>
                    <a:p>
                      <a:pPr algn="ctr"/>
                      <a:endParaRPr lang="en-US" sz="1600" b="1" dirty="0"/>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RENTING</a:t>
                      </a:r>
                      <a:r>
                        <a:rPr lang="en-US" sz="1400" b="0" dirty="0">
                          <a:effectLst/>
                          <a:latin typeface="+mn-lt"/>
                          <a:ea typeface="Calibri" panose="020F0502020204030204" pitchFamily="34" charset="0"/>
                          <a:cs typeface="Times New Roman" panose="02020603050405020304" pitchFamily="18" charset="0"/>
                        </a:rPr>
                        <a:t>: Current on rent and utility payments (no arrears).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3455406"/>
                  </a:ext>
                </a:extLst>
              </a:tr>
              <a:tr h="890538">
                <a:tc vMerge="1">
                  <a:txBody>
                    <a:bodyPr/>
                    <a:lstStyle/>
                    <a:p>
                      <a:pPr algn="ctr"/>
                      <a:endParaRPr lang="en-US" sz="1600" b="1" dirty="0"/>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RENTING</a:t>
                      </a:r>
                      <a:r>
                        <a:rPr lang="en-US" sz="1400" dirty="0">
                          <a:effectLst/>
                          <a:latin typeface="+mn-lt"/>
                          <a:ea typeface="Calibri" panose="020F0502020204030204" pitchFamily="34" charset="0"/>
                          <a:cs typeface="Times New Roman" panose="02020603050405020304" pitchFamily="18" charset="0"/>
                        </a:rPr>
                        <a:t>: Understands lease, how to avoid non-compliance, what to do if/when there’s a lease compliance issue.</a:t>
                      </a:r>
                    </a:p>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 </a:t>
                      </a:r>
                    </a:p>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STAYING WITH HOST FAMILY/FRIEND</a:t>
                      </a:r>
                      <a:r>
                        <a:rPr lang="en-US" sz="1400" dirty="0">
                          <a:effectLst/>
                          <a:latin typeface="+mn-lt"/>
                          <a:ea typeface="Calibri" panose="020F0502020204030204" pitchFamily="34" charset="0"/>
                          <a:cs typeface="Times New Roman" panose="02020603050405020304" pitchFamily="18" charset="0"/>
                        </a:rPr>
                        <a:t>: Understands host expectations and what to do if/when there’s a conflict that may jeopardize housing.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7093236"/>
                  </a:ext>
                </a:extLst>
              </a:tr>
            </a:tbl>
          </a:graphicData>
        </a:graphic>
      </p:graphicFrame>
    </p:spTree>
    <p:extLst>
      <p:ext uri="{BB962C8B-B14F-4D97-AF65-F5344CB8AC3E}">
        <p14:creationId xmlns:p14="http://schemas.microsoft.com/office/powerpoint/2010/main" val="3687567184"/>
      </p:ext>
    </p:extLst>
  </p:cSld>
  <p:clrMapOvr>
    <a:masterClrMapping/>
  </p:clrMapOvr>
  <p:transition spd="slow" advTm="238864"/>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14FF75E7-2BDC-4665-9EAB-3861852B3B8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955174" y="3694523"/>
            <a:ext cx="5943600" cy="3163477"/>
          </a:xfrm>
          <a:prstGeom prst="rect">
            <a:avLst/>
          </a:prstGeom>
        </p:spPr>
      </p:pic>
      <p:sp>
        <p:nvSpPr>
          <p:cNvPr id="2" name="Title 1"/>
          <p:cNvSpPr>
            <a:spLocks noGrp="1"/>
          </p:cNvSpPr>
          <p:nvPr>
            <p:ph type="title"/>
          </p:nvPr>
        </p:nvSpPr>
        <p:spPr>
          <a:xfrm>
            <a:off x="585627" y="672747"/>
            <a:ext cx="9453723" cy="715556"/>
          </a:xfrm>
        </p:spPr>
        <p:txBody>
          <a:bodyPr>
            <a:normAutofit/>
          </a:bodyPr>
          <a:lstStyle/>
          <a:p>
            <a:r>
              <a:rPr lang="en-US" b="1" dirty="0"/>
              <a:t>When is Housing “Stable”?</a:t>
            </a:r>
          </a:p>
        </p:txBody>
      </p:sp>
      <p:graphicFrame>
        <p:nvGraphicFramePr>
          <p:cNvPr id="7" name="Content Placeholder 6"/>
          <p:cNvGraphicFramePr>
            <a:graphicFrameLocks noGrp="1"/>
          </p:cNvGraphicFramePr>
          <p:nvPr>
            <p:ph idx="1"/>
          </p:nvPr>
        </p:nvGraphicFramePr>
        <p:xfrm>
          <a:off x="706487" y="1388302"/>
          <a:ext cx="10440974" cy="2772733"/>
        </p:xfrm>
        <a:graphic>
          <a:graphicData uri="http://schemas.openxmlformats.org/drawingml/2006/table">
            <a:tbl>
              <a:tblPr firstRow="1" bandRow="1">
                <a:tableStyleId>{72833802-FEF1-4C79-8D5D-14CF1EAF98D9}</a:tableStyleId>
              </a:tblPr>
              <a:tblGrid>
                <a:gridCol w="1544837">
                  <a:extLst>
                    <a:ext uri="{9D8B030D-6E8A-4147-A177-3AD203B41FA5}">
                      <a16:colId xmlns:a16="http://schemas.microsoft.com/office/drawing/2014/main" val="20000"/>
                    </a:ext>
                  </a:extLst>
                </a:gridCol>
                <a:gridCol w="8896137">
                  <a:extLst>
                    <a:ext uri="{9D8B030D-6E8A-4147-A177-3AD203B41FA5}">
                      <a16:colId xmlns:a16="http://schemas.microsoft.com/office/drawing/2014/main" val="20001"/>
                    </a:ext>
                  </a:extLst>
                </a:gridCol>
              </a:tblGrid>
              <a:tr h="409000">
                <a:tc gridSpan="2">
                  <a:txBody>
                    <a:bodyPr/>
                    <a:lstStyle/>
                    <a:p>
                      <a:r>
                        <a:rPr lang="en-US" sz="2000" dirty="0"/>
                        <a:t>Indicators for Housing Stability</a:t>
                      </a:r>
                    </a:p>
                  </a:txBody>
                  <a:tcPr marL="61349" marR="61349" marT="30674" marB="30674">
                    <a:lnB w="12700" cap="flat" cmpd="sng" algn="ctr">
                      <a:solidFill>
                        <a:schemeClr val="tx1"/>
                      </a:solidFill>
                      <a:prstDash val="solid"/>
                      <a:round/>
                      <a:headEnd type="none" w="med" len="med"/>
                      <a:tailEnd type="none" w="med" len="med"/>
                    </a:lnB>
                    <a:solidFill>
                      <a:srgbClr val="56AA1C"/>
                    </a:solidFill>
                  </a:tcPr>
                </a:tc>
                <a:tc hMerge="1">
                  <a:txBody>
                    <a:bodyPr/>
                    <a:lstStyle/>
                    <a:p>
                      <a:r>
                        <a:rPr lang="en-US" sz="1600" dirty="0"/>
                        <a:t>Indicators for stability</a:t>
                      </a:r>
                    </a:p>
                  </a:txBody>
                  <a:tcPr marL="61349" marR="61349" marT="30674" marB="30674"/>
                </a:tc>
                <a:extLst>
                  <a:ext uri="{0D108BD9-81ED-4DB2-BD59-A6C34878D82A}">
                    <a16:rowId xmlns:a16="http://schemas.microsoft.com/office/drawing/2014/main" val="10000"/>
                  </a:ext>
                </a:extLst>
              </a:tr>
              <a:tr h="476661">
                <a:tc rowSpan="2">
                  <a:txBody>
                    <a:bodyPr/>
                    <a:lstStyle/>
                    <a:p>
                      <a:pPr algn="ctr"/>
                      <a:r>
                        <a:rPr lang="en-US" sz="1800" b="1" dirty="0"/>
                        <a:t>LINKAGES</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0" dirty="0">
                          <a:effectLst/>
                          <a:latin typeface="+mn-lt"/>
                          <a:ea typeface="Calibri" panose="020F0502020204030204" pitchFamily="34" charset="0"/>
                          <a:cs typeface="Times New Roman" panose="02020603050405020304" pitchFamily="18" charset="0"/>
                        </a:rPr>
                        <a:t>Connected to resources necessary to sustain housing (e.g., childcare) AND connected to other critically needed community services/resources.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3516552"/>
                  </a:ext>
                </a:extLst>
              </a:tr>
              <a:tr h="470137">
                <a:tc vMerge="1">
                  <a:txBody>
                    <a:bodyPr/>
                    <a:lstStyle/>
                    <a:p>
                      <a:pPr algn="ctr"/>
                      <a:endParaRPr lang="en-US" sz="1800" b="1" dirty="0"/>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0" dirty="0">
                          <a:effectLst/>
                          <a:latin typeface="+mn-lt"/>
                          <a:ea typeface="Calibri" panose="020F0502020204030204" pitchFamily="34" charset="0"/>
                          <a:cs typeface="Times New Roman" panose="02020603050405020304" pitchFamily="18" charset="0"/>
                        </a:rPr>
                        <a:t>Family, social supports available when needed to assist with ongoing needs or future crisis.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1297627"/>
                  </a:ext>
                </a:extLst>
              </a:tr>
              <a:tr h="476661">
                <a:tc rowSpan="2">
                  <a:txBody>
                    <a:bodyPr/>
                    <a:lstStyle/>
                    <a:p>
                      <a:pPr algn="ctr"/>
                      <a:r>
                        <a:rPr lang="en-US" sz="1800" b="1" dirty="0"/>
                        <a:t>PLAN</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0" dirty="0">
                          <a:effectLst/>
                          <a:latin typeface="+mn-lt"/>
                          <a:ea typeface="Calibri" panose="020F0502020204030204" pitchFamily="34" charset="0"/>
                          <a:cs typeface="Times New Roman" panose="02020603050405020304" pitchFamily="18" charset="0"/>
                        </a:rPr>
                        <a:t>Has plan to address potential future housing-related crisis, including updated IHSP for ongoing housing retention after exiting program.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1039956"/>
                  </a:ext>
                </a:extLst>
              </a:tr>
              <a:tr h="470137">
                <a:tc vMerge="1">
                  <a:txBody>
                    <a:bodyPr/>
                    <a:lstStyle/>
                    <a:p>
                      <a:pPr algn="ctr"/>
                      <a:endParaRPr lang="en-US" sz="1800" b="1" dirty="0"/>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0" dirty="0">
                          <a:effectLst/>
                          <a:latin typeface="+mn-lt"/>
                          <a:ea typeface="Calibri" panose="020F0502020204030204" pitchFamily="34" charset="0"/>
                          <a:cs typeface="Times New Roman" panose="02020603050405020304" pitchFamily="18" charset="0"/>
                        </a:rPr>
                        <a:t>Aware of and knows how to access key emergency assistance resources in community if/when needed.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2344873"/>
                  </a:ext>
                </a:extLst>
              </a:tr>
              <a:tr h="470137">
                <a:tc>
                  <a:txBody>
                    <a:bodyPr/>
                    <a:lstStyle/>
                    <a:p>
                      <a:pPr algn="ctr"/>
                      <a:r>
                        <a:rPr lang="en-US" sz="1800" b="1" dirty="0"/>
                        <a:t>CHOICE</a:t>
                      </a:r>
                    </a:p>
                  </a:txBody>
                  <a:tcPr marL="61349" marR="61349" marT="30674" marB="306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b="0" dirty="0">
                          <a:effectLst/>
                          <a:latin typeface="+mn-lt"/>
                          <a:ea typeface="Calibri" panose="020F0502020204030204" pitchFamily="34" charset="0"/>
                          <a:cs typeface="Times New Roman" panose="02020603050405020304" pitchFamily="18" charset="0"/>
                        </a:rPr>
                        <a:t>Ready to move on! Does not want additional program assistance.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8770665"/>
                  </a:ext>
                </a:extLst>
              </a:tr>
            </a:tbl>
          </a:graphicData>
        </a:graphic>
      </p:graphicFrame>
    </p:spTree>
    <p:extLst>
      <p:ext uri="{BB962C8B-B14F-4D97-AF65-F5344CB8AC3E}">
        <p14:creationId xmlns:p14="http://schemas.microsoft.com/office/powerpoint/2010/main" val="3883485714"/>
      </p:ext>
    </p:extLst>
  </p:cSld>
  <p:clrMapOvr>
    <a:masterClrMapping/>
  </p:clrMapOvr>
  <p:transition spd="slow" advTm="113757"/>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57" name="Rectangle 39"/>
          <p:cNvSpPr>
            <a:spLocks/>
          </p:cNvSpPr>
          <p:nvPr/>
        </p:nvSpPr>
        <p:spPr bwMode="auto">
          <a:xfrm>
            <a:off x="1707059" y="84833"/>
            <a:ext cx="8843740" cy="6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5" tIns="45647" rIns="91295" bIns="45647" anchor="ctr"/>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ctr" defTabSz="1298575" rtl="0" eaLnBrk="1"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FFFF"/>
                </a:solidFill>
                <a:effectLst/>
                <a:uLnTx/>
                <a:uFillTx/>
                <a:latin typeface="Helvetica" pitchFamily="-84" charset="0"/>
                <a:cs typeface="Helvetica" pitchFamily="-84" charset="0"/>
                <a:sym typeface="Helvetica" pitchFamily="-84" charset="0"/>
              </a:rPr>
              <a:t>Mainstream Community Connections</a:t>
            </a:r>
            <a:endParaRPr kumimoji="0" lang="en-US" altLang="en-US" sz="2500" b="1" i="0" u="none" strike="noStrike" kern="1200" cap="none" spc="0" normalizeH="0" baseline="0" noProof="0">
              <a:ln>
                <a:noFill/>
              </a:ln>
              <a:solidFill>
                <a:srgbClr val="000000"/>
              </a:solidFill>
              <a:effectLst/>
              <a:uLnTx/>
              <a:uFillTx/>
              <a:latin typeface="Helvetica" pitchFamily="-84" charset="0"/>
              <a:cs typeface="Helvetica" pitchFamily="-84" charset="0"/>
              <a:sym typeface="Helvetica Light" pitchFamily="-84" charset="0"/>
            </a:endParaRPr>
          </a:p>
        </p:txBody>
      </p:sp>
      <p:grpSp>
        <p:nvGrpSpPr>
          <p:cNvPr id="2" name="Group 1">
            <a:extLst>
              <a:ext uri="{FF2B5EF4-FFF2-40B4-BE49-F238E27FC236}">
                <a16:creationId xmlns:a16="http://schemas.microsoft.com/office/drawing/2014/main" id="{E66C053F-252E-2D95-2524-E283183C6ADB}"/>
              </a:ext>
            </a:extLst>
          </p:cNvPr>
          <p:cNvGrpSpPr/>
          <p:nvPr/>
        </p:nvGrpSpPr>
        <p:grpSpPr>
          <a:xfrm>
            <a:off x="4614529" y="1304495"/>
            <a:ext cx="7832953" cy="5231446"/>
            <a:chOff x="793006" y="1236803"/>
            <a:chExt cx="8315854" cy="5536364"/>
          </a:xfrm>
        </p:grpSpPr>
        <p:sp>
          <p:nvSpPr>
            <p:cNvPr id="48131" name="AutoShape 2"/>
            <p:cNvSpPr>
              <a:spLocks/>
            </p:cNvSpPr>
            <p:nvPr/>
          </p:nvSpPr>
          <p:spPr bwMode="auto">
            <a:xfrm>
              <a:off x="6211535" y="3715861"/>
              <a:ext cx="1108397" cy="1122908"/>
            </a:xfrm>
            <a:custGeom>
              <a:avLst/>
              <a:gdLst>
                <a:gd name="T0" fmla="*/ 2147483647 w 20260"/>
                <a:gd name="T1" fmla="*/ 2147483647 h 20260"/>
                <a:gd name="T2" fmla="*/ 2147483647 w 20260"/>
                <a:gd name="T3" fmla="*/ 2147483647 h 20260"/>
                <a:gd name="T4" fmla="*/ 2147483647 w 20260"/>
                <a:gd name="T5" fmla="*/ 2147483647 h 20260"/>
                <a:gd name="T6" fmla="*/ 2147483647 w 20260"/>
                <a:gd name="T7" fmla="*/ 2147483647 h 20260"/>
                <a:gd name="T8" fmla="*/ 0 60000 65536"/>
                <a:gd name="T9" fmla="*/ 0 60000 65536"/>
                <a:gd name="T10" fmla="*/ 0 60000 65536"/>
                <a:gd name="T11" fmla="*/ 0 60000 65536"/>
                <a:gd name="T12" fmla="*/ 0 w 20260"/>
                <a:gd name="T13" fmla="*/ 0 h 20260"/>
                <a:gd name="T14" fmla="*/ 20260 w 20260"/>
                <a:gd name="T15" fmla="*/ 20260 h 20260"/>
              </a:gdLst>
              <a:ahLst/>
              <a:cxnLst>
                <a:cxn ang="T8">
                  <a:pos x="T0" y="T1"/>
                </a:cxn>
                <a:cxn ang="T9">
                  <a:pos x="T2" y="T3"/>
                </a:cxn>
                <a:cxn ang="T10">
                  <a:pos x="T4" y="T5"/>
                </a:cxn>
                <a:cxn ang="T11">
                  <a:pos x="T6" y="T7"/>
                </a:cxn>
              </a:cxnLst>
              <a:rect l="T12" t="T13" r="T14" b="T15"/>
              <a:pathLst>
                <a:path w="20260" h="20260">
                  <a:moveTo>
                    <a:pt x="8685" y="20173"/>
                  </a:moveTo>
                  <a:cubicBezTo>
                    <a:pt x="3157" y="19354"/>
                    <a:pt x="-630" y="14235"/>
                    <a:pt x="86" y="8708"/>
                  </a:cubicBezTo>
                  <a:cubicBezTo>
                    <a:pt x="905" y="3180"/>
                    <a:pt x="6024" y="-710"/>
                    <a:pt x="11551" y="108"/>
                  </a:cubicBezTo>
                  <a:cubicBezTo>
                    <a:pt x="17079" y="927"/>
                    <a:pt x="20970" y="6046"/>
                    <a:pt x="20151" y="11574"/>
                  </a:cubicBezTo>
                  <a:cubicBezTo>
                    <a:pt x="19332" y="17102"/>
                    <a:pt x="14213" y="20890"/>
                    <a:pt x="8685" y="20173"/>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2" name="AutoShape 3"/>
            <p:cNvSpPr>
              <a:spLocks/>
            </p:cNvSpPr>
            <p:nvPr/>
          </p:nvSpPr>
          <p:spPr bwMode="auto">
            <a:xfrm>
              <a:off x="3240026" y="3987100"/>
              <a:ext cx="1523628" cy="142651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38" y="14887"/>
                  </a:moveTo>
                  <a:cubicBezTo>
                    <a:pt x="7147" y="16780"/>
                    <a:pt x="7782" y="19276"/>
                    <a:pt x="7464" y="21600"/>
                  </a:cubicBezTo>
                  <a:cubicBezTo>
                    <a:pt x="21600" y="0"/>
                    <a:pt x="21600" y="0"/>
                    <a:pt x="21600" y="0"/>
                  </a:cubicBezTo>
                  <a:cubicBezTo>
                    <a:pt x="0" y="11961"/>
                    <a:pt x="0" y="11961"/>
                    <a:pt x="0" y="11961"/>
                  </a:cubicBezTo>
                  <a:cubicBezTo>
                    <a:pt x="2064" y="12047"/>
                    <a:pt x="4129" y="12994"/>
                    <a:pt x="5638" y="14887"/>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3" name="AutoShape 4"/>
            <p:cNvSpPr>
              <a:spLocks/>
            </p:cNvSpPr>
            <p:nvPr/>
          </p:nvSpPr>
          <p:spPr bwMode="auto">
            <a:xfrm>
              <a:off x="3515730" y="2346272"/>
              <a:ext cx="1247924" cy="16542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7652" y="5047"/>
                  </a:moveTo>
                  <a:cubicBezTo>
                    <a:pt x="5230" y="6160"/>
                    <a:pt x="2518" y="6457"/>
                    <a:pt x="0" y="5938"/>
                  </a:cubicBezTo>
                  <a:cubicBezTo>
                    <a:pt x="21600" y="21600"/>
                    <a:pt x="21600" y="21600"/>
                    <a:pt x="21600" y="21600"/>
                  </a:cubicBezTo>
                  <a:cubicBezTo>
                    <a:pt x="11913" y="0"/>
                    <a:pt x="11913" y="0"/>
                    <a:pt x="11913" y="0"/>
                  </a:cubicBezTo>
                  <a:cubicBezTo>
                    <a:pt x="11526" y="2004"/>
                    <a:pt x="10073" y="3859"/>
                    <a:pt x="7652" y="5047"/>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4" name="AutoShape 5"/>
            <p:cNvSpPr>
              <a:spLocks/>
            </p:cNvSpPr>
            <p:nvPr/>
          </p:nvSpPr>
          <p:spPr bwMode="auto">
            <a:xfrm>
              <a:off x="4752491" y="3987200"/>
              <a:ext cx="1523628" cy="142205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5882" y="14947"/>
                  </a:moveTo>
                  <a:cubicBezTo>
                    <a:pt x="17391" y="13046"/>
                    <a:pt x="19455" y="12096"/>
                    <a:pt x="21600" y="12009"/>
                  </a:cubicBezTo>
                  <a:cubicBezTo>
                    <a:pt x="0" y="0"/>
                    <a:pt x="0" y="0"/>
                    <a:pt x="0" y="0"/>
                  </a:cubicBezTo>
                  <a:cubicBezTo>
                    <a:pt x="13976" y="21600"/>
                    <a:pt x="13976" y="21600"/>
                    <a:pt x="13976" y="21600"/>
                  </a:cubicBezTo>
                  <a:cubicBezTo>
                    <a:pt x="13738" y="19267"/>
                    <a:pt x="14373" y="16848"/>
                    <a:pt x="15882" y="14947"/>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5" name="AutoShape 6"/>
            <p:cNvSpPr>
              <a:spLocks/>
            </p:cNvSpPr>
            <p:nvPr/>
          </p:nvSpPr>
          <p:spPr bwMode="auto">
            <a:xfrm>
              <a:off x="4208897" y="1364159"/>
              <a:ext cx="1100584" cy="112514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0799"/>
                  </a:moveTo>
                  <a:cubicBezTo>
                    <a:pt x="0" y="4835"/>
                    <a:pt x="4835" y="0"/>
                    <a:pt x="10800" y="0"/>
                  </a:cubicBezTo>
                  <a:cubicBezTo>
                    <a:pt x="16764" y="0"/>
                    <a:pt x="21600" y="4835"/>
                    <a:pt x="21600" y="10799"/>
                  </a:cubicBezTo>
                  <a:cubicBezTo>
                    <a:pt x="21600" y="10800"/>
                    <a:pt x="21600" y="10800"/>
                    <a:pt x="21600" y="10800"/>
                  </a:cubicBezTo>
                  <a:cubicBezTo>
                    <a:pt x="21600" y="16764"/>
                    <a:pt x="16764" y="21600"/>
                    <a:pt x="10800" y="21600"/>
                  </a:cubicBezTo>
                  <a:lnTo>
                    <a:pt x="10800" y="21599"/>
                  </a:lnTo>
                  <a:cubicBezTo>
                    <a:pt x="4835" y="21599"/>
                    <a:pt x="0" y="16764"/>
                    <a:pt x="0" y="10800"/>
                  </a:cubicBezTo>
                  <a:cubicBezTo>
                    <a:pt x="0" y="10799"/>
                    <a:pt x="0" y="10799"/>
                    <a:pt x="0" y="10799"/>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6" name="AutoShape 7"/>
            <p:cNvSpPr>
              <a:spLocks/>
            </p:cNvSpPr>
            <p:nvPr/>
          </p:nvSpPr>
          <p:spPr bwMode="auto">
            <a:xfrm>
              <a:off x="3110546" y="1691209"/>
              <a:ext cx="1107281" cy="1125141"/>
            </a:xfrm>
            <a:custGeom>
              <a:avLst/>
              <a:gdLst>
                <a:gd name="T0" fmla="*/ 2147483647 w 18991"/>
                <a:gd name="T1" fmla="*/ 2147483647 h 18991"/>
                <a:gd name="T2" fmla="*/ 2147483647 w 18991"/>
                <a:gd name="T3" fmla="*/ 2147483647 h 18991"/>
                <a:gd name="T4" fmla="*/ 2147483647 w 18991"/>
                <a:gd name="T5" fmla="*/ 2147483647 h 18991"/>
                <a:gd name="T6" fmla="*/ 2147483647 w 18991"/>
                <a:gd name="T7" fmla="*/ 2147483647 h 18991"/>
                <a:gd name="T8" fmla="*/ 0 60000 65536"/>
                <a:gd name="T9" fmla="*/ 0 60000 65536"/>
                <a:gd name="T10" fmla="*/ 0 60000 65536"/>
                <a:gd name="T11" fmla="*/ 0 60000 65536"/>
                <a:gd name="T12" fmla="*/ 0 w 18991"/>
                <a:gd name="T13" fmla="*/ 0 h 18991"/>
                <a:gd name="T14" fmla="*/ 18991 w 18991"/>
                <a:gd name="T15" fmla="*/ 18991 h 18991"/>
              </a:gdLst>
              <a:ahLst/>
              <a:cxnLst>
                <a:cxn ang="T8">
                  <a:pos x="T0" y="T1"/>
                </a:cxn>
                <a:cxn ang="T9">
                  <a:pos x="T2" y="T3"/>
                </a:cxn>
                <a:cxn ang="T10">
                  <a:pos x="T4" y="T5"/>
                </a:cxn>
                <a:cxn ang="T11">
                  <a:pos x="T6" y="T7"/>
                </a:cxn>
              </a:cxnLst>
              <a:rect l="T12" t="T13" r="T14" b="T15"/>
              <a:pathLst>
                <a:path w="18991" h="18991">
                  <a:moveTo>
                    <a:pt x="17510" y="4358"/>
                  </a:moveTo>
                  <a:cubicBezTo>
                    <a:pt x="20295" y="8774"/>
                    <a:pt x="19046" y="14631"/>
                    <a:pt x="14631" y="17511"/>
                  </a:cubicBezTo>
                  <a:cubicBezTo>
                    <a:pt x="10214" y="20295"/>
                    <a:pt x="4358" y="19047"/>
                    <a:pt x="1478" y="14631"/>
                  </a:cubicBezTo>
                  <a:cubicBezTo>
                    <a:pt x="-1305" y="10215"/>
                    <a:pt x="-58" y="4358"/>
                    <a:pt x="4358" y="1478"/>
                  </a:cubicBezTo>
                  <a:cubicBezTo>
                    <a:pt x="8774" y="-1305"/>
                    <a:pt x="14631" y="-58"/>
                    <a:pt x="17510" y="4358"/>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7" name="AutoShape 8"/>
            <p:cNvSpPr>
              <a:spLocks/>
            </p:cNvSpPr>
            <p:nvPr/>
          </p:nvSpPr>
          <p:spPr bwMode="auto">
            <a:xfrm>
              <a:off x="2362685" y="2567435"/>
              <a:ext cx="1106165" cy="1124025"/>
            </a:xfrm>
            <a:custGeom>
              <a:avLst/>
              <a:gdLst>
                <a:gd name="T0" fmla="*/ 2147483647 w 18975"/>
                <a:gd name="T1" fmla="*/ 2147483647 h 18975"/>
                <a:gd name="T2" fmla="*/ 2147483647 w 18975"/>
                <a:gd name="T3" fmla="*/ 2147483647 h 18975"/>
                <a:gd name="T4" fmla="*/ 2147483647 w 18975"/>
                <a:gd name="T5" fmla="*/ 2147483647 h 18975"/>
                <a:gd name="T6" fmla="*/ 2147483647 w 18975"/>
                <a:gd name="T7" fmla="*/ 2147483647 h 18975"/>
                <a:gd name="T8" fmla="*/ 0 60000 65536"/>
                <a:gd name="T9" fmla="*/ 0 60000 65536"/>
                <a:gd name="T10" fmla="*/ 0 60000 65536"/>
                <a:gd name="T11" fmla="*/ 0 60000 65536"/>
                <a:gd name="T12" fmla="*/ 0 w 18975"/>
                <a:gd name="T13" fmla="*/ 0 h 18975"/>
                <a:gd name="T14" fmla="*/ 18975 w 18975"/>
                <a:gd name="T15" fmla="*/ 18975 h 18975"/>
              </a:gdLst>
              <a:ahLst/>
              <a:cxnLst>
                <a:cxn ang="T8">
                  <a:pos x="T0" y="T1"/>
                </a:cxn>
                <a:cxn ang="T9">
                  <a:pos x="T2" y="T3"/>
                </a:cxn>
                <a:cxn ang="T10">
                  <a:pos x="T4" y="T5"/>
                </a:cxn>
                <a:cxn ang="T11">
                  <a:pos x="T6" y="T7"/>
                </a:cxn>
              </a:cxnLst>
              <a:rect l="T12" t="T13" r="T14" b="T15"/>
              <a:pathLst>
                <a:path w="18975" h="18975">
                  <a:moveTo>
                    <a:pt x="13451" y="876"/>
                  </a:moveTo>
                  <a:cubicBezTo>
                    <a:pt x="18156" y="3084"/>
                    <a:pt x="20268" y="8652"/>
                    <a:pt x="18156" y="13452"/>
                  </a:cubicBezTo>
                  <a:cubicBezTo>
                    <a:pt x="15948" y="18156"/>
                    <a:pt x="10283" y="20268"/>
                    <a:pt x="5579" y="18156"/>
                  </a:cubicBezTo>
                  <a:cubicBezTo>
                    <a:pt x="779" y="15948"/>
                    <a:pt x="-1332" y="10284"/>
                    <a:pt x="875" y="5580"/>
                  </a:cubicBezTo>
                  <a:cubicBezTo>
                    <a:pt x="3083" y="780"/>
                    <a:pt x="8651" y="-1332"/>
                    <a:pt x="13451" y="876"/>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8" name="AutoShape 9"/>
            <p:cNvSpPr>
              <a:spLocks/>
            </p:cNvSpPr>
            <p:nvPr/>
          </p:nvSpPr>
          <p:spPr bwMode="auto">
            <a:xfrm>
              <a:off x="2200835" y="3715861"/>
              <a:ext cx="1101701" cy="1122908"/>
            </a:xfrm>
            <a:custGeom>
              <a:avLst/>
              <a:gdLst>
                <a:gd name="T0" fmla="*/ 2147483647 w 20182"/>
                <a:gd name="T1" fmla="*/ 2147483647 h 20260"/>
                <a:gd name="T2" fmla="*/ 2147483647 w 20182"/>
                <a:gd name="T3" fmla="*/ 2147483647 h 20260"/>
                <a:gd name="T4" fmla="*/ 2147483647 w 20182"/>
                <a:gd name="T5" fmla="*/ 2147483647 h 20260"/>
                <a:gd name="T6" fmla="*/ 2147483647 w 20182"/>
                <a:gd name="T7" fmla="*/ 2147483647 h 20260"/>
                <a:gd name="T8" fmla="*/ 0 60000 65536"/>
                <a:gd name="T9" fmla="*/ 0 60000 65536"/>
                <a:gd name="T10" fmla="*/ 0 60000 65536"/>
                <a:gd name="T11" fmla="*/ 0 60000 65536"/>
                <a:gd name="T12" fmla="*/ 0 w 20182"/>
                <a:gd name="T13" fmla="*/ 0 h 20260"/>
                <a:gd name="T14" fmla="*/ 20182 w 20182"/>
                <a:gd name="T15" fmla="*/ 20260 h 20260"/>
              </a:gdLst>
              <a:ahLst/>
              <a:cxnLst>
                <a:cxn ang="T8">
                  <a:pos x="T0" y="T1"/>
                </a:cxn>
                <a:cxn ang="T9">
                  <a:pos x="T2" y="T3"/>
                </a:cxn>
                <a:cxn ang="T10">
                  <a:pos x="T4" y="T5"/>
                </a:cxn>
                <a:cxn ang="T11">
                  <a:pos x="T6" y="T7"/>
                </a:cxn>
              </a:cxnLst>
              <a:rect l="T12" t="T13" r="T14" b="T15"/>
              <a:pathLst>
                <a:path w="20182" h="20260">
                  <a:moveTo>
                    <a:pt x="8708" y="108"/>
                  </a:moveTo>
                  <a:cubicBezTo>
                    <a:pt x="14235" y="-710"/>
                    <a:pt x="19354" y="3180"/>
                    <a:pt x="20071" y="8708"/>
                  </a:cubicBezTo>
                  <a:cubicBezTo>
                    <a:pt x="20890" y="14235"/>
                    <a:pt x="17102" y="19354"/>
                    <a:pt x="11574" y="20173"/>
                  </a:cubicBezTo>
                  <a:cubicBezTo>
                    <a:pt x="6046" y="20890"/>
                    <a:pt x="927" y="17102"/>
                    <a:pt x="108" y="11574"/>
                  </a:cubicBezTo>
                  <a:cubicBezTo>
                    <a:pt x="-710" y="6046"/>
                    <a:pt x="3180" y="927"/>
                    <a:pt x="8708" y="108"/>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9" name="AutoShape 10"/>
            <p:cNvSpPr>
              <a:spLocks/>
            </p:cNvSpPr>
            <p:nvPr/>
          </p:nvSpPr>
          <p:spPr bwMode="auto">
            <a:xfrm>
              <a:off x="2676340" y="4769564"/>
              <a:ext cx="1102816" cy="1124024"/>
            </a:xfrm>
            <a:custGeom>
              <a:avLst/>
              <a:gdLst>
                <a:gd name="T0" fmla="*/ 2147483647 w 19283"/>
                <a:gd name="T1" fmla="*/ 2147483647 h 19316"/>
                <a:gd name="T2" fmla="*/ 2147483647 w 19283"/>
                <a:gd name="T3" fmla="*/ 2147483647 h 19316"/>
                <a:gd name="T4" fmla="*/ 2147483647 w 19283"/>
                <a:gd name="T5" fmla="*/ 2147483647 h 19316"/>
                <a:gd name="T6" fmla="*/ 2147483647 w 19283"/>
                <a:gd name="T7" fmla="*/ 2147483647 h 19316"/>
                <a:gd name="T8" fmla="*/ 0 60000 65536"/>
                <a:gd name="T9" fmla="*/ 0 60000 65536"/>
                <a:gd name="T10" fmla="*/ 0 60000 65536"/>
                <a:gd name="T11" fmla="*/ 0 60000 65536"/>
                <a:gd name="T12" fmla="*/ 0 w 19283"/>
                <a:gd name="T13" fmla="*/ 0 h 19316"/>
                <a:gd name="T14" fmla="*/ 19283 w 19283"/>
                <a:gd name="T15" fmla="*/ 19316 h 19316"/>
              </a:gdLst>
              <a:ahLst/>
              <a:cxnLst>
                <a:cxn ang="T8">
                  <a:pos x="T0" y="T1"/>
                </a:cxn>
                <a:cxn ang="T9">
                  <a:pos x="T2" y="T3"/>
                </a:cxn>
                <a:cxn ang="T10">
                  <a:pos x="T4" y="T5"/>
                </a:cxn>
                <a:cxn ang="T11">
                  <a:pos x="T6" y="T7"/>
                </a:cxn>
              </a:cxnLst>
              <a:rect l="T12" t="T13" r="T14" b="T15"/>
              <a:pathLst>
                <a:path w="19283" h="19316">
                  <a:moveTo>
                    <a:pt x="3337" y="2360"/>
                  </a:moveTo>
                  <a:cubicBezTo>
                    <a:pt x="7345" y="-1158"/>
                    <a:pt x="13404" y="-670"/>
                    <a:pt x="16923" y="3337"/>
                  </a:cubicBezTo>
                  <a:cubicBezTo>
                    <a:pt x="20442" y="7345"/>
                    <a:pt x="19953" y="13502"/>
                    <a:pt x="15946" y="16923"/>
                  </a:cubicBezTo>
                  <a:cubicBezTo>
                    <a:pt x="11938" y="20442"/>
                    <a:pt x="5879" y="20051"/>
                    <a:pt x="2360" y="15946"/>
                  </a:cubicBezTo>
                  <a:cubicBezTo>
                    <a:pt x="-1158" y="11938"/>
                    <a:pt x="-670" y="5879"/>
                    <a:pt x="3337" y="2360"/>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0" name="AutoShape 11"/>
            <p:cNvSpPr>
              <a:spLocks/>
            </p:cNvSpPr>
            <p:nvPr/>
          </p:nvSpPr>
          <p:spPr bwMode="auto">
            <a:xfrm>
              <a:off x="3637397" y="5396875"/>
              <a:ext cx="1101700" cy="1122908"/>
            </a:xfrm>
            <a:custGeom>
              <a:avLst/>
              <a:gdLst>
                <a:gd name="T0" fmla="*/ 2147483647 w 19366"/>
                <a:gd name="T1" fmla="*/ 2147483647 h 19413"/>
                <a:gd name="T2" fmla="*/ 2147483647 w 19366"/>
                <a:gd name="T3" fmla="*/ 2147483647 h 19413"/>
                <a:gd name="T4" fmla="*/ 2147483647 w 19366"/>
                <a:gd name="T5" fmla="*/ 2147483647 h 19413"/>
                <a:gd name="T6" fmla="*/ 2147483647 w 19366"/>
                <a:gd name="T7" fmla="*/ 2147483647 h 19413"/>
                <a:gd name="T8" fmla="*/ 0 60000 65536"/>
                <a:gd name="T9" fmla="*/ 0 60000 65536"/>
                <a:gd name="T10" fmla="*/ 0 60000 65536"/>
                <a:gd name="T11" fmla="*/ 0 60000 65536"/>
                <a:gd name="T12" fmla="*/ 0 w 19366"/>
                <a:gd name="T13" fmla="*/ 0 h 19413"/>
                <a:gd name="T14" fmla="*/ 19366 w 19366"/>
                <a:gd name="T15" fmla="*/ 19413 h 19413"/>
              </a:gdLst>
              <a:ahLst/>
              <a:cxnLst>
                <a:cxn ang="T8">
                  <a:pos x="T0" y="T1"/>
                </a:cxn>
                <a:cxn ang="T9">
                  <a:pos x="T2" y="T3"/>
                </a:cxn>
                <a:cxn ang="T10">
                  <a:pos x="T4" y="T5"/>
                </a:cxn>
                <a:cxn ang="T11">
                  <a:pos x="T6" y="T7"/>
                </a:cxn>
              </a:cxnLst>
              <a:rect l="T12" t="T13" r="T14" b="T15"/>
              <a:pathLst>
                <a:path w="19366" h="19413">
                  <a:moveTo>
                    <a:pt x="422" y="6957"/>
                  </a:moveTo>
                  <a:cubicBezTo>
                    <a:pt x="1895" y="1852"/>
                    <a:pt x="7295" y="-1093"/>
                    <a:pt x="12401" y="379"/>
                  </a:cubicBezTo>
                  <a:cubicBezTo>
                    <a:pt x="17604" y="1950"/>
                    <a:pt x="20452" y="7350"/>
                    <a:pt x="18979" y="12456"/>
                  </a:cubicBezTo>
                  <a:cubicBezTo>
                    <a:pt x="17506" y="17561"/>
                    <a:pt x="12106" y="20507"/>
                    <a:pt x="7001" y="19034"/>
                  </a:cubicBezTo>
                  <a:cubicBezTo>
                    <a:pt x="1797" y="17561"/>
                    <a:pt x="-1148" y="12161"/>
                    <a:pt x="422" y="6957"/>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1" name="AutoShape 12"/>
            <p:cNvSpPr>
              <a:spLocks/>
            </p:cNvSpPr>
            <p:nvPr/>
          </p:nvSpPr>
          <p:spPr bwMode="auto">
            <a:xfrm>
              <a:off x="4778165" y="5396875"/>
              <a:ext cx="1106165" cy="1122908"/>
            </a:xfrm>
            <a:custGeom>
              <a:avLst/>
              <a:gdLst>
                <a:gd name="T0" fmla="*/ 2147483647 w 19314"/>
                <a:gd name="T1" fmla="*/ 2147483647 h 19413"/>
                <a:gd name="T2" fmla="*/ 2147483647 w 19314"/>
                <a:gd name="T3" fmla="*/ 2147483647 h 19413"/>
                <a:gd name="T4" fmla="*/ 2147483647 w 19314"/>
                <a:gd name="T5" fmla="*/ 2147483647 h 19413"/>
                <a:gd name="T6" fmla="*/ 2147483647 w 19314"/>
                <a:gd name="T7" fmla="*/ 2147483647 h 19413"/>
                <a:gd name="T8" fmla="*/ 0 60000 65536"/>
                <a:gd name="T9" fmla="*/ 0 60000 65536"/>
                <a:gd name="T10" fmla="*/ 0 60000 65536"/>
                <a:gd name="T11" fmla="*/ 0 60000 65536"/>
                <a:gd name="T12" fmla="*/ 0 w 19314"/>
                <a:gd name="T13" fmla="*/ 0 h 19413"/>
                <a:gd name="T14" fmla="*/ 19314 w 19314"/>
                <a:gd name="T15" fmla="*/ 19413 h 19413"/>
              </a:gdLst>
              <a:ahLst/>
              <a:cxnLst>
                <a:cxn ang="T8">
                  <a:pos x="T0" y="T1"/>
                </a:cxn>
                <a:cxn ang="T9">
                  <a:pos x="T2" y="T3"/>
                </a:cxn>
                <a:cxn ang="T10">
                  <a:pos x="T4" y="T5"/>
                </a:cxn>
                <a:cxn ang="T11">
                  <a:pos x="T6" y="T7"/>
                </a:cxn>
              </a:cxnLst>
              <a:rect l="T12" t="T13" r="T14" b="T15"/>
              <a:pathLst>
                <a:path w="19314" h="19413">
                  <a:moveTo>
                    <a:pt x="420" y="12456"/>
                  </a:moveTo>
                  <a:cubicBezTo>
                    <a:pt x="-1143" y="7350"/>
                    <a:pt x="1789" y="1950"/>
                    <a:pt x="6969" y="379"/>
                  </a:cubicBezTo>
                  <a:cubicBezTo>
                    <a:pt x="12051" y="-1093"/>
                    <a:pt x="17427" y="1852"/>
                    <a:pt x="18893" y="6957"/>
                  </a:cubicBezTo>
                  <a:cubicBezTo>
                    <a:pt x="20457" y="12161"/>
                    <a:pt x="17524" y="17561"/>
                    <a:pt x="12344" y="19034"/>
                  </a:cubicBezTo>
                  <a:cubicBezTo>
                    <a:pt x="7262" y="20507"/>
                    <a:pt x="1886" y="17561"/>
                    <a:pt x="420" y="12456"/>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2" name="AutoShape 13"/>
            <p:cNvSpPr>
              <a:spLocks/>
            </p:cNvSpPr>
            <p:nvPr/>
          </p:nvSpPr>
          <p:spPr bwMode="auto">
            <a:xfrm>
              <a:off x="5741456" y="4769564"/>
              <a:ext cx="1103933" cy="1124024"/>
            </a:xfrm>
            <a:custGeom>
              <a:avLst/>
              <a:gdLst>
                <a:gd name="T0" fmla="*/ 2147483647 w 19283"/>
                <a:gd name="T1" fmla="*/ 2147483647 h 19316"/>
                <a:gd name="T2" fmla="*/ 2147483647 w 19283"/>
                <a:gd name="T3" fmla="*/ 2147483647 h 19316"/>
                <a:gd name="T4" fmla="*/ 2147483647 w 19283"/>
                <a:gd name="T5" fmla="*/ 2147483647 h 19316"/>
                <a:gd name="T6" fmla="*/ 2147483647 w 19283"/>
                <a:gd name="T7" fmla="*/ 2147483647 h 19316"/>
                <a:gd name="T8" fmla="*/ 0 60000 65536"/>
                <a:gd name="T9" fmla="*/ 0 60000 65536"/>
                <a:gd name="T10" fmla="*/ 0 60000 65536"/>
                <a:gd name="T11" fmla="*/ 0 60000 65536"/>
                <a:gd name="T12" fmla="*/ 0 w 19283"/>
                <a:gd name="T13" fmla="*/ 0 h 19316"/>
                <a:gd name="T14" fmla="*/ 19283 w 19283"/>
                <a:gd name="T15" fmla="*/ 19316 h 19316"/>
              </a:gdLst>
              <a:ahLst/>
              <a:cxnLst>
                <a:cxn ang="T8">
                  <a:pos x="T0" y="T1"/>
                </a:cxn>
                <a:cxn ang="T9">
                  <a:pos x="T2" y="T3"/>
                </a:cxn>
                <a:cxn ang="T10">
                  <a:pos x="T4" y="T5"/>
                </a:cxn>
                <a:cxn ang="T11">
                  <a:pos x="T6" y="T7"/>
                </a:cxn>
              </a:cxnLst>
              <a:rect l="T12" t="T13" r="T14" b="T15"/>
              <a:pathLst>
                <a:path w="19283" h="19316">
                  <a:moveTo>
                    <a:pt x="3337" y="16923"/>
                  </a:moveTo>
                  <a:cubicBezTo>
                    <a:pt x="-670" y="13502"/>
                    <a:pt x="-1158" y="7345"/>
                    <a:pt x="2360" y="3337"/>
                  </a:cubicBezTo>
                  <a:cubicBezTo>
                    <a:pt x="5781" y="-670"/>
                    <a:pt x="11938" y="-1158"/>
                    <a:pt x="15946" y="2360"/>
                  </a:cubicBezTo>
                  <a:cubicBezTo>
                    <a:pt x="19953" y="5879"/>
                    <a:pt x="20442" y="11938"/>
                    <a:pt x="16923" y="15946"/>
                  </a:cubicBezTo>
                  <a:cubicBezTo>
                    <a:pt x="13404" y="20051"/>
                    <a:pt x="7345" y="20442"/>
                    <a:pt x="3337" y="16923"/>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3" name="AutoShape 14"/>
            <p:cNvSpPr>
              <a:spLocks/>
            </p:cNvSpPr>
            <p:nvPr/>
          </p:nvSpPr>
          <p:spPr bwMode="auto">
            <a:xfrm>
              <a:off x="6050800" y="2567435"/>
              <a:ext cx="1108397" cy="1124025"/>
            </a:xfrm>
            <a:custGeom>
              <a:avLst/>
              <a:gdLst>
                <a:gd name="T0" fmla="*/ 2147483647 w 18975"/>
                <a:gd name="T1" fmla="*/ 2147483647 h 18975"/>
                <a:gd name="T2" fmla="*/ 2147483647 w 18975"/>
                <a:gd name="T3" fmla="*/ 2147483647 h 18975"/>
                <a:gd name="T4" fmla="*/ 2147483647 w 18975"/>
                <a:gd name="T5" fmla="*/ 2147483647 h 18975"/>
                <a:gd name="T6" fmla="*/ 2147483647 w 18975"/>
                <a:gd name="T7" fmla="*/ 2147483647 h 18975"/>
                <a:gd name="T8" fmla="*/ 0 60000 65536"/>
                <a:gd name="T9" fmla="*/ 0 60000 65536"/>
                <a:gd name="T10" fmla="*/ 0 60000 65536"/>
                <a:gd name="T11" fmla="*/ 0 60000 65536"/>
                <a:gd name="T12" fmla="*/ 0 w 18975"/>
                <a:gd name="T13" fmla="*/ 0 h 18975"/>
                <a:gd name="T14" fmla="*/ 18975 w 18975"/>
                <a:gd name="T15" fmla="*/ 18975 h 18975"/>
              </a:gdLst>
              <a:ahLst/>
              <a:cxnLst>
                <a:cxn ang="T8">
                  <a:pos x="T0" y="T1"/>
                </a:cxn>
                <a:cxn ang="T9">
                  <a:pos x="T2" y="T3"/>
                </a:cxn>
                <a:cxn ang="T10">
                  <a:pos x="T4" y="T5"/>
                </a:cxn>
                <a:cxn ang="T11">
                  <a:pos x="T6" y="T7"/>
                </a:cxn>
              </a:cxnLst>
              <a:rect l="T12" t="T13" r="T14" b="T15"/>
              <a:pathLst>
                <a:path w="18975" h="18975">
                  <a:moveTo>
                    <a:pt x="13396" y="18156"/>
                  </a:moveTo>
                  <a:cubicBezTo>
                    <a:pt x="8692" y="20268"/>
                    <a:pt x="3028" y="18156"/>
                    <a:pt x="820" y="13452"/>
                  </a:cubicBezTo>
                  <a:cubicBezTo>
                    <a:pt x="-1292" y="8652"/>
                    <a:pt x="820" y="3084"/>
                    <a:pt x="5524" y="876"/>
                  </a:cubicBezTo>
                  <a:cubicBezTo>
                    <a:pt x="10324" y="-1332"/>
                    <a:pt x="15892" y="780"/>
                    <a:pt x="18100" y="5580"/>
                  </a:cubicBezTo>
                  <a:cubicBezTo>
                    <a:pt x="20308" y="10284"/>
                    <a:pt x="18196" y="15948"/>
                    <a:pt x="13396" y="18156"/>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4" name="AutoShape 15"/>
            <p:cNvSpPr>
              <a:spLocks/>
            </p:cNvSpPr>
            <p:nvPr/>
          </p:nvSpPr>
          <p:spPr bwMode="auto">
            <a:xfrm>
              <a:off x="5303943" y="1691209"/>
              <a:ext cx="1105049" cy="1125141"/>
            </a:xfrm>
            <a:custGeom>
              <a:avLst/>
              <a:gdLst>
                <a:gd name="T0" fmla="*/ 2147483647 w 18991"/>
                <a:gd name="T1" fmla="*/ 2147483647 h 18991"/>
                <a:gd name="T2" fmla="*/ 2147483647 w 18991"/>
                <a:gd name="T3" fmla="*/ 2147483647 h 18991"/>
                <a:gd name="T4" fmla="*/ 2147483647 w 18991"/>
                <a:gd name="T5" fmla="*/ 2147483647 h 18991"/>
                <a:gd name="T6" fmla="*/ 2147483647 w 18991"/>
                <a:gd name="T7" fmla="*/ 2147483647 h 18991"/>
                <a:gd name="T8" fmla="*/ 0 60000 65536"/>
                <a:gd name="T9" fmla="*/ 0 60000 65536"/>
                <a:gd name="T10" fmla="*/ 0 60000 65536"/>
                <a:gd name="T11" fmla="*/ 0 60000 65536"/>
                <a:gd name="T12" fmla="*/ 0 w 18991"/>
                <a:gd name="T13" fmla="*/ 0 h 18991"/>
                <a:gd name="T14" fmla="*/ 18991 w 18991"/>
                <a:gd name="T15" fmla="*/ 18991 h 18991"/>
              </a:gdLst>
              <a:ahLst/>
              <a:cxnLst>
                <a:cxn ang="T8">
                  <a:pos x="T0" y="T1"/>
                </a:cxn>
                <a:cxn ang="T9">
                  <a:pos x="T2" y="T3"/>
                </a:cxn>
                <a:cxn ang="T10">
                  <a:pos x="T4" y="T5"/>
                </a:cxn>
                <a:cxn ang="T11">
                  <a:pos x="T6" y="T7"/>
                </a:cxn>
              </a:cxnLst>
              <a:rect l="T12" t="T13" r="T14" b="T15"/>
              <a:pathLst>
                <a:path w="18991" h="18991">
                  <a:moveTo>
                    <a:pt x="17511" y="14631"/>
                  </a:moveTo>
                  <a:cubicBezTo>
                    <a:pt x="14631" y="19047"/>
                    <a:pt x="8775" y="20295"/>
                    <a:pt x="4359" y="17511"/>
                  </a:cubicBezTo>
                  <a:cubicBezTo>
                    <a:pt x="-57" y="14631"/>
                    <a:pt x="-1305" y="8775"/>
                    <a:pt x="1479" y="4358"/>
                  </a:cubicBezTo>
                  <a:cubicBezTo>
                    <a:pt x="4359" y="-57"/>
                    <a:pt x="10215" y="-1305"/>
                    <a:pt x="14631" y="1479"/>
                  </a:cubicBezTo>
                  <a:cubicBezTo>
                    <a:pt x="19047" y="4358"/>
                    <a:pt x="20295" y="10215"/>
                    <a:pt x="17511" y="14631"/>
                  </a:cubicBezTo>
                  <a:close/>
                </a:path>
              </a:pathLst>
            </a:custGeom>
            <a:solidFill>
              <a:srgbClr val="00567E"/>
            </a:solidFill>
            <a:ln>
              <a:noFill/>
            </a:ln>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5" name="AutoShape 16"/>
            <p:cNvSpPr>
              <a:spLocks/>
            </p:cNvSpPr>
            <p:nvPr/>
          </p:nvSpPr>
          <p:spPr bwMode="auto">
            <a:xfrm>
              <a:off x="4350655" y="2299544"/>
              <a:ext cx="822648" cy="170110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cubicBezTo>
                    <a:pt x="18808" y="1517"/>
                    <a:pt x="14987" y="2456"/>
                    <a:pt x="10579" y="2456"/>
                  </a:cubicBezTo>
                  <a:cubicBezTo>
                    <a:pt x="6465" y="2456"/>
                    <a:pt x="2644" y="1517"/>
                    <a:pt x="0" y="144"/>
                  </a:cubicBezTo>
                  <a:cubicBezTo>
                    <a:pt x="10726" y="21600"/>
                    <a:pt x="10726" y="21600"/>
                    <a:pt x="10726" y="21600"/>
                  </a:cubicBezTo>
                  <a:lnTo>
                    <a:pt x="21600" y="0"/>
                  </a:ln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6" name="AutoShape 17"/>
            <p:cNvSpPr>
              <a:spLocks/>
            </p:cNvSpPr>
            <p:nvPr/>
          </p:nvSpPr>
          <p:spPr bwMode="auto">
            <a:xfrm>
              <a:off x="3071477" y="2913307"/>
              <a:ext cx="1692176" cy="108160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4362" y="9094"/>
                  </a:moveTo>
                  <a:cubicBezTo>
                    <a:pt x="3433" y="12050"/>
                    <a:pt x="1859" y="14210"/>
                    <a:pt x="0" y="15120"/>
                  </a:cubicBezTo>
                  <a:cubicBezTo>
                    <a:pt x="21600" y="21600"/>
                    <a:pt x="21600" y="21600"/>
                    <a:pt x="21600" y="21600"/>
                  </a:cubicBezTo>
                  <a:cubicBezTo>
                    <a:pt x="4362" y="0"/>
                    <a:pt x="4362" y="0"/>
                    <a:pt x="4362" y="0"/>
                  </a:cubicBezTo>
                  <a:cubicBezTo>
                    <a:pt x="5149" y="2728"/>
                    <a:pt x="5221" y="6025"/>
                    <a:pt x="4362" y="9094"/>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7" name="AutoShape 18"/>
            <p:cNvSpPr>
              <a:spLocks/>
            </p:cNvSpPr>
            <p:nvPr/>
          </p:nvSpPr>
          <p:spPr bwMode="auto">
            <a:xfrm>
              <a:off x="3053619" y="3816322"/>
              <a:ext cx="1716732" cy="83046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964" y="10060"/>
                  </a:moveTo>
                  <a:cubicBezTo>
                    <a:pt x="3317" y="14350"/>
                    <a:pt x="2682" y="18493"/>
                    <a:pt x="1411" y="21600"/>
                  </a:cubicBezTo>
                  <a:cubicBezTo>
                    <a:pt x="21600" y="4586"/>
                    <a:pt x="21600" y="4586"/>
                    <a:pt x="21600" y="4586"/>
                  </a:cubicBezTo>
                  <a:cubicBezTo>
                    <a:pt x="0" y="0"/>
                    <a:pt x="0" y="0"/>
                    <a:pt x="0" y="0"/>
                  </a:cubicBezTo>
                  <a:cubicBezTo>
                    <a:pt x="1552" y="2367"/>
                    <a:pt x="2682" y="5769"/>
                    <a:pt x="2964" y="10060"/>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8" name="AutoShape 19"/>
            <p:cNvSpPr>
              <a:spLocks/>
            </p:cNvSpPr>
            <p:nvPr/>
          </p:nvSpPr>
          <p:spPr bwMode="auto">
            <a:xfrm>
              <a:off x="3900824" y="3981519"/>
              <a:ext cx="858366" cy="17457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1011" y="17871"/>
                  </a:moveTo>
                  <a:cubicBezTo>
                    <a:pt x="14964" y="18504"/>
                    <a:pt x="18070" y="19841"/>
                    <a:pt x="19764" y="21600"/>
                  </a:cubicBezTo>
                  <a:cubicBezTo>
                    <a:pt x="21600" y="0"/>
                    <a:pt x="21600" y="0"/>
                    <a:pt x="21600" y="0"/>
                  </a:cubicBezTo>
                  <a:cubicBezTo>
                    <a:pt x="0" y="18574"/>
                    <a:pt x="0" y="18574"/>
                    <a:pt x="0" y="18574"/>
                  </a:cubicBezTo>
                  <a:cubicBezTo>
                    <a:pt x="3247" y="17659"/>
                    <a:pt x="7200" y="17308"/>
                    <a:pt x="11011" y="17871"/>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49" name="AutoShape 20"/>
            <p:cNvSpPr>
              <a:spLocks/>
            </p:cNvSpPr>
            <p:nvPr/>
          </p:nvSpPr>
          <p:spPr bwMode="auto">
            <a:xfrm>
              <a:off x="4752493" y="3981674"/>
              <a:ext cx="861715" cy="174240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519" y="17929"/>
                  </a:moveTo>
                  <a:cubicBezTo>
                    <a:pt x="14446" y="17364"/>
                    <a:pt x="18374" y="17717"/>
                    <a:pt x="21600" y="18705"/>
                  </a:cubicBezTo>
                  <a:cubicBezTo>
                    <a:pt x="0" y="0"/>
                    <a:pt x="0" y="0"/>
                    <a:pt x="0" y="0"/>
                  </a:cubicBezTo>
                  <a:cubicBezTo>
                    <a:pt x="1963" y="21600"/>
                    <a:pt x="1963" y="21600"/>
                    <a:pt x="1963" y="21600"/>
                  </a:cubicBezTo>
                  <a:cubicBezTo>
                    <a:pt x="3646" y="19905"/>
                    <a:pt x="6592" y="18564"/>
                    <a:pt x="10519" y="17929"/>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50" name="AutoShape 21"/>
            <p:cNvSpPr>
              <a:spLocks/>
            </p:cNvSpPr>
            <p:nvPr/>
          </p:nvSpPr>
          <p:spPr bwMode="auto">
            <a:xfrm>
              <a:off x="4745794" y="3824133"/>
              <a:ext cx="1703338" cy="82264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615" y="9980"/>
                  </a:moveTo>
                  <a:cubicBezTo>
                    <a:pt x="18971" y="5809"/>
                    <a:pt x="20036" y="2234"/>
                    <a:pt x="21600" y="0"/>
                  </a:cubicBezTo>
                  <a:cubicBezTo>
                    <a:pt x="0" y="4468"/>
                    <a:pt x="0" y="4468"/>
                    <a:pt x="0" y="4468"/>
                  </a:cubicBezTo>
                  <a:cubicBezTo>
                    <a:pt x="20250" y="21600"/>
                    <a:pt x="20250" y="21600"/>
                    <a:pt x="20250" y="21600"/>
                  </a:cubicBezTo>
                  <a:cubicBezTo>
                    <a:pt x="18971" y="18471"/>
                    <a:pt x="18331" y="14300"/>
                    <a:pt x="18615" y="9980"/>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51" name="AutoShape 22"/>
            <p:cNvSpPr>
              <a:spLocks/>
            </p:cNvSpPr>
            <p:nvPr/>
          </p:nvSpPr>
          <p:spPr bwMode="auto">
            <a:xfrm>
              <a:off x="4745949" y="2917772"/>
              <a:ext cx="1698873" cy="10827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180" y="8981"/>
                  </a:moveTo>
                  <a:cubicBezTo>
                    <a:pt x="16324" y="6025"/>
                    <a:pt x="16396" y="2728"/>
                    <a:pt x="17108" y="0"/>
                  </a:cubicBezTo>
                  <a:cubicBezTo>
                    <a:pt x="0" y="21600"/>
                    <a:pt x="0" y="21600"/>
                    <a:pt x="0" y="21600"/>
                  </a:cubicBezTo>
                  <a:cubicBezTo>
                    <a:pt x="21600" y="15006"/>
                    <a:pt x="21600" y="15006"/>
                    <a:pt x="21600" y="15006"/>
                  </a:cubicBezTo>
                  <a:cubicBezTo>
                    <a:pt x="19675" y="14096"/>
                    <a:pt x="18106" y="12050"/>
                    <a:pt x="17180" y="8981"/>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52" name="AutoShape 23"/>
            <p:cNvSpPr>
              <a:spLocks/>
            </p:cNvSpPr>
            <p:nvPr/>
          </p:nvSpPr>
          <p:spPr bwMode="auto">
            <a:xfrm>
              <a:off x="4752491" y="2356317"/>
              <a:ext cx="1255738" cy="164417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3789" y="4932"/>
                  </a:moveTo>
                  <a:cubicBezTo>
                    <a:pt x="11475" y="3737"/>
                    <a:pt x="10028" y="1943"/>
                    <a:pt x="9546" y="0"/>
                  </a:cubicBezTo>
                  <a:cubicBezTo>
                    <a:pt x="0" y="21600"/>
                    <a:pt x="0" y="21600"/>
                    <a:pt x="0" y="21600"/>
                  </a:cubicBezTo>
                  <a:cubicBezTo>
                    <a:pt x="21600" y="5755"/>
                    <a:pt x="21600" y="5755"/>
                    <a:pt x="21600" y="5755"/>
                  </a:cubicBezTo>
                  <a:cubicBezTo>
                    <a:pt x="18996" y="6352"/>
                    <a:pt x="16199" y="6128"/>
                    <a:pt x="13789" y="4932"/>
                  </a:cubicBezTo>
                  <a:close/>
                </a:path>
              </a:pathLst>
            </a:custGeom>
            <a:solidFill>
              <a:srgbClr val="97ABC9"/>
            </a:solidFill>
            <a:ln>
              <a:noFill/>
            </a:ln>
            <a:extLst>
              <a:ext uri="{91240B29-F687-4F45-9708-019B960494DF}">
                <a14:hiddenLine xmlns:a14="http://schemas.microsoft.com/office/drawing/2010/main" w="9525">
                  <a:solidFill>
                    <a:srgbClr val="000000"/>
                  </a:solidFill>
                  <a:round/>
                  <a:headEnd/>
                  <a:tailEnd/>
                </a14:hiddenLine>
              </a:ext>
            </a:extLst>
          </p:spPr>
          <p:txBody>
            <a:bodyPr lIns="45647" tIns="45647" rIns="45647" bIns="45647" anchor="ctr"/>
            <a:lstStyle/>
            <a:p>
              <a:pPr marL="0" marR="0" lvl="0" indent="0" algn="l" defTabSz="406401"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8153" name="Picture 24" descr="image2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1536" y="2704344"/>
              <a:ext cx="2413256" cy="2432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9417" name="Group 25"/>
            <p:cNvGrpSpPr>
              <a:grpSpLocks/>
            </p:cNvGrpSpPr>
            <p:nvPr/>
          </p:nvGrpSpPr>
          <p:grpSpPr bwMode="auto">
            <a:xfrm>
              <a:off x="793006" y="1236803"/>
              <a:ext cx="8315854" cy="5274052"/>
              <a:chOff x="59" y="-8"/>
              <a:chExt cx="934" cy="591"/>
            </a:xfrm>
          </p:grpSpPr>
          <p:sp>
            <p:nvSpPr>
              <p:cNvPr id="48158" name="Rectangle 26"/>
              <p:cNvSpPr>
                <a:spLocks/>
              </p:cNvSpPr>
              <p:nvPr/>
            </p:nvSpPr>
            <p:spPr bwMode="auto">
              <a:xfrm>
                <a:off x="628" y="542"/>
                <a:ext cx="265"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Parenting/Parent Support</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59" name="Rectangle 27"/>
              <p:cNvSpPr>
                <a:spLocks/>
              </p:cNvSpPr>
              <p:nvPr/>
            </p:nvSpPr>
            <p:spPr bwMode="auto">
              <a:xfrm>
                <a:off x="685" y="67"/>
                <a:ext cx="253"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2060"/>
                    </a:solidFill>
                    <a:effectLst/>
                    <a:uLnTx/>
                    <a:uFillTx/>
                    <a:latin typeface="Helvetica" pitchFamily="-84" charset="0"/>
                    <a:sym typeface="Helvetica" pitchFamily="-84" charset="0"/>
                  </a:rPr>
                  <a:t>Youth Mentoring</a:t>
                </a:r>
                <a:endParaRPr kumimoji="0" lang="en-US" altLang="en-US" sz="2800" b="0" i="0" u="none" strike="noStrike" kern="1200" cap="none" spc="0" normalizeH="0" baseline="0" noProof="0" dirty="0">
                  <a:ln>
                    <a:noFill/>
                  </a:ln>
                  <a:solidFill>
                    <a:srgbClr val="000000"/>
                  </a:solidFill>
                  <a:effectLst/>
                  <a:uLnTx/>
                  <a:uFillTx/>
                  <a:latin typeface="Helvetica Light" pitchFamily="-84" charset="0"/>
                  <a:sym typeface="Helvetica Light" pitchFamily="-84" charset="0"/>
                </a:endParaRPr>
              </a:p>
            </p:txBody>
          </p:sp>
          <p:sp>
            <p:nvSpPr>
              <p:cNvPr id="48160" name="Rectangle 28"/>
              <p:cNvSpPr>
                <a:spLocks/>
              </p:cNvSpPr>
              <p:nvPr/>
            </p:nvSpPr>
            <p:spPr bwMode="auto">
              <a:xfrm>
                <a:off x="792" y="301"/>
                <a:ext cx="176" cy="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Legal Assistance</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61" name="Rectangle 29"/>
              <p:cNvSpPr>
                <a:spLocks/>
              </p:cNvSpPr>
              <p:nvPr/>
            </p:nvSpPr>
            <p:spPr bwMode="auto">
              <a:xfrm>
                <a:off x="778" y="180"/>
                <a:ext cx="201"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2060"/>
                    </a:solidFill>
                    <a:effectLst/>
                    <a:uLnTx/>
                    <a:uFillTx/>
                    <a:latin typeface="Helvetica" pitchFamily="-84" charset="0"/>
                    <a:sym typeface="Helvetica" pitchFamily="-84" charset="0"/>
                  </a:rPr>
                  <a:t>Employment</a:t>
                </a:r>
                <a:endParaRPr kumimoji="0" lang="en-US" altLang="en-US" sz="2800" b="0" i="0" u="none" strike="noStrike" kern="1200" cap="none" spc="0" normalizeH="0" baseline="0" noProof="0" dirty="0">
                  <a:ln>
                    <a:noFill/>
                  </a:ln>
                  <a:solidFill>
                    <a:srgbClr val="000000"/>
                  </a:solidFill>
                  <a:effectLst/>
                  <a:uLnTx/>
                  <a:uFillTx/>
                  <a:latin typeface="Helvetica Light" pitchFamily="-84" charset="0"/>
                  <a:sym typeface="Helvetica Light" pitchFamily="-84" charset="0"/>
                </a:endParaRPr>
              </a:p>
            </p:txBody>
          </p:sp>
          <p:sp>
            <p:nvSpPr>
              <p:cNvPr id="48162" name="Rectangle 30"/>
              <p:cNvSpPr>
                <a:spLocks/>
              </p:cNvSpPr>
              <p:nvPr/>
            </p:nvSpPr>
            <p:spPr bwMode="auto">
              <a:xfrm>
                <a:off x="552" y="-8"/>
                <a:ext cx="386" cy="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ctr"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2060"/>
                    </a:solidFill>
                    <a:effectLst/>
                    <a:uLnTx/>
                    <a:uFillTx/>
                    <a:latin typeface="Helvetica" pitchFamily="-84" charset="0"/>
                    <a:sym typeface="Helvetica" pitchFamily="-84" charset="0"/>
                  </a:rPr>
                  <a:t>Local Churches/Faith-based orgs </a:t>
                </a:r>
                <a:endParaRPr kumimoji="0" lang="en-US" altLang="en-US" sz="2800" b="0" i="0" u="none" strike="noStrike" kern="1200" cap="none" spc="0" normalizeH="0" baseline="0" noProof="0" dirty="0">
                  <a:ln>
                    <a:noFill/>
                  </a:ln>
                  <a:solidFill>
                    <a:srgbClr val="000000"/>
                  </a:solidFill>
                  <a:effectLst/>
                  <a:uLnTx/>
                  <a:uFillTx/>
                  <a:latin typeface="Helvetica Light" pitchFamily="-84" charset="0"/>
                  <a:sym typeface="Helvetica Light" pitchFamily="-84" charset="0"/>
                </a:endParaRPr>
              </a:p>
            </p:txBody>
          </p:sp>
          <p:sp>
            <p:nvSpPr>
              <p:cNvPr id="48163" name="Rectangle 31"/>
              <p:cNvSpPr>
                <a:spLocks/>
              </p:cNvSpPr>
              <p:nvPr/>
            </p:nvSpPr>
            <p:spPr bwMode="auto">
              <a:xfrm>
                <a:off x="747" y="416"/>
                <a:ext cx="246" cy="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2060"/>
                    </a:solidFill>
                    <a:effectLst/>
                    <a:uLnTx/>
                    <a:uFillTx/>
                    <a:latin typeface="Helvetica" pitchFamily="-84" charset="0"/>
                    <a:sym typeface="Helvetica" pitchFamily="-84" charset="0"/>
                  </a:rPr>
                  <a:t>Financial Assistance &amp; Literacy</a:t>
                </a:r>
                <a:endParaRPr kumimoji="0" lang="en-US" altLang="en-US" sz="2800" b="0" i="0" u="none" strike="noStrike" kern="1200" cap="none" spc="0" normalizeH="0" baseline="0" noProof="0" dirty="0">
                  <a:ln>
                    <a:noFill/>
                  </a:ln>
                  <a:solidFill>
                    <a:srgbClr val="000000"/>
                  </a:solidFill>
                  <a:effectLst/>
                  <a:uLnTx/>
                  <a:uFillTx/>
                  <a:latin typeface="Helvetica Light" pitchFamily="-84" charset="0"/>
                  <a:sym typeface="Helvetica Light" pitchFamily="-84" charset="0"/>
                </a:endParaRPr>
              </a:p>
            </p:txBody>
          </p:sp>
          <p:sp>
            <p:nvSpPr>
              <p:cNvPr id="48164" name="Rectangle 32"/>
              <p:cNvSpPr>
                <a:spLocks/>
              </p:cNvSpPr>
              <p:nvPr/>
            </p:nvSpPr>
            <p:spPr bwMode="auto">
              <a:xfrm>
                <a:off x="226" y="554"/>
                <a:ext cx="174" cy="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Volunteering</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65" name="Rectangle 33"/>
              <p:cNvSpPr>
                <a:spLocks/>
              </p:cNvSpPr>
              <p:nvPr/>
            </p:nvSpPr>
            <p:spPr bwMode="auto">
              <a:xfrm>
                <a:off x="59" y="54"/>
                <a:ext cx="25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r"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Adult Education </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66" name="Rectangle 34"/>
              <p:cNvSpPr>
                <a:spLocks/>
              </p:cNvSpPr>
              <p:nvPr/>
            </p:nvSpPr>
            <p:spPr bwMode="auto">
              <a:xfrm>
                <a:off x="89" y="302"/>
                <a:ext cx="18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Tenant Education</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67" name="Rectangle 35"/>
              <p:cNvSpPr>
                <a:spLocks/>
              </p:cNvSpPr>
              <p:nvPr/>
            </p:nvSpPr>
            <p:spPr bwMode="auto">
              <a:xfrm>
                <a:off x="144" y="172"/>
                <a:ext cx="127"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Utilities</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sp>
            <p:nvSpPr>
              <p:cNvPr id="48168" name="Rectangle 36"/>
              <p:cNvSpPr>
                <a:spLocks/>
              </p:cNvSpPr>
              <p:nvPr/>
            </p:nvSpPr>
            <p:spPr bwMode="auto">
              <a:xfrm>
                <a:off x="65" y="435"/>
                <a:ext cx="214"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Medical, Mental,</a:t>
                </a:r>
                <a:endParaRPr kumimoji="0" lang="en-US" altLang="en-US" sz="3200" b="0" i="0" u="none" strike="noStrike" kern="1200" cap="none" spc="0" normalizeH="0" baseline="0" noProof="0">
                  <a:ln>
                    <a:noFill/>
                  </a:ln>
                  <a:solidFill>
                    <a:srgbClr val="000000"/>
                  </a:solidFill>
                  <a:effectLst/>
                  <a:uLnTx/>
                  <a:uFillTx/>
                  <a:latin typeface="Helvetica" pitchFamily="-84" charset="0"/>
                  <a:sym typeface="Helvetica" pitchFamily="-84" charset="0"/>
                </a:endParaRPr>
              </a:p>
              <a:p>
                <a:pPr marL="0" marR="0" lvl="0" indent="0" algn="l" defTabSz="1298575" rtl="0" eaLnBrk="1"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Helvetica" pitchFamily="-84" charset="0"/>
                    <a:sym typeface="Helvetica" pitchFamily="-84" charset="0"/>
                  </a:rPr>
                  <a:t>Dental</a:t>
                </a:r>
                <a:endParaRPr kumimoji="0" lang="en-US" altLang="en-US" sz="2800" b="0" i="0" u="none" strike="noStrike" kern="1200" cap="none" spc="0" normalizeH="0" baseline="0" noProof="0">
                  <a:ln>
                    <a:noFill/>
                  </a:ln>
                  <a:solidFill>
                    <a:srgbClr val="000000"/>
                  </a:solidFill>
                  <a:effectLst/>
                  <a:uLnTx/>
                  <a:uFillTx/>
                  <a:latin typeface="Helvetica Light" pitchFamily="-84" charset="0"/>
                  <a:sym typeface="Helvetica Light" pitchFamily="-84" charset="0"/>
                </a:endParaRPr>
              </a:p>
            </p:txBody>
          </p:sp>
        </p:grpSp>
        <p:sp>
          <p:nvSpPr>
            <p:cNvPr id="48155" name="Rectangle 37"/>
            <p:cNvSpPr>
              <a:spLocks/>
            </p:cNvSpPr>
            <p:nvPr/>
          </p:nvSpPr>
          <p:spPr bwMode="auto">
            <a:xfrm>
              <a:off x="3742879" y="3454111"/>
              <a:ext cx="2005832" cy="81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1pPr>
              <a:lvl2pPr marL="758825"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2pPr>
              <a:lvl3pPr marL="1138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3pPr>
              <a:lvl4pPr marL="1519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4pPr>
              <a:lvl5pPr marL="1900238" indent="-377825" defTabSz="1298575" eaLnBrk="0" hangingPunct="0">
                <a:spcBef>
                  <a:spcPts val="4200"/>
                </a:spcBef>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5pPr>
              <a:lvl6pPr marL="23574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6pPr>
              <a:lvl7pPr marL="28146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7pPr>
              <a:lvl8pPr marL="32718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8pPr>
              <a:lvl9pPr marL="3729038" indent="-377825" defTabSz="1298575" eaLnBrk="0" fontAlgn="base" hangingPunct="0">
                <a:spcBef>
                  <a:spcPts val="4200"/>
                </a:spcBef>
                <a:spcAft>
                  <a:spcPct val="0"/>
                </a:spcAft>
                <a:buSzPct val="100000"/>
                <a:buChar char="•"/>
                <a:defRPr sz="3800">
                  <a:solidFill>
                    <a:srgbClr val="000000"/>
                  </a:solidFill>
                  <a:latin typeface="Helvetica Light" pitchFamily="-84" charset="0"/>
                  <a:ea typeface="Helvetica Light" pitchFamily="-84" charset="0"/>
                  <a:cs typeface="Helvetica Light" pitchFamily="-84" charset="0"/>
                  <a:sym typeface="Helvetica Light" pitchFamily="-84" charset="0"/>
                </a:defRPr>
              </a:lvl9pPr>
            </a:lstStyle>
            <a:p>
              <a:pPr marL="0" marR="0" lvl="0" indent="0" algn="ctr" defTabSz="1298575" rtl="0" eaLnBrk="1" fontAlgn="base" latinLnBrk="0" hangingPunct="0">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FFFF"/>
                  </a:solidFill>
                  <a:effectLst/>
                  <a:uLnTx/>
                  <a:uFillTx/>
                  <a:latin typeface="Helvetica" pitchFamily="-84" charset="0"/>
                  <a:sym typeface="Helvetica" pitchFamily="-84" charset="0"/>
                </a:rPr>
                <a:t>Households</a:t>
              </a:r>
              <a:endParaRPr kumimoji="0" lang="en-US" altLang="en-US" sz="2000" b="0" i="0" u="none" strike="noStrike" kern="1200" cap="none" spc="0" normalizeH="0" baseline="0" noProof="0" dirty="0">
                <a:ln>
                  <a:noFill/>
                </a:ln>
                <a:solidFill>
                  <a:srgbClr val="000000"/>
                </a:solidFill>
                <a:effectLst/>
                <a:uLnTx/>
                <a:uFillTx/>
                <a:latin typeface="Helvetica Light" pitchFamily="-84" charset="0"/>
                <a:sym typeface="Helvetica Light" pitchFamily="-84" charset="0"/>
              </a:endParaRPr>
            </a:p>
          </p:txBody>
        </p:sp>
        <p:pic>
          <p:nvPicPr>
            <p:cNvPr id="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0420" y="6516438"/>
              <a:ext cx="2035969" cy="256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3" name="Content Placeholder 2"/>
          <p:cNvSpPr txBox="1">
            <a:spLocks/>
          </p:cNvSpPr>
          <p:nvPr/>
        </p:nvSpPr>
        <p:spPr>
          <a:xfrm>
            <a:off x="793006" y="96092"/>
            <a:ext cx="11216857" cy="1066800"/>
          </a:xfrm>
          <a:prstGeom prst="rect">
            <a:avLst/>
          </a:prstGeom>
          <a:noFill/>
        </p:spPr>
        <p:txBody>
          <a:bodyPr vert="horz" lIns="90147" tIns="45074" rIns="90147" bIns="45074" rtlCol="0" anchor="ctr">
            <a:noAutofit/>
          </a:bodyPr>
          <a:lstStyle>
            <a:lvl1pPr marL="342536" indent="-342536" algn="l" defTabSz="913415" rtl="0" eaLnBrk="1" latinLnBrk="0" hangingPunct="1">
              <a:lnSpc>
                <a:spcPct val="150000"/>
              </a:lnSpc>
              <a:spcBef>
                <a:spcPct val="20000"/>
              </a:spcBef>
              <a:buFont typeface="Arial" panose="020B0604020202020204" pitchFamily="34" charset="0"/>
              <a:buChar char="•"/>
              <a:defRPr sz="3200" kern="1200">
                <a:solidFill>
                  <a:srgbClr val="00567E"/>
                </a:solidFill>
                <a:latin typeface="+mn-lt"/>
                <a:ea typeface="+mn-ea"/>
                <a:cs typeface="+mn-cs"/>
              </a:defRPr>
            </a:lvl1pPr>
            <a:lvl2pPr marL="742152" indent="-285447" algn="l" defTabSz="913415" rtl="0" eaLnBrk="1" latinLnBrk="0" hangingPunct="1">
              <a:lnSpc>
                <a:spcPct val="150000"/>
              </a:lnSpc>
              <a:spcBef>
                <a:spcPct val="20000"/>
              </a:spcBef>
              <a:buFont typeface="Arial" panose="020B0604020202020204" pitchFamily="34" charset="0"/>
              <a:buChar char="–"/>
              <a:defRPr sz="2800" kern="1200">
                <a:solidFill>
                  <a:srgbClr val="00567E"/>
                </a:solidFill>
                <a:latin typeface="+mn-lt"/>
                <a:ea typeface="+mn-ea"/>
                <a:cs typeface="+mn-cs"/>
              </a:defRPr>
            </a:lvl2pPr>
            <a:lvl3pPr marL="1141768" indent="-228351" algn="l" defTabSz="913415" rtl="0" eaLnBrk="1" latinLnBrk="0" hangingPunct="1">
              <a:lnSpc>
                <a:spcPct val="150000"/>
              </a:lnSpc>
              <a:spcBef>
                <a:spcPct val="20000"/>
              </a:spcBef>
              <a:buFont typeface="Arial" panose="020B0604020202020204" pitchFamily="34" charset="0"/>
              <a:buChar char="•"/>
              <a:defRPr sz="2400" kern="1200">
                <a:solidFill>
                  <a:srgbClr val="00567E"/>
                </a:solidFill>
                <a:latin typeface="+mn-lt"/>
                <a:ea typeface="+mn-ea"/>
                <a:cs typeface="+mn-cs"/>
              </a:defRPr>
            </a:lvl3pPr>
            <a:lvl4pPr marL="1598479" indent="-228351" algn="l" defTabSz="913415" rtl="0" eaLnBrk="1" latinLnBrk="0" hangingPunct="1">
              <a:lnSpc>
                <a:spcPct val="150000"/>
              </a:lnSpc>
              <a:spcBef>
                <a:spcPct val="20000"/>
              </a:spcBef>
              <a:buFont typeface="Arial" panose="020B0604020202020204" pitchFamily="34" charset="0"/>
              <a:buChar char="–"/>
              <a:defRPr sz="2000" kern="1200">
                <a:solidFill>
                  <a:srgbClr val="00567E"/>
                </a:solidFill>
                <a:latin typeface="+mn-lt"/>
                <a:ea typeface="+mn-ea"/>
                <a:cs typeface="+mn-cs"/>
              </a:defRPr>
            </a:lvl4pPr>
            <a:lvl5pPr marL="2055195" indent="-228351" algn="l" defTabSz="913415" rtl="0" eaLnBrk="1" latinLnBrk="0" hangingPunct="1">
              <a:lnSpc>
                <a:spcPct val="150000"/>
              </a:lnSpc>
              <a:spcBef>
                <a:spcPct val="20000"/>
              </a:spcBef>
              <a:buFont typeface="Arial" panose="020B0604020202020204" pitchFamily="34" charset="0"/>
              <a:buChar char="»"/>
              <a:defRPr sz="2000" kern="1200">
                <a:solidFill>
                  <a:srgbClr val="00567E"/>
                </a:solidFill>
                <a:latin typeface="+mn-lt"/>
                <a:ea typeface="+mn-ea"/>
                <a:cs typeface="+mn-cs"/>
              </a:defRPr>
            </a:lvl5pPr>
            <a:lvl6pPr marL="2511902" indent="-228351" algn="l" defTabSz="91341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608" indent="-228351" algn="l" defTabSz="91341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320" indent="-228351" algn="l" defTabSz="91341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2023" indent="-228351" algn="l" defTabSz="91341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3415"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mj-lt"/>
                <a:cs typeface="Arial" panose="020B0604020202020204" pitchFamily="34" charset="0"/>
              </a:rPr>
              <a:t>Community/Mainstream Service Linkages</a:t>
            </a:r>
          </a:p>
        </p:txBody>
      </p:sp>
      <p:sp>
        <p:nvSpPr>
          <p:cNvPr id="3" name="TextBox 2">
            <a:extLst>
              <a:ext uri="{FF2B5EF4-FFF2-40B4-BE49-F238E27FC236}">
                <a16:creationId xmlns:a16="http://schemas.microsoft.com/office/drawing/2014/main" id="{F3170B48-1BB8-4721-8A79-3B25C6EC46BC}"/>
              </a:ext>
            </a:extLst>
          </p:cNvPr>
          <p:cNvSpPr txBox="1"/>
          <p:nvPr/>
        </p:nvSpPr>
        <p:spPr>
          <a:xfrm>
            <a:off x="401608" y="2112169"/>
            <a:ext cx="4093061" cy="2246769"/>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mn-ea"/>
                <a:cs typeface="+mn-cs"/>
              </a:rPr>
              <a:t>If you’re the only lifeline/support, your participant isn’t stably housed….</a:t>
            </a:r>
          </a:p>
          <a:p>
            <a:pPr>
              <a:spcBef>
                <a:spcPct val="0"/>
              </a:spcBef>
              <a:spcAft>
                <a:spcPct val="0"/>
              </a:spcAft>
              <a:buClrTx/>
              <a:buFontTx/>
              <a:defRPr/>
            </a:pPr>
            <a:endParaRPr lang="en-US" sz="2800" b="1" i="1" kern="1200" dirty="0">
              <a:solidFill>
                <a:schemeClr val="accent4">
                  <a:lumMod val="50000"/>
                </a:schemeClr>
              </a:solidFill>
              <a:latin typeface="Arial" panose="020B0604020202020204" pitchFamily="34" charset="0"/>
              <a:ea typeface="+mn-ea"/>
            </a:endParaRPr>
          </a:p>
        </p:txBody>
      </p:sp>
    </p:spTree>
    <p:extLst>
      <p:ext uri="{BB962C8B-B14F-4D97-AF65-F5344CB8AC3E}">
        <p14:creationId xmlns:p14="http://schemas.microsoft.com/office/powerpoint/2010/main" val="425313932"/>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7"/>
          <p:cNvSpPr txBox="1">
            <a:spLocks noGrp="1"/>
          </p:cNvSpPr>
          <p:nvPr>
            <p:ph type="title"/>
          </p:nvPr>
        </p:nvSpPr>
        <p:spPr>
          <a:xfrm>
            <a:off x="530894" y="0"/>
            <a:ext cx="10807665"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93C58"/>
              </a:buClr>
              <a:buSzPts val="3600"/>
              <a:buFont typeface="Arial"/>
              <a:buNone/>
            </a:pPr>
            <a:r>
              <a:rPr lang="en-US" sz="3200" b="1" i="1" dirty="0">
                <a:latin typeface="Arial"/>
                <a:ea typeface="Arial"/>
                <a:cs typeface="Arial"/>
                <a:sym typeface="Arial"/>
              </a:rPr>
              <a:t>Revisit past Housing Retention Barriers and prepare for challenges that could threaten housing stability</a:t>
            </a:r>
            <a:endParaRPr sz="3200" b="1" i="1" dirty="0">
              <a:latin typeface="Arial"/>
              <a:ea typeface="Arial"/>
              <a:cs typeface="Arial"/>
              <a:sym typeface="Arial"/>
            </a:endParaRPr>
          </a:p>
        </p:txBody>
      </p:sp>
      <p:grpSp>
        <p:nvGrpSpPr>
          <p:cNvPr id="360" name="Google Shape;360;p27"/>
          <p:cNvGrpSpPr/>
          <p:nvPr/>
        </p:nvGrpSpPr>
        <p:grpSpPr>
          <a:xfrm>
            <a:off x="1145506" y="1204911"/>
            <a:ext cx="10387495" cy="5334000"/>
            <a:chOff x="2506" y="-1"/>
            <a:chExt cx="10387495" cy="5334000"/>
          </a:xfrm>
        </p:grpSpPr>
        <p:sp>
          <p:nvSpPr>
            <p:cNvPr id="361" name="Google Shape;361;p27"/>
            <p:cNvSpPr/>
            <p:nvPr/>
          </p:nvSpPr>
          <p:spPr>
            <a:xfrm rot="-5400000">
              <a:off x="-1435205" y="1437710"/>
              <a:ext cx="5334000" cy="2458578"/>
            </a:xfrm>
            <a:prstGeom prst="flowChartManualOperation">
              <a:avLst/>
            </a:prstGeom>
            <a:solidFill>
              <a:srgbClr val="1D535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7"/>
            <p:cNvSpPr txBox="1"/>
            <p:nvPr/>
          </p:nvSpPr>
          <p:spPr>
            <a:xfrm>
              <a:off x="2506"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Paying rent/utilities on time</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Job loss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Low-paying, inconsistent work</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Access to affordable childcare and transportation</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Benefit losses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Unexpected emergencies </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Generational, network poverty</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Different priorities (aka “bad choices”)</a:t>
              </a:r>
              <a:endParaRPr/>
            </a:p>
          </p:txBody>
        </p:sp>
        <p:sp>
          <p:nvSpPr>
            <p:cNvPr id="363" name="Google Shape;363;p27"/>
            <p:cNvSpPr/>
            <p:nvPr/>
          </p:nvSpPr>
          <p:spPr>
            <a:xfrm rot="-5400000">
              <a:off x="1207767" y="1437710"/>
              <a:ext cx="5334000" cy="2458578"/>
            </a:xfrm>
            <a:prstGeom prst="flowChartManualOperation">
              <a:avLst/>
            </a:prstGeom>
            <a:solidFill>
              <a:srgbClr val="5696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7"/>
            <p:cNvSpPr txBox="1"/>
            <p:nvPr/>
          </p:nvSpPr>
          <p:spPr>
            <a:xfrm>
              <a:off x="2645478"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Treating building with respect </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Damages or lack of upkeep beyond “normal wear and tear”</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Abandoned vehicles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Overflowing trash</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awareness, knowledge, and/or skills to care for unit </a:t>
              </a:r>
              <a:endParaRPr/>
            </a:p>
          </p:txBody>
        </p:sp>
        <p:sp>
          <p:nvSpPr>
            <p:cNvPr id="365" name="Google Shape;365;p27"/>
            <p:cNvSpPr/>
            <p:nvPr/>
          </p:nvSpPr>
          <p:spPr>
            <a:xfrm rot="-5400000">
              <a:off x="3850739" y="1437710"/>
              <a:ext cx="5334000" cy="2458578"/>
            </a:xfrm>
            <a:prstGeom prst="flowChartManualOperation">
              <a:avLst/>
            </a:prstGeom>
            <a:solidFill>
              <a:srgbClr val="B5C2C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7"/>
            <p:cNvSpPr txBox="1"/>
            <p:nvPr/>
          </p:nvSpPr>
          <p:spPr>
            <a:xfrm>
              <a:off x="5288450"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Health and safety</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Interpersonal style, conflicts, violence</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Severe symptoms from mental illness, substance use disorders, and co-occurring disorders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Trauma triggers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Noise, smell, and/or behavior that disturbs neighbors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Bug infestations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Police and/or ambulance calls</a:t>
              </a:r>
              <a:endParaRPr/>
            </a:p>
            <a:p>
              <a:pPr marL="114300" marR="0" lvl="1" indent="-31750" algn="l" rtl="0">
                <a:lnSpc>
                  <a:spcPct val="90000"/>
                </a:lnSpc>
                <a:spcBef>
                  <a:spcPts val="22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p:txBody>
        </p:sp>
        <p:sp>
          <p:nvSpPr>
            <p:cNvPr id="367" name="Google Shape;367;p27"/>
            <p:cNvSpPr/>
            <p:nvPr/>
          </p:nvSpPr>
          <p:spPr>
            <a:xfrm rot="-5400000">
              <a:off x="6493712" y="1437710"/>
              <a:ext cx="5334000" cy="2458578"/>
            </a:xfrm>
            <a:prstGeom prst="flowChartManualOperation">
              <a:avLst/>
            </a:prstGeom>
            <a:solidFill>
              <a:srgbClr val="5696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7"/>
            <p:cNvSpPr txBox="1"/>
            <p:nvPr/>
          </p:nvSpPr>
          <p:spPr>
            <a:xfrm>
              <a:off x="7931423" y="1066799"/>
              <a:ext cx="2458578" cy="3200400"/>
            </a:xfrm>
            <a:prstGeom prst="rect">
              <a:avLst/>
            </a:prstGeom>
            <a:noFill/>
            <a:ln>
              <a:noFill/>
            </a:ln>
          </p:spPr>
          <p:txBody>
            <a:bodyPr spcFirstLastPara="1" wrap="square" lIns="114300" tIns="0" rIns="114300" bIns="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Following the lease</a:t>
              </a:r>
              <a:endParaRPr/>
            </a:p>
            <a:p>
              <a:pPr marL="114300" marR="0" lvl="1" indent="-114300" algn="l" rtl="0">
                <a:lnSpc>
                  <a:spcPct val="90000"/>
                </a:lnSpc>
                <a:spcBef>
                  <a:spcPts val="630"/>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Unauthorized pets or guests </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Noise, smell, and/or behavior that disturbs neighbors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information about lease requirements</a:t>
              </a:r>
              <a:endParaRPr/>
            </a:p>
            <a:p>
              <a:pPr marL="114300" marR="0" lvl="1" indent="-114300" algn="l" rtl="0">
                <a:lnSpc>
                  <a:spcPct val="90000"/>
                </a:lnSpc>
                <a:spcBef>
                  <a:spcPts val="225"/>
                </a:spcBef>
                <a:spcAft>
                  <a:spcPts val="0"/>
                </a:spcAft>
                <a:buClr>
                  <a:srgbClr val="000000"/>
                </a:buClr>
                <a:buSzPts val="1500"/>
                <a:buFont typeface="Arial"/>
                <a:buChar char="•"/>
              </a:pPr>
              <a:r>
                <a:rPr lang="en-US" sz="1500" b="1" i="0" u="none" strike="noStrike" cap="none">
                  <a:solidFill>
                    <a:schemeClr val="lt1"/>
                  </a:solidFill>
                  <a:latin typeface="Arial"/>
                  <a:ea typeface="Arial"/>
                  <a:cs typeface="Arial"/>
                  <a:sym typeface="Arial"/>
                </a:rPr>
                <a:t>Lack of awareness, knowledge, and/or skills to proactively mitigate and resolve issues</a:t>
              </a:r>
              <a:endParaRPr/>
            </a:p>
            <a:p>
              <a:pPr marL="114300" marR="0" lvl="1" indent="-31750" algn="l" rtl="0">
                <a:lnSpc>
                  <a:spcPct val="90000"/>
                </a:lnSpc>
                <a:spcBef>
                  <a:spcPts val="22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a:p>
              <a:pPr marL="114300" marR="0" lvl="1" indent="-31750" algn="l" rtl="0">
                <a:lnSpc>
                  <a:spcPct val="90000"/>
                </a:lnSpc>
                <a:spcBef>
                  <a:spcPts val="19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a:p>
              <a:pPr marL="114300" marR="0" lvl="1" indent="-31750" algn="l" rtl="0">
                <a:lnSpc>
                  <a:spcPct val="90000"/>
                </a:lnSpc>
                <a:spcBef>
                  <a:spcPts val="195"/>
                </a:spcBef>
                <a:spcAft>
                  <a:spcPts val="0"/>
                </a:spcAft>
                <a:buClr>
                  <a:srgbClr val="000000"/>
                </a:buClr>
                <a:buSzPts val="1300"/>
                <a:buFont typeface="Arial"/>
                <a:buNone/>
              </a:pPr>
              <a:endParaRPr sz="1300" b="1" i="0" u="none" strike="noStrike" cap="none">
                <a:solidFill>
                  <a:schemeClr val="lt1"/>
                </a:solidFill>
                <a:latin typeface="Arial"/>
                <a:ea typeface="Arial"/>
                <a:cs typeface="Arial"/>
                <a:sym typeface="Arial"/>
              </a:endParaRP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676" y="103318"/>
            <a:ext cx="10515600" cy="1325563"/>
          </a:xfrm>
        </p:spPr>
        <p:txBody>
          <a:bodyPr>
            <a:normAutofit/>
          </a:bodyPr>
          <a:lstStyle/>
          <a:p>
            <a:r>
              <a:rPr lang="en-US" b="1" dirty="0"/>
              <a:t>Remember what landlords want…</a:t>
            </a:r>
          </a:p>
        </p:txBody>
      </p:sp>
      <p:graphicFrame>
        <p:nvGraphicFramePr>
          <p:cNvPr id="5" name="Content Placeholder 2">
            <a:extLst>
              <a:ext uri="{FF2B5EF4-FFF2-40B4-BE49-F238E27FC236}">
                <a16:creationId xmlns:a16="http://schemas.microsoft.com/office/drawing/2014/main" id="{46076195-0A7C-D3D8-AA3A-A4170CC6AFB9}"/>
              </a:ext>
            </a:extLst>
          </p:cNvPr>
          <p:cNvGraphicFramePr/>
          <p:nvPr/>
        </p:nvGraphicFramePr>
        <p:xfrm>
          <a:off x="1979403" y="1270659"/>
          <a:ext cx="9720048" cy="2838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5E91215-CA05-BEC8-6D7C-9E30ABE9D96E}"/>
              </a:ext>
            </a:extLst>
          </p:cNvPr>
          <p:cNvSpPr txBox="1"/>
          <p:nvPr/>
        </p:nvSpPr>
        <p:spPr>
          <a:xfrm>
            <a:off x="201880" y="4391147"/>
            <a:ext cx="1777523" cy="2246769"/>
          </a:xfrm>
          <a:prstGeom prst="rect">
            <a:avLst/>
          </a:prstGeom>
          <a:noFill/>
        </p:spPr>
        <p:txBody>
          <a:bodyPr wrap="square" rtlCol="0">
            <a:spAutoFit/>
          </a:bodyPr>
          <a:lstStyle/>
          <a:p>
            <a:r>
              <a:rPr lang="en-US" sz="2800" b="1">
                <a:solidFill>
                  <a:schemeClr val="tx1"/>
                </a:solidFill>
              </a:rPr>
              <a:t>What tenancy supports can we offer?</a:t>
            </a:r>
          </a:p>
        </p:txBody>
      </p:sp>
      <p:grpSp>
        <p:nvGrpSpPr>
          <p:cNvPr id="8" name="Group 7">
            <a:extLst>
              <a:ext uri="{FF2B5EF4-FFF2-40B4-BE49-F238E27FC236}">
                <a16:creationId xmlns:a16="http://schemas.microsoft.com/office/drawing/2014/main" id="{1AA89519-1493-B13D-2A08-3A3070140EEC}"/>
              </a:ext>
            </a:extLst>
          </p:cNvPr>
          <p:cNvGrpSpPr/>
          <p:nvPr/>
        </p:nvGrpSpPr>
        <p:grpSpPr>
          <a:xfrm>
            <a:off x="1979403" y="4108859"/>
            <a:ext cx="2224462" cy="2246767"/>
            <a:chOff x="1979403" y="4108859"/>
            <a:chExt cx="2224462" cy="2246767"/>
          </a:xfrm>
        </p:grpSpPr>
        <p:sp>
          <p:nvSpPr>
            <p:cNvPr id="4" name="Arrow: Pentagon 3">
              <a:extLst>
                <a:ext uri="{FF2B5EF4-FFF2-40B4-BE49-F238E27FC236}">
                  <a16:creationId xmlns:a16="http://schemas.microsoft.com/office/drawing/2014/main" id="{7EE61A00-D8B6-4636-1FE3-329443FB3E9E}"/>
                </a:ext>
              </a:extLst>
            </p:cNvPr>
            <p:cNvSpPr/>
            <p:nvPr/>
          </p:nvSpPr>
          <p:spPr>
            <a:xfrm rot="16200000">
              <a:off x="1968250" y="4120012"/>
              <a:ext cx="2246767" cy="2224462"/>
            </a:xfrm>
            <a:prstGeom prst="homePlat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76A2648-8A03-F1C6-2B8E-71BBF20ACA3B}"/>
                </a:ext>
              </a:extLst>
            </p:cNvPr>
            <p:cNvSpPr txBox="1"/>
            <p:nvPr/>
          </p:nvSpPr>
          <p:spPr>
            <a:xfrm>
              <a:off x="2110033" y="5117981"/>
              <a:ext cx="1986958" cy="1031051"/>
            </a:xfrm>
            <a:prstGeom prst="rect">
              <a:avLst/>
            </a:prstGeom>
            <a:noFill/>
          </p:spPr>
          <p:txBody>
            <a:bodyPr wrap="square">
              <a:spAutoFit/>
            </a:bodyPr>
            <a:lstStyle/>
            <a:p>
              <a:pPr marL="171450" indent="-171450">
                <a:spcAft>
                  <a:spcPts val="600"/>
                </a:spcAft>
                <a:buFont typeface="Wingdings" panose="05000000000000000000" pitchFamily="2" charset="2"/>
                <a:buChar char="ü"/>
              </a:pPr>
              <a:r>
                <a:rPr lang="en-US"/>
                <a:t>Budgeting</a:t>
              </a:r>
            </a:p>
            <a:p>
              <a:pPr marL="171450" indent="-171450">
                <a:buFont typeface="Wingdings" panose="05000000000000000000" pitchFamily="2" charset="2"/>
                <a:buChar char="ü"/>
              </a:pPr>
              <a:r>
                <a:rPr lang="en-US"/>
                <a:t>Rent and utility assistance, as needed</a:t>
              </a:r>
            </a:p>
          </p:txBody>
        </p:sp>
      </p:grpSp>
      <p:grpSp>
        <p:nvGrpSpPr>
          <p:cNvPr id="9" name="Group 8">
            <a:extLst>
              <a:ext uri="{FF2B5EF4-FFF2-40B4-BE49-F238E27FC236}">
                <a16:creationId xmlns:a16="http://schemas.microsoft.com/office/drawing/2014/main" id="{ACF2D8AE-24FF-64B9-0ED2-B8A6ACEE5B76}"/>
              </a:ext>
            </a:extLst>
          </p:cNvPr>
          <p:cNvGrpSpPr/>
          <p:nvPr/>
        </p:nvGrpSpPr>
        <p:grpSpPr>
          <a:xfrm>
            <a:off x="4459367" y="4108859"/>
            <a:ext cx="2224462" cy="2255617"/>
            <a:chOff x="1979403" y="4108859"/>
            <a:chExt cx="2224462" cy="2255617"/>
          </a:xfrm>
        </p:grpSpPr>
        <p:sp>
          <p:nvSpPr>
            <p:cNvPr id="10" name="Arrow: Pentagon 9">
              <a:extLst>
                <a:ext uri="{FF2B5EF4-FFF2-40B4-BE49-F238E27FC236}">
                  <a16:creationId xmlns:a16="http://schemas.microsoft.com/office/drawing/2014/main" id="{5B86FEEC-2A7B-6A66-6EE8-6B61E01E5CE7}"/>
                </a:ext>
              </a:extLst>
            </p:cNvPr>
            <p:cNvSpPr/>
            <p:nvPr/>
          </p:nvSpPr>
          <p:spPr>
            <a:xfrm rot="16200000">
              <a:off x="1968250" y="4120012"/>
              <a:ext cx="2246767" cy="2224462"/>
            </a:xfrm>
            <a:prstGeom prst="homePlat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09B182C-4BAF-3C8F-22E6-9BD6292C14C2}"/>
                </a:ext>
              </a:extLst>
            </p:cNvPr>
            <p:cNvSpPr txBox="1"/>
            <p:nvPr/>
          </p:nvSpPr>
          <p:spPr>
            <a:xfrm>
              <a:off x="2110033" y="5117981"/>
              <a:ext cx="1986958" cy="1246495"/>
            </a:xfrm>
            <a:prstGeom prst="rect">
              <a:avLst/>
            </a:prstGeom>
            <a:noFill/>
          </p:spPr>
          <p:txBody>
            <a:bodyPr wrap="square">
              <a:spAutoFit/>
            </a:bodyPr>
            <a:lstStyle/>
            <a:p>
              <a:pPr marL="171450" indent="-171450">
                <a:spcAft>
                  <a:spcPts val="600"/>
                </a:spcAft>
                <a:buFont typeface="Wingdings" panose="05000000000000000000" pitchFamily="2" charset="2"/>
                <a:buChar char="ü"/>
              </a:pPr>
              <a:r>
                <a:rPr lang="en-US"/>
                <a:t>Address issues that present during home visits</a:t>
              </a:r>
            </a:p>
            <a:p>
              <a:pPr marL="171450" indent="-171450">
                <a:spcAft>
                  <a:spcPts val="600"/>
                </a:spcAft>
                <a:buFont typeface="Wingdings" panose="05000000000000000000" pitchFamily="2" charset="2"/>
                <a:buChar char="ü"/>
              </a:pPr>
              <a:r>
                <a:rPr lang="en-US"/>
                <a:t>Look for teachable moments</a:t>
              </a:r>
            </a:p>
          </p:txBody>
        </p:sp>
      </p:grpSp>
      <p:grpSp>
        <p:nvGrpSpPr>
          <p:cNvPr id="12" name="Group 11">
            <a:extLst>
              <a:ext uri="{FF2B5EF4-FFF2-40B4-BE49-F238E27FC236}">
                <a16:creationId xmlns:a16="http://schemas.microsoft.com/office/drawing/2014/main" id="{350D12AA-4F2E-9670-BD1C-FEC05BF010E2}"/>
              </a:ext>
            </a:extLst>
          </p:cNvPr>
          <p:cNvGrpSpPr/>
          <p:nvPr/>
        </p:nvGrpSpPr>
        <p:grpSpPr>
          <a:xfrm>
            <a:off x="6881172" y="4108859"/>
            <a:ext cx="2224462" cy="2255617"/>
            <a:chOff x="1979403" y="4108859"/>
            <a:chExt cx="2224462" cy="2255617"/>
          </a:xfrm>
        </p:grpSpPr>
        <p:sp>
          <p:nvSpPr>
            <p:cNvPr id="13" name="Arrow: Pentagon 12">
              <a:extLst>
                <a:ext uri="{FF2B5EF4-FFF2-40B4-BE49-F238E27FC236}">
                  <a16:creationId xmlns:a16="http://schemas.microsoft.com/office/drawing/2014/main" id="{5DFF45D8-A9C7-A7B2-56B5-0C63236D1DFF}"/>
                </a:ext>
              </a:extLst>
            </p:cNvPr>
            <p:cNvSpPr/>
            <p:nvPr/>
          </p:nvSpPr>
          <p:spPr>
            <a:xfrm rot="16200000">
              <a:off x="1968250" y="4120012"/>
              <a:ext cx="2246767" cy="2224462"/>
            </a:xfrm>
            <a:prstGeom prst="homePlat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9A100E7-F18D-E9E0-F0F3-8B620C67F224}"/>
                </a:ext>
              </a:extLst>
            </p:cNvPr>
            <p:cNvSpPr txBox="1"/>
            <p:nvPr/>
          </p:nvSpPr>
          <p:spPr>
            <a:xfrm>
              <a:off x="2110033" y="5117981"/>
              <a:ext cx="1986958" cy="1246495"/>
            </a:xfrm>
            <a:prstGeom prst="rect">
              <a:avLst/>
            </a:prstGeom>
            <a:noFill/>
          </p:spPr>
          <p:txBody>
            <a:bodyPr wrap="square">
              <a:spAutoFit/>
            </a:bodyPr>
            <a:lstStyle/>
            <a:p>
              <a:pPr marL="171450" indent="-171450">
                <a:spcAft>
                  <a:spcPts val="600"/>
                </a:spcAft>
                <a:buFont typeface="Wingdings" panose="05000000000000000000" pitchFamily="2" charset="2"/>
                <a:buChar char="ü"/>
              </a:pPr>
              <a:r>
                <a:rPr lang="en-US"/>
                <a:t>Address landlord concerns</a:t>
              </a:r>
            </a:p>
            <a:p>
              <a:pPr marL="171450" indent="-171450">
                <a:spcAft>
                  <a:spcPts val="600"/>
                </a:spcAft>
                <a:buFont typeface="Wingdings" panose="05000000000000000000" pitchFamily="2" charset="2"/>
                <a:buChar char="ü"/>
              </a:pPr>
              <a:r>
                <a:rPr lang="en-US"/>
                <a:t>Review and talk through ways to work through conflict</a:t>
              </a:r>
            </a:p>
          </p:txBody>
        </p:sp>
      </p:grpSp>
      <p:grpSp>
        <p:nvGrpSpPr>
          <p:cNvPr id="15" name="Group 14">
            <a:extLst>
              <a:ext uri="{FF2B5EF4-FFF2-40B4-BE49-F238E27FC236}">
                <a16:creationId xmlns:a16="http://schemas.microsoft.com/office/drawing/2014/main" id="{204AC860-DA98-F5F9-38A2-75A50DE1F70F}"/>
              </a:ext>
            </a:extLst>
          </p:cNvPr>
          <p:cNvGrpSpPr/>
          <p:nvPr/>
        </p:nvGrpSpPr>
        <p:grpSpPr>
          <a:xfrm>
            <a:off x="9290311" y="4108859"/>
            <a:ext cx="2224462" cy="2246767"/>
            <a:chOff x="1979403" y="4108859"/>
            <a:chExt cx="2224462" cy="2246767"/>
          </a:xfrm>
        </p:grpSpPr>
        <p:sp>
          <p:nvSpPr>
            <p:cNvPr id="16" name="Arrow: Pentagon 15">
              <a:extLst>
                <a:ext uri="{FF2B5EF4-FFF2-40B4-BE49-F238E27FC236}">
                  <a16:creationId xmlns:a16="http://schemas.microsoft.com/office/drawing/2014/main" id="{E66B8DD8-D2C6-5538-E453-1D0156F1CE93}"/>
                </a:ext>
              </a:extLst>
            </p:cNvPr>
            <p:cNvSpPr/>
            <p:nvPr/>
          </p:nvSpPr>
          <p:spPr>
            <a:xfrm rot="16200000">
              <a:off x="1968250" y="4120012"/>
              <a:ext cx="2246767" cy="2224462"/>
            </a:xfrm>
            <a:prstGeom prst="homePlat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9B32DA7-C6CD-D2A6-70BA-BF25493E80F4}"/>
                </a:ext>
              </a:extLst>
            </p:cNvPr>
            <p:cNvSpPr txBox="1"/>
            <p:nvPr/>
          </p:nvSpPr>
          <p:spPr>
            <a:xfrm>
              <a:off x="2110033" y="5117981"/>
              <a:ext cx="1986958" cy="1169551"/>
            </a:xfrm>
            <a:prstGeom prst="rect">
              <a:avLst/>
            </a:prstGeom>
            <a:noFill/>
          </p:spPr>
          <p:txBody>
            <a:bodyPr wrap="square">
              <a:spAutoFit/>
            </a:bodyPr>
            <a:lstStyle/>
            <a:p>
              <a:pPr marL="171450" indent="-171450">
                <a:spcAft>
                  <a:spcPts val="600"/>
                </a:spcAft>
                <a:buFont typeface="Wingdings" panose="05000000000000000000" pitchFamily="2" charset="2"/>
                <a:buChar char="ü"/>
              </a:pPr>
              <a:r>
                <a:rPr lang="en-US"/>
                <a:t>Review the lease and ensure a clear understanding and discuss ‘what to-do if…’</a:t>
              </a:r>
            </a:p>
          </p:txBody>
        </p:sp>
      </p:grpSp>
    </p:spTree>
    <p:extLst>
      <p:ext uri="{BB962C8B-B14F-4D97-AF65-F5344CB8AC3E}">
        <p14:creationId xmlns:p14="http://schemas.microsoft.com/office/powerpoint/2010/main" val="2221811933"/>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sz="5400" b="1"/>
              <a:t>What </a:t>
            </a:r>
            <a:r>
              <a:rPr lang="en-US" sz="5400" b="1" i="1"/>
              <a:t>else</a:t>
            </a:r>
            <a:r>
              <a:rPr lang="en-US" sz="5400" b="1"/>
              <a:t> do Landlords want? </a:t>
            </a:r>
            <a:endParaRPr lang="en-US" sz="5400" b="1" i="1" u="sng"/>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marL="0" indent="0">
              <a:buNone/>
            </a:pPr>
            <a:r>
              <a:rPr lang="en-US" b="1" i="1" dirty="0"/>
              <a:t>Your support!</a:t>
            </a:r>
          </a:p>
          <a:p>
            <a:pPr lvl="1">
              <a:buFont typeface="Wingdings" panose="05000000000000000000" pitchFamily="2" charset="2"/>
              <a:buChar char="ü"/>
            </a:pPr>
            <a:r>
              <a:rPr lang="en-US" sz="2800" dirty="0"/>
              <a:t>Follow-through, reliability</a:t>
            </a:r>
          </a:p>
          <a:p>
            <a:pPr lvl="1">
              <a:buFont typeface="Wingdings" panose="05000000000000000000" pitchFamily="2" charset="2"/>
              <a:buChar char="ü"/>
            </a:pPr>
            <a:r>
              <a:rPr lang="en-US" sz="2800" dirty="0"/>
              <a:t>Tenant applicants who meet their criteria or they’re otherwise willing to consider</a:t>
            </a:r>
          </a:p>
          <a:p>
            <a:pPr lvl="1">
              <a:buFont typeface="Wingdings" panose="05000000000000000000" pitchFamily="2" charset="2"/>
              <a:buChar char="ü"/>
            </a:pPr>
            <a:r>
              <a:rPr lang="en-US" sz="2800" dirty="0"/>
              <a:t>Back-up plans and support when there are persistent concerns, lease issues</a:t>
            </a:r>
          </a:p>
          <a:p>
            <a:pPr lvl="1">
              <a:buClr>
                <a:srgbClr val="00538B"/>
              </a:buClr>
              <a:buFont typeface="Wingdings" panose="05000000000000000000" pitchFamily="2" charset="2"/>
              <a:buChar char="ü"/>
            </a:pPr>
            <a:r>
              <a:rPr lang="en-US" sz="2800" dirty="0"/>
              <a:t>Not to be treated as the enemy, remember it's a partnership </a:t>
            </a:r>
          </a:p>
          <a:p>
            <a:pPr marL="0" indent="0">
              <a:buNone/>
            </a:pPr>
            <a:endParaRPr lang="en-US" dirty="0"/>
          </a:p>
          <a:p>
            <a:pPr marL="0" indent="0">
              <a:buNone/>
            </a:pPr>
            <a:r>
              <a:rPr lang="en-US" b="1" i="1" dirty="0"/>
              <a:t>And your appreciation!</a:t>
            </a:r>
          </a:p>
          <a:p>
            <a:pPr>
              <a:buFont typeface="Wingdings" panose="05000000000000000000" pitchFamily="2" charset="2"/>
              <a:buChar char="ü"/>
            </a:pPr>
            <a:endParaRPr lang="en-US" dirty="0"/>
          </a:p>
          <a:p>
            <a:pPr>
              <a:buFont typeface="Wingdings" panose="05000000000000000000" pitchFamily="2" charset="2"/>
              <a:buChar char="ü"/>
            </a:pPr>
            <a:endParaRPr lang="en-US" dirty="0"/>
          </a:p>
        </p:txBody>
      </p:sp>
      <p:sp>
        <p:nvSpPr>
          <p:cNvPr id="4" name="Slide Number Placeholder 3"/>
          <p:cNvSpPr>
            <a:spLocks noGrp="1"/>
          </p:cNvSpPr>
          <p:nvPr>
            <p:ph type="sldNum" sz="quarter" idx="12"/>
          </p:nvPr>
        </p:nvSpPr>
        <p:spPr bwMode="auto">
          <a:xfrm>
            <a:off x="8610600" y="6356350"/>
            <a:ext cx="2743200" cy="365125"/>
          </a:xfrm>
          <a:prstGeom prst="rect">
            <a:avLst/>
          </a:prstGeom>
        </p:spPr>
        <p:txBody>
          <a:bodyPr vert="horz" lIns="91440" tIns="45720" rIns="91440" bIns="45720" numCol="1" anchorCtr="0" compatLnSpc="1">
            <a:prstTxWarp prst="textNoShape">
              <a:avLst/>
            </a:prstTxWarp>
            <a:normAutofit/>
          </a:bodyPr>
          <a:lstStyle>
            <a:defPPr>
              <a:defRPr lang="en-US"/>
            </a:defPPr>
            <a:lvl1pPr algn="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rtl="0" eaLnBrk="0" fontAlgn="base" latinLnBrk="0" hangingPunct="0">
              <a:spcBef>
                <a:spcPct val="0"/>
              </a:spcBef>
              <a:spcAft>
                <a:spcPts val="600"/>
              </a:spcAft>
              <a:buClrTx/>
              <a:buSzTx/>
              <a:buFontTx/>
              <a:buNone/>
              <a:tabLst/>
              <a:defRPr/>
            </a:pPr>
            <a:fld id="{E8847B29-61DE-4B2E-B571-3355436F9DBA}" type="slidenum">
              <a:rPr kumimoji="0" lang="en-US" b="0" i="0" u="none" strike="noStrike" kern="1200" cap="none" spc="0" normalizeH="0" baseline="0" noProof="0" smtClean="0">
                <a:ln>
                  <a:noFill/>
                </a:ln>
                <a:effectLst/>
                <a:uLnTx/>
                <a:uFillTx/>
                <a:latin typeface="Arial" charset="0"/>
                <a:ea typeface="+mn-ea"/>
                <a:cs typeface="+mn-cs"/>
              </a:rPr>
              <a:pPr marL="0" marR="0" lvl="0" indent="0" defTabSz="914400" rtl="0" eaLnBrk="0" fontAlgn="base" latinLnBrk="0" hangingPunct="0">
                <a:spcBef>
                  <a:spcPct val="0"/>
                </a:spcBef>
                <a:spcAft>
                  <a:spcPts val="600"/>
                </a:spcAft>
                <a:buClrTx/>
                <a:buSzTx/>
                <a:buFontTx/>
                <a:buNone/>
                <a:tabLst/>
                <a:defRPr/>
              </a:pPr>
              <a:t>83</a:t>
            </a:fld>
            <a:endParaRPr kumimoji="0" lang="en-US" b="0" i="0" u="none" strike="noStrike" kern="1200" cap="none" spc="0" normalizeH="0" baseline="0" noProof="0">
              <a:ln>
                <a:noFill/>
              </a:ln>
              <a:effectLst/>
              <a:uLnTx/>
              <a:uFillTx/>
              <a:latin typeface="Arial" charset="0"/>
              <a:ea typeface="+mn-ea"/>
              <a:cs typeface="+mn-cs"/>
            </a:endParaRPr>
          </a:p>
        </p:txBody>
      </p:sp>
    </p:spTree>
    <p:extLst>
      <p:ext uri="{BB962C8B-B14F-4D97-AF65-F5344CB8AC3E}">
        <p14:creationId xmlns:p14="http://schemas.microsoft.com/office/powerpoint/2010/main" val="3209028050"/>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9" name="Picture 9" descr="Large skydiving group mid-air">
            <a:extLst>
              <a:ext uri="{FF2B5EF4-FFF2-40B4-BE49-F238E27FC236}">
                <a16:creationId xmlns:a16="http://schemas.microsoft.com/office/drawing/2014/main" id="{FB797FAF-2043-FAE9-A8B5-FEC536347C95}"/>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aintBrush/>
                    </a14:imgEffect>
                  </a14:imgLayer>
                </a14:imgProps>
              </a:ext>
            </a:extLst>
          </a:blip>
          <a:srcRect l="3306" t="23103" r="5785"/>
          <a:stretch/>
        </p:blipFill>
        <p:spPr>
          <a:xfrm>
            <a:off x="20" y="10"/>
            <a:ext cx="12191981" cy="6857990"/>
          </a:xfrm>
          <a:prstGeom prst="rect">
            <a:avLst/>
          </a:prstGeom>
        </p:spPr>
      </p:pic>
      <p:sp>
        <p:nvSpPr>
          <p:cNvPr id="59" name="Rectangle 5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itle 6">
            <a:extLst>
              <a:ext uri="{FF2B5EF4-FFF2-40B4-BE49-F238E27FC236}">
                <a16:creationId xmlns:a16="http://schemas.microsoft.com/office/drawing/2014/main" id="{FDFC44BC-00D3-B9F1-D908-A65DD40C71FE}"/>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kumimoji="0" lang="en-US" sz="6600" b="1" i="0" u="none" strike="noStrike" kern="1200" cap="none" spc="0" normalizeH="0" baseline="0" noProof="0" dirty="0">
                <a:ln>
                  <a:noFill/>
                </a:ln>
                <a:solidFill>
                  <a:prstClr val="white"/>
                </a:solidFill>
                <a:effectLst/>
                <a:uLnTx/>
                <a:uFillTx/>
                <a:latin typeface="Calibri Light" panose="020F0302020204030204"/>
                <a:ea typeface="+mj-ea"/>
                <a:cs typeface="+mj-cs"/>
              </a:rPr>
              <a:t>Group </a:t>
            </a:r>
            <a:br>
              <a:rPr kumimoji="0" lang="en-US" sz="6600" b="1"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6600" b="1" i="0" u="none" strike="noStrike" kern="1200" cap="none" spc="0" normalizeH="0" baseline="0" noProof="0" dirty="0">
                <a:ln>
                  <a:noFill/>
                </a:ln>
                <a:solidFill>
                  <a:prstClr val="white"/>
                </a:solidFill>
                <a:effectLst/>
                <a:uLnTx/>
                <a:uFillTx/>
                <a:latin typeface="Calibri Light" panose="020F0302020204030204"/>
                <a:ea typeface="+mj-ea"/>
                <a:cs typeface="+mj-cs"/>
              </a:rPr>
              <a:t>Reflection &amp; Discussion</a:t>
            </a:r>
            <a:endParaRPr lang="en-US" sz="6600" b="1" dirty="0"/>
          </a:p>
        </p:txBody>
      </p:sp>
      <p:sp>
        <p:nvSpPr>
          <p:cNvPr id="61" name="Rectangle: Rounded Corners 6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ontent Placeholder 7">
            <a:extLst>
              <a:ext uri="{FF2B5EF4-FFF2-40B4-BE49-F238E27FC236}">
                <a16:creationId xmlns:a16="http://schemas.microsoft.com/office/drawing/2014/main" id="{406AEE56-B9F7-84CA-C69D-2E4EE740612E}"/>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3200" b="1" i="1"/>
              <a:t>Creating a Housing Stabilization &amp; Retention Plan</a:t>
            </a:r>
          </a:p>
        </p:txBody>
      </p:sp>
    </p:spTree>
    <p:extLst>
      <p:ext uri="{BB962C8B-B14F-4D97-AF65-F5344CB8AC3E}">
        <p14:creationId xmlns:p14="http://schemas.microsoft.com/office/powerpoint/2010/main" val="2496863541"/>
      </p:ext>
    </p:extLst>
  </p:cSld>
  <p:clrMapOvr>
    <a:overrideClrMapping bg1="dk1" tx1="lt1" bg2="dk2" tx2="lt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0F0D9-F61C-4AA0-A865-0494D20FD5A9}"/>
              </a:ext>
            </a:extLst>
          </p:cNvPr>
          <p:cNvSpPr>
            <a:spLocks noGrp="1"/>
          </p:cNvSpPr>
          <p:nvPr>
            <p:ph type="title"/>
          </p:nvPr>
        </p:nvSpPr>
        <p:spPr/>
        <p:txBody>
          <a:bodyPr>
            <a:normAutofit/>
          </a:bodyPr>
          <a:lstStyle/>
          <a:p>
            <a:r>
              <a:rPr lang="en-US" b="1"/>
              <a:t>When Things Get Stuck…</a:t>
            </a:r>
          </a:p>
        </p:txBody>
      </p:sp>
      <p:sp>
        <p:nvSpPr>
          <p:cNvPr id="4" name="TextBox 3">
            <a:extLst>
              <a:ext uri="{FF2B5EF4-FFF2-40B4-BE49-F238E27FC236}">
                <a16:creationId xmlns:a16="http://schemas.microsoft.com/office/drawing/2014/main" id="{EB30C5D6-6675-4D72-B2B8-DF58D9395FE3}"/>
              </a:ext>
            </a:extLst>
          </p:cNvPr>
          <p:cNvSpPr txBox="1"/>
          <p:nvPr/>
        </p:nvSpPr>
        <p:spPr>
          <a:xfrm>
            <a:off x="992459" y="1594624"/>
            <a:ext cx="7062301" cy="4093428"/>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Does the person need additional time to de-stress?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Does the plan still reflect the person’s current priorities?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p>
            <a:pPr eaLnBrk="0" fontAlgn="base" hangingPunct="0">
              <a:spcBef>
                <a:spcPct val="0"/>
              </a:spcBef>
              <a:spcAft>
                <a:spcPct val="0"/>
              </a:spcAft>
              <a:buClrTx/>
              <a:defRPr/>
            </a:pPr>
            <a:r>
              <a:rPr kumimoji="0" lang="en-US" sz="2000" b="0" i="0" u="none" strike="noStrike" kern="1200" cap="none" spc="0" normalizeH="0" baseline="0" noProof="0">
                <a:ln>
                  <a:noFill/>
                </a:ln>
                <a:effectLst/>
                <a:uLnTx/>
                <a:uFillTx/>
                <a:ea typeface="+mn-ea"/>
              </a:rPr>
              <a:t>Is the plan too ambitious? Unclear?</a:t>
            </a:r>
            <a:r>
              <a:rPr lang="en-US" sz="2000" kern="1200">
                <a:ea typeface="+mn-ea"/>
              </a:rPr>
              <a:t> Not culturally appropriate? </a:t>
            </a:r>
            <a:endParaRPr lang="en-US" sz="2000" b="0" i="0" u="none" strike="noStrike" kern="1200" cap="none" spc="0" normalizeH="0" baseline="0" noProof="0">
              <a:ln>
                <a:noFill/>
              </a:ln>
              <a:effectLst/>
              <a:uLnTx/>
              <a:uFillTx/>
              <a:latin typeface="Arial" panose="020B0604020202020204" pitchFamily="34" charset="0"/>
              <a:ea typeface="+mn-ea"/>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Are there problems with your working relationship?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Are you offering too much (or too little) help</a:t>
            </a:r>
            <a:r>
              <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When things get off track, ask what's wrong with the PLAN not what's wrong with the PERSON!</a:t>
            </a:r>
          </a:p>
        </p:txBody>
      </p:sp>
      <p:pic>
        <p:nvPicPr>
          <p:cNvPr id="8" name="Picture 7">
            <a:extLst>
              <a:ext uri="{FF2B5EF4-FFF2-40B4-BE49-F238E27FC236}">
                <a16:creationId xmlns:a16="http://schemas.microsoft.com/office/drawing/2014/main" id="{22C5436A-4528-4534-BA4C-7E211A8205BB}"/>
              </a:ext>
            </a:extLst>
          </p:cNvPr>
          <p:cNvPicPr>
            <a:picLocks noChangeAspect="1"/>
          </p:cNvPicPr>
          <p:nvPr/>
        </p:nvPicPr>
        <p:blipFill>
          <a:blip r:embed="rId3"/>
          <a:stretch>
            <a:fillRect/>
          </a:stretch>
        </p:blipFill>
        <p:spPr>
          <a:xfrm>
            <a:off x="7850800" y="1690688"/>
            <a:ext cx="3967230" cy="3967230"/>
          </a:xfrm>
          <a:prstGeom prst="rect">
            <a:avLst/>
          </a:prstGeom>
        </p:spPr>
      </p:pic>
    </p:spTree>
    <p:extLst>
      <p:ext uri="{BB962C8B-B14F-4D97-AF65-F5344CB8AC3E}">
        <p14:creationId xmlns:p14="http://schemas.microsoft.com/office/powerpoint/2010/main" val="148311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chor="ctr">
            <a:normAutofit/>
          </a:bodyPr>
          <a:lstStyle/>
          <a:p>
            <a:r>
              <a:rPr lang="en-US" b="1" kern="0" dirty="0">
                <a:sym typeface="Libre Franklin Medium"/>
              </a:rPr>
              <a:t>Indicators for </a:t>
            </a:r>
            <a:r>
              <a:rPr lang="en-US" b="1" i="1" kern="0" dirty="0">
                <a:sym typeface="Libre Franklin Medium"/>
              </a:rPr>
              <a:t>Increased</a:t>
            </a:r>
            <a:r>
              <a:rPr lang="en-US" b="1" kern="0" dirty="0">
                <a:sym typeface="Libre Franklin Medium"/>
              </a:rPr>
              <a:t> Support</a:t>
            </a:r>
            <a:endParaRPr lang="en-US" b="1" dirty="0"/>
          </a:p>
        </p:txBody>
      </p:sp>
      <p:graphicFrame>
        <p:nvGraphicFramePr>
          <p:cNvPr id="13" name="Content Placeholder 2">
            <a:extLst>
              <a:ext uri="{FF2B5EF4-FFF2-40B4-BE49-F238E27FC236}">
                <a16:creationId xmlns:a16="http://schemas.microsoft.com/office/drawing/2014/main" id="{A32B9E9E-C344-4EB9-9666-F38B80ADD536}"/>
              </a:ext>
            </a:extLst>
          </p:cNvPr>
          <p:cNvGraphicFramePr>
            <a:graphicFrameLocks noGrp="1"/>
          </p:cNvGraphicFramePr>
          <p:nvPr>
            <p:ph idx="1"/>
            <p:extLst>
              <p:ext uri="{D42A27DB-BD31-4B8C-83A1-F6EECF244321}">
                <p14:modId xmlns:p14="http://schemas.microsoft.com/office/powerpoint/2010/main" val="122635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48980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9B838-D982-4F4D-B9C7-FA83080F7297}"/>
              </a:ext>
            </a:extLst>
          </p:cNvPr>
          <p:cNvSpPr>
            <a:spLocks noGrp="1"/>
          </p:cNvSpPr>
          <p:nvPr>
            <p:ph type="title"/>
          </p:nvPr>
        </p:nvSpPr>
        <p:spPr/>
        <p:txBody>
          <a:bodyPr vert="horz" lIns="91440" tIns="45720" rIns="91440" bIns="45720" rtlCol="0" anchor="ctr">
            <a:normAutofit/>
          </a:bodyPr>
          <a:lstStyle/>
          <a:p>
            <a:pPr>
              <a:lnSpc>
                <a:spcPct val="90000"/>
              </a:lnSpc>
              <a:spcBef>
                <a:spcPct val="0"/>
              </a:spcBef>
            </a:pPr>
            <a:r>
              <a:rPr lang="en-US" sz="4800" b="1" kern="1200" dirty="0">
                <a:latin typeface="+mj-lt"/>
                <a:ea typeface="+mj-ea"/>
                <a:cs typeface="+mj-cs"/>
              </a:rPr>
              <a:t>I can’t find my participant!</a:t>
            </a:r>
          </a:p>
        </p:txBody>
      </p:sp>
      <p:graphicFrame>
        <p:nvGraphicFramePr>
          <p:cNvPr id="7" name="Content Placeholder 3">
            <a:extLst>
              <a:ext uri="{FF2B5EF4-FFF2-40B4-BE49-F238E27FC236}">
                <a16:creationId xmlns:a16="http://schemas.microsoft.com/office/drawing/2014/main" id="{F95FF410-D51D-AF9C-3AEB-7ED4376062AF}"/>
              </a:ext>
            </a:extLst>
          </p:cNvPr>
          <p:cNvGraphicFramePr/>
          <p:nvPr/>
        </p:nvGraphicFramePr>
        <p:xfrm>
          <a:off x="926756" y="2704014"/>
          <a:ext cx="10356285" cy="3523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7983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a:t>Are we there yet?</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07022274-36F6-45FC-9E8F-1C67ADD5798F}" type="slidenum">
              <a:rPr kumimoji="0" lang="en-US" sz="1050" b="0" i="0" u="none" strike="noStrike" kern="1200" cap="none" spc="0" normalizeH="0" baseline="0" noProof="0">
                <a:ln>
                  <a:noFill/>
                </a:ln>
                <a:solidFill>
                  <a:prstClr val="black">
                    <a:alpha val="80000"/>
                  </a:prstClr>
                </a:solidFill>
                <a:effectLst/>
                <a:uLnTx/>
                <a:uFillTx/>
                <a:latin typeface="Calibri" panose="020F0502020204030204"/>
                <a:ea typeface="+mn-ea"/>
                <a:cs typeface="+mn-cs"/>
                <a:sym typeface="Arial"/>
              </a:rPr>
              <a:pPr marL="0" marR="0" lvl="0" indent="0" algn="r" defTabSz="914400" rtl="0" eaLnBrk="1" fontAlgn="auto" latinLnBrk="0" hangingPunct="1">
                <a:lnSpc>
                  <a:spcPct val="100000"/>
                </a:lnSpc>
                <a:spcBef>
                  <a:spcPts val="0"/>
                </a:spcBef>
                <a:spcAft>
                  <a:spcPts val="600"/>
                </a:spcAft>
                <a:buClrTx/>
                <a:buSzTx/>
                <a:buFontTx/>
                <a:buNone/>
                <a:tabLst/>
                <a:defRPr/>
              </a:pPr>
              <a:t>88</a:t>
            </a:fld>
            <a:endParaRPr kumimoji="0" lang="en-US" sz="1050" b="0" i="0" u="none" strike="noStrike" kern="1200" cap="none" spc="0" normalizeH="0" baseline="0" noProof="0">
              <a:ln>
                <a:noFill/>
              </a:ln>
              <a:solidFill>
                <a:prstClr val="black">
                  <a:alpha val="80000"/>
                </a:prstClr>
              </a:solidFill>
              <a:effectLst/>
              <a:uLnTx/>
              <a:uFillTx/>
              <a:latin typeface="Franklin Gothic Book" panose="020B0503020102020204"/>
              <a:ea typeface="+mn-ea"/>
              <a:cs typeface="+mn-cs"/>
              <a:sym typeface="Arial"/>
            </a:endParaRPr>
          </a:p>
        </p:txBody>
      </p:sp>
      <p:graphicFrame>
        <p:nvGraphicFramePr>
          <p:cNvPr id="7" name="Content Placeholder 4">
            <a:extLst>
              <a:ext uri="{FF2B5EF4-FFF2-40B4-BE49-F238E27FC236}">
                <a16:creationId xmlns:a16="http://schemas.microsoft.com/office/drawing/2014/main" id="{106B6450-FADE-6892-7545-B70810615FF2}"/>
              </a:ext>
            </a:extLst>
          </p:cNvPr>
          <p:cNvGraphicFramePr/>
          <p:nvPr/>
        </p:nvGraphicFramePr>
        <p:xfrm>
          <a:off x="651932" y="2350714"/>
          <a:ext cx="10990885" cy="4351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11FC5FBF-DD54-2B57-1053-695003CB7D11}"/>
              </a:ext>
            </a:extLst>
          </p:cNvPr>
          <p:cNvSpPr txBox="1"/>
          <p:nvPr/>
        </p:nvSpPr>
        <p:spPr>
          <a:xfrm>
            <a:off x="838200" y="1429078"/>
            <a:ext cx="92983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a:cs typeface="Arial"/>
                <a:sym typeface="Arial"/>
              </a:rPr>
              <a:t>Is it time for a planful transition and exit?</a:t>
            </a:r>
          </a:p>
        </p:txBody>
      </p:sp>
    </p:spTree>
    <p:extLst>
      <p:ext uri="{BB962C8B-B14F-4D97-AF65-F5344CB8AC3E}">
        <p14:creationId xmlns:p14="http://schemas.microsoft.com/office/powerpoint/2010/main" val="3800370566"/>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US" sz="3600" b="1"/>
              <a:t>What can we do to support </a:t>
            </a:r>
            <a:r>
              <a:rPr lang="en-US" sz="5400" b="1" i="1"/>
              <a:t>housing retention</a:t>
            </a:r>
            <a:r>
              <a:rPr lang="en-US" sz="5400" b="1"/>
              <a:t>?</a:t>
            </a:r>
          </a:p>
        </p:txBody>
      </p:sp>
      <p:sp>
        <p:nvSpPr>
          <p:cNvPr id="3" name="Content Placeholder 2"/>
          <p:cNvSpPr>
            <a:spLocks noGrp="1"/>
          </p:cNvSpPr>
          <p:nvPr>
            <p:ph idx="1"/>
          </p:nvPr>
        </p:nvSpPr>
        <p:spPr>
          <a:xfrm>
            <a:off x="838200" y="1825625"/>
            <a:ext cx="6923809" cy="4351338"/>
          </a:xfrm>
        </p:spPr>
        <p:txBody>
          <a:bodyPr anchor="t">
            <a:normAutofit fontScale="92500" lnSpcReduction="20000"/>
          </a:bodyPr>
          <a:lstStyle/>
          <a:p>
            <a:pPr>
              <a:spcBef>
                <a:spcPts val="0"/>
              </a:spcBef>
              <a:spcAft>
                <a:spcPts val="1200"/>
              </a:spcAft>
            </a:pPr>
            <a:r>
              <a:rPr lang="en-US" dirty="0"/>
              <a:t>CLOSE OUT TO EXIT…check-in, how is the participant feeling about this transition? Update the plan with the participant, talking through steps to prevent problems and prepare for future crises</a:t>
            </a:r>
          </a:p>
          <a:p>
            <a:pPr>
              <a:lnSpc>
                <a:spcPct val="100000"/>
              </a:lnSpc>
              <a:spcBef>
                <a:spcPts val="0"/>
              </a:spcBef>
              <a:spcAft>
                <a:spcPts val="1200"/>
              </a:spcAft>
            </a:pPr>
            <a:r>
              <a:rPr lang="en-US" sz="2600" dirty="0"/>
              <a:t>Consider near and long-term strategies to pay housing/utility costs on-time</a:t>
            </a:r>
          </a:p>
          <a:p>
            <a:pPr>
              <a:lnSpc>
                <a:spcPct val="100000"/>
              </a:lnSpc>
              <a:spcBef>
                <a:spcPts val="0"/>
              </a:spcBef>
              <a:spcAft>
                <a:spcPts val="1200"/>
              </a:spcAft>
            </a:pPr>
            <a:r>
              <a:rPr lang="en-US" sz="2600" dirty="0"/>
              <a:t>Help identify, understand, and </a:t>
            </a:r>
            <a:r>
              <a:rPr lang="en-US" sz="2600" u="sng" dirty="0"/>
              <a:t>change behaviors or conditions</a:t>
            </a:r>
            <a:r>
              <a:rPr lang="en-US" sz="2600" dirty="0"/>
              <a:t> that led to past housing crises</a:t>
            </a:r>
          </a:p>
          <a:p>
            <a:pPr>
              <a:lnSpc>
                <a:spcPct val="100000"/>
              </a:lnSpc>
              <a:spcBef>
                <a:spcPts val="0"/>
              </a:spcBef>
              <a:spcAft>
                <a:spcPts val="1200"/>
              </a:spcAft>
            </a:pPr>
            <a:r>
              <a:rPr lang="en-US" sz="2600" dirty="0"/>
              <a:t>Discuss/role play difficult situations, like setting limits with guests, proactively communicating when income changes, annual subsidy recertification, etc.</a:t>
            </a:r>
          </a:p>
        </p:txBody>
      </p:sp>
      <p:pic>
        <p:nvPicPr>
          <p:cNvPr id="34" name="Content Placeholder 5">
            <a:extLst>
              <a:ext uri="{FF2B5EF4-FFF2-40B4-BE49-F238E27FC236}">
                <a16:creationId xmlns:a16="http://schemas.microsoft.com/office/drawing/2014/main" id="{ADFF4821-03BA-4E9A-9BA9-889974265C3B}"/>
              </a:ext>
            </a:extLst>
          </p:cNvPr>
          <p:cNvPicPr>
            <a:picLocks noChangeAspect="1"/>
          </p:cNvPicPr>
          <p:nvPr/>
        </p:nvPicPr>
        <p:blipFill>
          <a:blip r:embed="rId3"/>
          <a:stretch>
            <a:fillRect/>
          </a:stretch>
        </p:blipFill>
        <p:spPr>
          <a:xfrm>
            <a:off x="7762008" y="2400301"/>
            <a:ext cx="4022659" cy="3383280"/>
          </a:xfrm>
          <a:prstGeom prst="rect">
            <a:avLst/>
          </a:prstGeom>
        </p:spPr>
      </p:pic>
    </p:spTree>
    <p:extLst>
      <p:ext uri="{BB962C8B-B14F-4D97-AF65-F5344CB8AC3E}">
        <p14:creationId xmlns:p14="http://schemas.microsoft.com/office/powerpoint/2010/main" val="3608943314"/>
      </p:ext>
    </p:extLst>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g139bcf55078_0_10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538B"/>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t>90</a:t>
            </a:fld>
            <a:endParaRPr kumimoji="0" sz="1200" b="0" i="0" u="none" strike="noStrike" kern="0" cap="none" spc="0" normalizeH="0" baseline="0" noProof="0">
              <a:ln>
                <a:noFill/>
              </a:ln>
              <a:solidFill>
                <a:srgbClr val="00538B"/>
              </a:solidFill>
              <a:effectLst/>
              <a:uLnTx/>
              <a:uFillTx/>
              <a:latin typeface="Arial"/>
              <a:cs typeface="Arial"/>
              <a:sym typeface="Arial"/>
            </a:endParaRPr>
          </a:p>
        </p:txBody>
      </p:sp>
      <p:pic>
        <p:nvPicPr>
          <p:cNvPr id="222" name="Google Shape;222;g139bcf55078_0_100"/>
          <p:cNvPicPr preferRelativeResize="0"/>
          <p:nvPr/>
        </p:nvPicPr>
        <p:blipFill rotWithShape="1">
          <a:blip r:embed="rId3">
            <a:alphaModFix/>
          </a:blip>
          <a:srcRect/>
          <a:stretch/>
        </p:blipFill>
        <p:spPr>
          <a:xfrm>
            <a:off x="152402" y="1163413"/>
            <a:ext cx="11887196" cy="4525637"/>
          </a:xfrm>
          <a:prstGeom prst="rect">
            <a:avLst/>
          </a:prstGeom>
          <a:noFill/>
          <a:ln>
            <a:noFill/>
          </a:ln>
        </p:spPr>
      </p:pic>
      <p:sp>
        <p:nvSpPr>
          <p:cNvPr id="2" name="TextBox 1">
            <a:extLst>
              <a:ext uri="{FF2B5EF4-FFF2-40B4-BE49-F238E27FC236}">
                <a16:creationId xmlns:a16="http://schemas.microsoft.com/office/drawing/2014/main" id="{402E3FBF-3EC8-029C-BFEC-ED4B5BEDC3DA}"/>
              </a:ext>
            </a:extLst>
          </p:cNvPr>
          <p:cNvSpPr txBox="1"/>
          <p:nvPr/>
        </p:nvSpPr>
        <p:spPr>
          <a:xfrm>
            <a:off x="1922317" y="2828835"/>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3" name="TextBox 2">
            <a:extLst>
              <a:ext uri="{FF2B5EF4-FFF2-40B4-BE49-F238E27FC236}">
                <a16:creationId xmlns:a16="http://schemas.microsoft.com/office/drawing/2014/main" id="{83FA8D0F-A51E-DAF0-86E8-86AD4EE48DDC}"/>
              </a:ext>
            </a:extLst>
          </p:cNvPr>
          <p:cNvSpPr txBox="1"/>
          <p:nvPr/>
        </p:nvSpPr>
        <p:spPr>
          <a:xfrm>
            <a:off x="255938" y="5605714"/>
            <a:ext cx="9849171" cy="400110"/>
          </a:xfrm>
          <a:prstGeom prst="rect">
            <a:avLst/>
          </a:prstGeom>
          <a:noFill/>
        </p:spPr>
        <p:txBody>
          <a:bodyPr wrap="none" rtlCol="0">
            <a:spAutoFit/>
          </a:bodyPr>
          <a:lstStyle/>
          <a:p>
            <a:r>
              <a:rPr lang="en-US" sz="2000" b="1">
                <a:solidFill>
                  <a:schemeClr val="accent4">
                    <a:lumMod val="50000"/>
                  </a:schemeClr>
                </a:solidFill>
              </a:rPr>
              <a:t>INDIVIDUALIZED HOUSING STABILIZATION PLANS: when to create &amp; update…</a:t>
            </a:r>
          </a:p>
        </p:txBody>
      </p:sp>
      <p:sp>
        <p:nvSpPr>
          <p:cNvPr id="4" name="TextBox 3">
            <a:extLst>
              <a:ext uri="{FF2B5EF4-FFF2-40B4-BE49-F238E27FC236}">
                <a16:creationId xmlns:a16="http://schemas.microsoft.com/office/drawing/2014/main" id="{00E63355-1A94-54A9-C824-FDAD9C905573}"/>
              </a:ext>
            </a:extLst>
          </p:cNvPr>
          <p:cNvSpPr txBox="1"/>
          <p:nvPr/>
        </p:nvSpPr>
        <p:spPr>
          <a:xfrm>
            <a:off x="776326" y="6035904"/>
            <a:ext cx="2768258" cy="584775"/>
          </a:xfrm>
          <a:prstGeom prst="rect">
            <a:avLst/>
          </a:prstGeom>
          <a:noFill/>
        </p:spPr>
        <p:txBody>
          <a:bodyPr wrap="square" rtlCol="0">
            <a:spAutoFit/>
          </a:bodyPr>
          <a:lstStyle/>
          <a:p>
            <a:r>
              <a:rPr lang="en-US" sz="1600" b="1">
                <a:solidFill>
                  <a:schemeClr val="accent4">
                    <a:lumMod val="50000"/>
                  </a:schemeClr>
                </a:solidFill>
              </a:rPr>
              <a:t>FIRST:</a:t>
            </a:r>
            <a:r>
              <a:rPr lang="en-US" sz="1600" b="1">
                <a:solidFill>
                  <a:schemeClr val="accent4">
                    <a:lumMod val="75000"/>
                  </a:schemeClr>
                </a:solidFill>
              </a:rPr>
              <a:t> </a:t>
            </a:r>
            <a:r>
              <a:rPr lang="en-US" sz="1600" b="1" i="1">
                <a:solidFill>
                  <a:schemeClr val="accent4">
                    <a:lumMod val="75000"/>
                  </a:schemeClr>
                </a:solidFill>
              </a:rPr>
              <a:t>Initial plan </a:t>
            </a:r>
            <a:r>
              <a:rPr lang="en-US" sz="1600" b="1">
                <a:solidFill>
                  <a:schemeClr val="accent4">
                    <a:lumMod val="75000"/>
                  </a:schemeClr>
                </a:solidFill>
              </a:rPr>
              <a:t>following intake…</a:t>
            </a:r>
          </a:p>
        </p:txBody>
      </p:sp>
      <p:sp>
        <p:nvSpPr>
          <p:cNvPr id="6" name="Arrow: Right 5">
            <a:extLst>
              <a:ext uri="{FF2B5EF4-FFF2-40B4-BE49-F238E27FC236}">
                <a16:creationId xmlns:a16="http://schemas.microsoft.com/office/drawing/2014/main" id="{91C232BD-C2A4-4ED3-1A0E-990CA59053C2}"/>
              </a:ext>
            </a:extLst>
          </p:cNvPr>
          <p:cNvSpPr/>
          <p:nvPr/>
        </p:nvSpPr>
        <p:spPr>
          <a:xfrm>
            <a:off x="3438107" y="6183908"/>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F56F93-1DDD-A65D-7E8B-FC1BCD88739E}"/>
              </a:ext>
            </a:extLst>
          </p:cNvPr>
          <p:cNvSpPr txBox="1"/>
          <p:nvPr/>
        </p:nvSpPr>
        <p:spPr>
          <a:xfrm>
            <a:off x="9132186" y="6007861"/>
            <a:ext cx="2719388" cy="584775"/>
          </a:xfrm>
          <a:prstGeom prst="rect">
            <a:avLst/>
          </a:prstGeom>
          <a:noFill/>
        </p:spPr>
        <p:txBody>
          <a:bodyPr wrap="square" rtlCol="0">
            <a:spAutoFit/>
          </a:bodyPr>
          <a:lstStyle/>
          <a:p>
            <a:r>
              <a:rPr lang="en-US" sz="1600" b="1">
                <a:solidFill>
                  <a:schemeClr val="accent4">
                    <a:lumMod val="50000"/>
                  </a:schemeClr>
                </a:solidFill>
              </a:rPr>
              <a:t>FINALLY:</a:t>
            </a:r>
            <a:r>
              <a:rPr lang="en-US" sz="1600" b="1" i="1">
                <a:solidFill>
                  <a:schemeClr val="accent4">
                    <a:lumMod val="75000"/>
                  </a:schemeClr>
                </a:solidFill>
              </a:rPr>
              <a:t> Updated plan </a:t>
            </a:r>
            <a:r>
              <a:rPr lang="en-US" sz="1600" b="1">
                <a:solidFill>
                  <a:schemeClr val="accent4">
                    <a:lumMod val="75000"/>
                  </a:schemeClr>
                </a:solidFill>
              </a:rPr>
              <a:t>at program completion/exit.</a:t>
            </a:r>
          </a:p>
        </p:txBody>
      </p:sp>
      <p:sp>
        <p:nvSpPr>
          <p:cNvPr id="8" name="Arrow: Right 7">
            <a:extLst>
              <a:ext uri="{FF2B5EF4-FFF2-40B4-BE49-F238E27FC236}">
                <a16:creationId xmlns:a16="http://schemas.microsoft.com/office/drawing/2014/main" id="{0A49B5E7-FB5C-E5B3-D0C7-0CFF400589AA}"/>
              </a:ext>
            </a:extLst>
          </p:cNvPr>
          <p:cNvSpPr/>
          <p:nvPr/>
        </p:nvSpPr>
        <p:spPr>
          <a:xfrm>
            <a:off x="8290546" y="6143625"/>
            <a:ext cx="486888" cy="3693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53A6AB-5D28-C401-6279-E09189304846}"/>
              </a:ext>
            </a:extLst>
          </p:cNvPr>
          <p:cNvSpPr txBox="1"/>
          <p:nvPr/>
        </p:nvSpPr>
        <p:spPr>
          <a:xfrm>
            <a:off x="6286340" y="2922684"/>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10" name="TextBox 9">
            <a:extLst>
              <a:ext uri="{FF2B5EF4-FFF2-40B4-BE49-F238E27FC236}">
                <a16:creationId xmlns:a16="http://schemas.microsoft.com/office/drawing/2014/main" id="{ADD29797-CE85-3102-C266-D8D4A2CD2989}"/>
              </a:ext>
            </a:extLst>
          </p:cNvPr>
          <p:cNvSpPr txBox="1"/>
          <p:nvPr/>
        </p:nvSpPr>
        <p:spPr>
          <a:xfrm>
            <a:off x="10571216" y="2828835"/>
            <a:ext cx="1891865" cy="1200329"/>
          </a:xfrm>
          <a:prstGeom prst="rect">
            <a:avLst/>
          </a:prstGeom>
          <a:noFill/>
        </p:spPr>
        <p:txBody>
          <a:bodyPr wrap="none" rtlCol="0">
            <a:spAutoFit/>
          </a:bodyPr>
          <a:lstStyle/>
          <a:p>
            <a:pPr marL="285750" indent="-285750">
              <a:buClr>
                <a:schemeClr val="accent4">
                  <a:lumMod val="75000"/>
                </a:schemeClr>
              </a:buClr>
              <a:buSzPct val="200000"/>
              <a:buFont typeface="Wingdings" panose="05000000000000000000" pitchFamily="2" charset="2"/>
              <a:buChar char="ü"/>
            </a:pPr>
            <a:r>
              <a:rPr lang="en-US" sz="7200">
                <a:solidFill>
                  <a:schemeClr val="bg1"/>
                </a:solidFill>
              </a:rPr>
              <a:t>.</a:t>
            </a:r>
          </a:p>
        </p:txBody>
      </p:sp>
      <p:sp>
        <p:nvSpPr>
          <p:cNvPr id="11" name="Google Shape;220;g139bcf55078_0_100">
            <a:extLst>
              <a:ext uri="{FF2B5EF4-FFF2-40B4-BE49-F238E27FC236}">
                <a16:creationId xmlns:a16="http://schemas.microsoft.com/office/drawing/2014/main" id="{740768B1-D6D7-53F5-C74C-EA972A10AE84}"/>
              </a:ext>
            </a:extLst>
          </p:cNvPr>
          <p:cNvSpPr txBox="1">
            <a:spLocks/>
          </p:cNvSpPr>
          <p:nvPr/>
        </p:nvSpPr>
        <p:spPr>
          <a:xfrm>
            <a:off x="642707" y="203223"/>
            <a:ext cx="11054921" cy="132556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Tx/>
              <a:buSzPts val="3600"/>
              <a:buFontTx/>
            </a:pPr>
            <a:r>
              <a:rPr lang="en-US" b="1"/>
              <a:t>Stages of HFCM </a:t>
            </a:r>
            <a:r>
              <a:rPr lang="en-US" b="1" i="1">
                <a:solidFill>
                  <a:schemeClr val="accent4">
                    <a:lumMod val="50000"/>
                  </a:schemeClr>
                </a:solidFill>
              </a:rPr>
              <a:t>&amp; PARTICIPANT HOUSING PLANS</a:t>
            </a:r>
          </a:p>
        </p:txBody>
      </p:sp>
      <p:sp>
        <p:nvSpPr>
          <p:cNvPr id="12" name="TextBox 11">
            <a:extLst>
              <a:ext uri="{FF2B5EF4-FFF2-40B4-BE49-F238E27FC236}">
                <a16:creationId xmlns:a16="http://schemas.microsoft.com/office/drawing/2014/main" id="{47EB5201-B774-F126-CE3C-6842488CD0D7}"/>
              </a:ext>
            </a:extLst>
          </p:cNvPr>
          <p:cNvSpPr txBox="1"/>
          <p:nvPr/>
        </p:nvSpPr>
        <p:spPr>
          <a:xfrm>
            <a:off x="4066170" y="6035903"/>
            <a:ext cx="4164019" cy="830997"/>
          </a:xfrm>
          <a:prstGeom prst="rect">
            <a:avLst/>
          </a:prstGeom>
          <a:noFill/>
        </p:spPr>
        <p:txBody>
          <a:bodyPr wrap="square" rtlCol="0">
            <a:spAutoFit/>
          </a:bodyPr>
          <a:lstStyle/>
          <a:p>
            <a:r>
              <a:rPr lang="en-US" sz="1600" b="1" dirty="0">
                <a:solidFill>
                  <a:schemeClr val="accent4">
                    <a:lumMod val="50000"/>
                  </a:schemeClr>
                </a:solidFill>
              </a:rPr>
              <a:t>THEN: </a:t>
            </a:r>
            <a:r>
              <a:rPr lang="en-US" sz="1600" b="1" dirty="0">
                <a:solidFill>
                  <a:schemeClr val="accent4">
                    <a:lumMod val="75000"/>
                  </a:schemeClr>
                </a:solidFill>
              </a:rPr>
              <a:t>Review/update as needs/goals change monthly. At minimum, </a:t>
            </a:r>
            <a:r>
              <a:rPr lang="en-US" sz="1600" b="1" i="1" dirty="0">
                <a:solidFill>
                  <a:schemeClr val="accent4">
                    <a:lumMod val="75000"/>
                  </a:schemeClr>
                </a:solidFill>
              </a:rPr>
              <a:t>update upon securing current or new housing</a:t>
            </a:r>
            <a:r>
              <a:rPr lang="en-US" sz="1600" b="1" dirty="0">
                <a:solidFill>
                  <a:schemeClr val="accent4">
                    <a:lumMod val="75000"/>
                  </a:schemeClr>
                </a:solidFill>
              </a:rPr>
              <a:t>…</a:t>
            </a:r>
          </a:p>
        </p:txBody>
      </p:sp>
    </p:spTree>
    <p:extLst>
      <p:ext uri="{BB962C8B-B14F-4D97-AF65-F5344CB8AC3E}">
        <p14:creationId xmlns:p14="http://schemas.microsoft.com/office/powerpoint/2010/main" val="37747820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9" name="Picture 9" descr="Large skydiving group mid-air">
            <a:extLst>
              <a:ext uri="{FF2B5EF4-FFF2-40B4-BE49-F238E27FC236}">
                <a16:creationId xmlns:a16="http://schemas.microsoft.com/office/drawing/2014/main" id="{FB797FAF-2043-FAE9-A8B5-FEC536347C95}"/>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aintBrush/>
                    </a14:imgEffect>
                  </a14:imgLayer>
                </a14:imgProps>
              </a:ext>
            </a:extLst>
          </a:blip>
          <a:srcRect l="3306" t="23103" r="5785"/>
          <a:stretch/>
        </p:blipFill>
        <p:spPr>
          <a:xfrm>
            <a:off x="20" y="10"/>
            <a:ext cx="12191981" cy="6857990"/>
          </a:xfrm>
          <a:prstGeom prst="rect">
            <a:avLst/>
          </a:prstGeom>
        </p:spPr>
      </p:pic>
      <p:sp>
        <p:nvSpPr>
          <p:cNvPr id="59" name="Rectangle 5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itle 6">
            <a:extLst>
              <a:ext uri="{FF2B5EF4-FFF2-40B4-BE49-F238E27FC236}">
                <a16:creationId xmlns:a16="http://schemas.microsoft.com/office/drawing/2014/main" id="{FDFC44BC-00D3-B9F1-D908-A65DD40C71FE}"/>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b="1" dirty="0"/>
              <a:t>Group </a:t>
            </a:r>
            <a:br>
              <a:rPr lang="en-US" sz="6600" b="1" dirty="0"/>
            </a:br>
            <a:r>
              <a:rPr lang="en-US" sz="6600" b="1" dirty="0"/>
              <a:t>Reflection &amp; Discussion</a:t>
            </a:r>
          </a:p>
        </p:txBody>
      </p:sp>
      <p:sp>
        <p:nvSpPr>
          <p:cNvPr id="61" name="Rectangle: Rounded Corners 6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ontent Placeholder 7">
            <a:extLst>
              <a:ext uri="{FF2B5EF4-FFF2-40B4-BE49-F238E27FC236}">
                <a16:creationId xmlns:a16="http://schemas.microsoft.com/office/drawing/2014/main" id="{406AEE56-B9F7-84CA-C69D-2E4EE740612E}"/>
              </a:ext>
            </a:extLst>
          </p:cNvPr>
          <p:cNvSpPr>
            <a:spLocks noGrp="1"/>
          </p:cNvSpPr>
          <p:nvPr>
            <p:ph idx="1"/>
          </p:nvPr>
        </p:nvSpPr>
        <p:spPr>
          <a:xfrm>
            <a:off x="404553" y="5624945"/>
            <a:ext cx="9078562" cy="592975"/>
          </a:xfrm>
        </p:spPr>
        <p:txBody>
          <a:bodyPr vert="horz" lIns="91440" tIns="45720" rIns="91440" bIns="45720" rtlCol="0" anchor="ctr">
            <a:normAutofit/>
          </a:bodyPr>
          <a:lstStyle/>
          <a:p>
            <a:pPr marL="0" indent="0">
              <a:buNone/>
            </a:pPr>
            <a:r>
              <a:rPr lang="en-US" sz="3200" b="1" i="1"/>
              <a:t>Case Review &amp; Closure</a:t>
            </a:r>
          </a:p>
        </p:txBody>
      </p:sp>
    </p:spTree>
    <p:extLst>
      <p:ext uri="{BB962C8B-B14F-4D97-AF65-F5344CB8AC3E}">
        <p14:creationId xmlns:p14="http://schemas.microsoft.com/office/powerpoint/2010/main" val="899150711"/>
      </p:ext>
    </p:extLst>
  </p:cSld>
  <p:clrMapOvr>
    <a:overrideClrMapping bg1="dk1" tx1="lt1" bg2="dk2" tx2="lt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Rectangle">
            <a:extLst>
              <a:ext uri="{FF2B5EF4-FFF2-40B4-BE49-F238E27FC236}">
                <a16:creationId xmlns:a16="http://schemas.microsoft.com/office/drawing/2014/main" id="{53E7940F-BF0E-4F85-B6B7-E0B8E1A7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2" name="Picture 4" descr="White puzzle with one red piece">
            <a:extLst>
              <a:ext uri="{FF2B5EF4-FFF2-40B4-BE49-F238E27FC236}">
                <a16:creationId xmlns:a16="http://schemas.microsoft.com/office/drawing/2014/main" id="{A9D80A88-E12E-CF1B-FF3F-A88F03915B7D}"/>
              </a:ext>
            </a:extLst>
          </p:cNvPr>
          <p:cNvPicPr>
            <a:picLocks noChangeAspect="1"/>
          </p:cNvPicPr>
          <p:nvPr/>
        </p:nvPicPr>
        <p:blipFill rotWithShape="1">
          <a:blip r:embed="rId2">
            <a:alphaModFix amt="60000"/>
          </a:blip>
          <a:srcRect/>
          <a:stretch/>
        </p:blipFill>
        <p:spPr>
          <a:xfrm>
            <a:off x="20" y="10"/>
            <a:ext cx="12191979" cy="6857989"/>
          </a:xfrm>
          <a:prstGeom prst="rect">
            <a:avLst/>
          </a:prstGeom>
        </p:spPr>
      </p:pic>
      <p:sp useBgFill="1">
        <p:nvSpPr>
          <p:cNvPr id="32" name="Rectangle 31">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046838CC-2F58-5C95-9911-C815822B19B1}"/>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6600" b="1" dirty="0"/>
              <a:t>LUNCH</a:t>
            </a:r>
          </a:p>
        </p:txBody>
      </p:sp>
      <p:sp>
        <p:nvSpPr>
          <p:cNvPr id="34" name="Rectangle: Rounded Corners 33">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7265273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7"/>
        <p:cNvGrpSpPr/>
        <p:nvPr/>
      </p:nvGrpSpPr>
      <p:grpSpPr>
        <a:xfrm>
          <a:off x="0" y="0"/>
          <a:ext cx="0" cy="0"/>
          <a:chOff x="0" y="0"/>
          <a:chExt cx="0" cy="0"/>
        </a:xfrm>
      </p:grpSpPr>
      <p:sp useBgFill="1">
        <p:nvSpPr>
          <p:cNvPr id="244" name="Rectangle 24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39" name="Picture 238">
            <a:extLst>
              <a:ext uri="{FF2B5EF4-FFF2-40B4-BE49-F238E27FC236}">
                <a16:creationId xmlns:a16="http://schemas.microsoft.com/office/drawing/2014/main" id="{7DEA6F46-8EF1-8785-5C7F-C4EAD3CD9F34}"/>
              </a:ext>
            </a:extLst>
          </p:cNvPr>
          <p:cNvPicPr>
            <a:picLocks noChangeAspect="1"/>
          </p:cNvPicPr>
          <p:nvPr/>
        </p:nvPicPr>
        <p:blipFill rotWithShape="1">
          <a:blip r:embed="rId3"/>
          <a:srcRect t="9091" r="18700" b="-2"/>
          <a:stretch/>
        </p:blipFill>
        <p:spPr>
          <a:xfrm>
            <a:off x="3523488" y="10"/>
            <a:ext cx="8668512" cy="6857990"/>
          </a:xfrm>
          <a:prstGeom prst="rect">
            <a:avLst/>
          </a:prstGeom>
        </p:spPr>
      </p:pic>
      <p:sp>
        <p:nvSpPr>
          <p:cNvPr id="246" name="Rectangle 24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04FA617B-5045-BD66-80D5-90CC5BDE64C1}"/>
              </a:ext>
            </a:extLst>
          </p:cNvPr>
          <p:cNvSpPr>
            <a:spLocks noGrp="1"/>
          </p:cNvSpPr>
          <p:nvPr>
            <p:ph type="ctrTitle"/>
          </p:nvPr>
        </p:nvSpPr>
        <p:spPr>
          <a:xfrm>
            <a:off x="477981" y="1122363"/>
            <a:ext cx="5710946" cy="3204134"/>
          </a:xfrm>
        </p:spPr>
        <p:txBody>
          <a:bodyPr anchor="b">
            <a:normAutofit/>
          </a:bodyPr>
          <a:lstStyle/>
          <a:p>
            <a:pPr marL="0" marR="0" lvl="0" indent="0" algn="l" rtl="0">
              <a:spcBef>
                <a:spcPts val="0"/>
              </a:spcBef>
              <a:spcAft>
                <a:spcPts val="0"/>
              </a:spcAft>
              <a:buClr>
                <a:srgbClr val="000000"/>
              </a:buClr>
              <a:buSzPts val="4800"/>
              <a:buFont typeface="Arial"/>
              <a:buNone/>
            </a:pPr>
            <a:r>
              <a:rPr lang="en-US" sz="4400" b="1" dirty="0"/>
              <a:t>LANDLORD PARTNERS</a:t>
            </a:r>
            <a:endParaRPr lang="en-US" sz="4400" b="1" i="0" u="none" strike="noStrike" cap="none" dirty="0">
              <a:latin typeface="Arial"/>
              <a:ea typeface="Arial"/>
              <a:cs typeface="Arial"/>
              <a:sym typeface="Arial"/>
            </a:endParaRPr>
          </a:p>
        </p:txBody>
      </p:sp>
      <p:sp>
        <p:nvSpPr>
          <p:cNvPr id="248" name="Rectangle 24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0" name="Rectangle 24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8" name="Google Shape;228;g139a6b3b41a_0_101"/>
          <p:cNvSpPr txBox="1">
            <a:spLocks noGrp="1"/>
          </p:cNvSpPr>
          <p:nvPr>
            <p:ph type="sldNum" sz="quarter" idx="12"/>
          </p:nvPr>
        </p:nvSpPr>
        <p:spPr>
          <a:xfrm>
            <a:off x="8970819" y="6356350"/>
            <a:ext cx="2743200" cy="365125"/>
          </a:xfrm>
          <a:prstGeom prst="ellipse">
            <a:avLst/>
          </a:prstGeom>
        </p:spPr>
        <p:txBody>
          <a:bodyPr spcFirstLastPara="1" lIns="91425" tIns="45700" rIns="91425" bIns="45700" anchorCtr="0">
            <a:normAutofit/>
          </a:bodyPr>
          <a:lstStyle/>
          <a:p>
            <a:pPr marL="0" marR="0" lvl="0" indent="0" algn="r" defTabSz="914400" rtl="0" eaLnBrk="1" fontAlgn="auto" latinLnBrk="0" hangingPunct="1">
              <a:lnSpc>
                <a:spcPct val="90000"/>
              </a:lnSpc>
              <a:spcBef>
                <a:spcPts val="0"/>
              </a:spcBef>
              <a:spcAft>
                <a:spcPts val="600"/>
              </a:spcAft>
              <a:buClr>
                <a:srgbClr val="000000"/>
              </a:buClr>
              <a:buSzPts val="1200"/>
              <a:buFont typeface="Arial"/>
              <a:buNone/>
              <a:tabLst/>
              <a:defRPr/>
            </a:pPr>
            <a:fld id="{00000000-1234-1234-1234-123412341234}" type="slidenum">
              <a:rPr kumimoji="0" lang="en-US" sz="600" b="0" i="0" u="none" strike="noStrike" kern="0" cap="none" spc="0" normalizeH="0" baseline="0" noProof="0">
                <a:ln>
                  <a:noFill/>
                </a:ln>
                <a:solidFill>
                  <a:prstClr val="white"/>
                </a:solidFill>
                <a:effectLst/>
                <a:uLnTx/>
                <a:uFillTx/>
                <a:latin typeface="Arial"/>
                <a:cs typeface="Arial"/>
                <a:sym typeface="Arial"/>
              </a:rPr>
              <a:pPr marL="0" marR="0" lvl="0" indent="0" algn="r" defTabSz="914400" rtl="0" eaLnBrk="1" fontAlgn="auto" latinLnBrk="0" hangingPunct="1">
                <a:lnSpc>
                  <a:spcPct val="90000"/>
                </a:lnSpc>
                <a:spcBef>
                  <a:spcPts val="0"/>
                </a:spcBef>
                <a:spcAft>
                  <a:spcPts val="600"/>
                </a:spcAft>
                <a:buClr>
                  <a:srgbClr val="000000"/>
                </a:buClr>
                <a:buSzPts val="1200"/>
                <a:buFont typeface="Arial"/>
                <a:buNone/>
                <a:tabLst/>
                <a:defRPr/>
              </a:pPr>
              <a:t>93</a:t>
            </a:fld>
            <a:endParaRPr kumimoji="0" lang="en-US" sz="600" b="0" i="0" u="none" strike="noStrike" kern="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1773577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4"/>
          <p:cNvSpPr txBox="1">
            <a:spLocks noGrp="1"/>
          </p:cNvSpPr>
          <p:nvPr>
            <p:ph type="title"/>
          </p:nvPr>
        </p:nvSpPr>
        <p:spPr>
          <a:xfrm>
            <a:off x="518160" y="12355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C58"/>
              </a:buClr>
              <a:buSzPts val="3600"/>
              <a:buFont typeface="Arial"/>
              <a:buNone/>
            </a:pPr>
            <a:r>
              <a:rPr lang="en-US" b="1" dirty="0">
                <a:latin typeface="Arial"/>
                <a:ea typeface="Arial"/>
                <a:cs typeface="Arial"/>
                <a:sym typeface="Arial"/>
              </a:rPr>
              <a:t>Types of Rental Housing </a:t>
            </a:r>
            <a:endParaRPr sz="5400" b="1" dirty="0"/>
          </a:p>
        </p:txBody>
      </p:sp>
      <p:sp>
        <p:nvSpPr>
          <p:cNvPr id="435" name="Google Shape;435;p34"/>
          <p:cNvSpPr txBox="1">
            <a:spLocks noGrp="1"/>
          </p:cNvSpPr>
          <p:nvPr>
            <p:ph idx="1"/>
          </p:nvPr>
        </p:nvSpPr>
        <p:spPr>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0000"/>
              </a:lnSpc>
              <a:spcBef>
                <a:spcPts val="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7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1800" b="1"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1800" b="0" i="0" u="sng" strike="noStrike" dirty="0">
              <a:solidFill>
                <a:schemeClr val="dk1"/>
              </a:solidFill>
              <a:latin typeface="Arial"/>
              <a:ea typeface="Arial"/>
              <a:cs typeface="Arial"/>
              <a:sym typeface="Arial"/>
              <a:hlinkClick r:id="" action="ppaction://noaction">
                <a:extLst>
                  <a:ext uri="{A12FA001-AC4F-418D-AE19-62706E023703}">
                    <ahyp:hlinkClr xmlns:ahyp="http://schemas.microsoft.com/office/drawing/2018/hyperlinkcolor" val="tx"/>
                  </a:ext>
                </a:extLst>
              </a:hlinkClick>
            </a:endParaRPr>
          </a:p>
          <a:p>
            <a:pPr marL="0" lvl="0" indent="0" algn="l" rtl="0">
              <a:lnSpc>
                <a:spcPct val="100000"/>
              </a:lnSpc>
              <a:spcBef>
                <a:spcPts val="1200"/>
              </a:spcBef>
              <a:spcAft>
                <a:spcPts val="0"/>
              </a:spcAft>
              <a:buClr>
                <a:srgbClr val="484848"/>
              </a:buClr>
              <a:buSzPct val="100000"/>
              <a:buNone/>
            </a:pPr>
            <a:endParaRPr sz="1800" b="0" i="0" u="sng" strike="noStrike" dirty="0">
              <a:solidFill>
                <a:schemeClr val="dk1"/>
              </a:solidFill>
              <a:latin typeface="Arial"/>
              <a:ea typeface="Arial"/>
              <a:cs typeface="Arial"/>
              <a:sym typeface="Arial"/>
              <a:hlinkClick r:id="" action="ppaction://noaction">
                <a:extLst>
                  <a:ext uri="{A12FA001-AC4F-418D-AE19-62706E023703}">
                    <ahyp:hlinkClr xmlns:ahyp="http://schemas.microsoft.com/office/drawing/2018/hyperlinkcolor" val="tx"/>
                  </a:ext>
                </a:extLst>
              </a:hlinkClick>
            </a:endParaRPr>
          </a:p>
          <a:p>
            <a:pPr marL="0" lvl="0" indent="0" algn="l" rtl="0">
              <a:lnSpc>
                <a:spcPct val="100000"/>
              </a:lnSpc>
              <a:spcBef>
                <a:spcPts val="1200"/>
              </a:spcBef>
              <a:spcAft>
                <a:spcPts val="0"/>
              </a:spcAft>
              <a:buClr>
                <a:srgbClr val="484848"/>
              </a:buClr>
              <a:buSzPct val="100000"/>
              <a:buNone/>
            </a:pPr>
            <a:endParaRPr sz="1800" b="0" i="0" u="sng" strike="noStrike" dirty="0">
              <a:solidFill>
                <a:schemeClr val="dk1"/>
              </a:solidFill>
              <a:latin typeface="Arial"/>
              <a:ea typeface="Arial"/>
              <a:cs typeface="Arial"/>
              <a:sym typeface="Arial"/>
              <a:hlinkClick r:id="" action="ppaction://noaction">
                <a:extLst>
                  <a:ext uri="{A12FA001-AC4F-418D-AE19-62706E023703}">
                    <ahyp:hlinkClr xmlns:ahyp="http://schemas.microsoft.com/office/drawing/2018/hyperlinkcolor" val="tx"/>
                  </a:ext>
                </a:extLst>
              </a:hlinkClick>
            </a:endParaRPr>
          </a:p>
          <a:p>
            <a:pPr marL="0" lvl="0" indent="0" algn="l" rtl="0">
              <a:lnSpc>
                <a:spcPct val="100000"/>
              </a:lnSpc>
              <a:spcBef>
                <a:spcPts val="1200"/>
              </a:spcBef>
              <a:spcAft>
                <a:spcPts val="0"/>
              </a:spcAft>
              <a:buClr>
                <a:schemeClr val="dk1"/>
              </a:buClr>
              <a:buSzPct val="100000"/>
              <a:buNone/>
            </a:pPr>
            <a:r>
              <a:rPr lang="en-US" sz="1800" b="0" i="0" u="sng" strike="noStrike" dirty="0">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https://www.va.gov/HOMELESS/ssvf/docs/SSVF_Housing_Navigator_Tool.pdf</a:t>
            </a:r>
            <a:r>
              <a:rPr lang="en-US" sz="1800" b="0" i="0" u="none" strike="noStrike" dirty="0">
                <a:solidFill>
                  <a:schemeClr val="dk1"/>
                </a:solidFill>
                <a:latin typeface="Arial"/>
                <a:ea typeface="Arial"/>
                <a:cs typeface="Arial"/>
                <a:sym typeface="Arial"/>
              </a:rPr>
              <a:t> </a:t>
            </a:r>
            <a:endParaRPr sz="1800" dirty="0">
              <a:latin typeface="Arial"/>
              <a:ea typeface="Arial"/>
              <a:cs typeface="Arial"/>
              <a:sym typeface="Arial"/>
            </a:endParaRPr>
          </a:p>
          <a:p>
            <a:pPr marL="0" lvl="0" indent="0" algn="l" rtl="0">
              <a:lnSpc>
                <a:spcPct val="100000"/>
              </a:lnSpc>
              <a:spcBef>
                <a:spcPts val="1200"/>
              </a:spcBef>
              <a:spcAft>
                <a:spcPts val="0"/>
              </a:spcAft>
              <a:buClr>
                <a:srgbClr val="484848"/>
              </a:buClr>
              <a:buSzPct val="100000"/>
              <a:buNone/>
            </a:pPr>
            <a:endParaRPr sz="2800" dirty="0"/>
          </a:p>
          <a:p>
            <a:pPr marL="0" lvl="0" indent="0" algn="l" rtl="0">
              <a:lnSpc>
                <a:spcPct val="100000"/>
              </a:lnSpc>
              <a:spcBef>
                <a:spcPts val="600"/>
              </a:spcBef>
              <a:spcAft>
                <a:spcPts val="0"/>
              </a:spcAft>
              <a:buClr>
                <a:srgbClr val="484848"/>
              </a:buClr>
              <a:buSzPct val="100000"/>
              <a:buNone/>
            </a:pPr>
            <a:endParaRPr sz="2400" dirty="0"/>
          </a:p>
        </p:txBody>
      </p:sp>
      <p:grpSp>
        <p:nvGrpSpPr>
          <p:cNvPr id="436" name="Google Shape;436;p34"/>
          <p:cNvGrpSpPr/>
          <p:nvPr/>
        </p:nvGrpSpPr>
        <p:grpSpPr>
          <a:xfrm>
            <a:off x="2660073" y="1243879"/>
            <a:ext cx="7255786" cy="4561748"/>
            <a:chOff x="992" y="194138"/>
            <a:chExt cx="8205678" cy="5030390"/>
          </a:xfrm>
        </p:grpSpPr>
        <p:sp>
          <p:nvSpPr>
            <p:cNvPr id="437" name="Google Shape;437;p34"/>
            <p:cNvSpPr/>
            <p:nvPr/>
          </p:nvSpPr>
          <p:spPr>
            <a:xfrm>
              <a:off x="992" y="194138"/>
              <a:ext cx="3869531" cy="2321718"/>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38" name="Google Shape;438;p34"/>
            <p:cNvSpPr txBox="1"/>
            <p:nvPr/>
          </p:nvSpPr>
          <p:spPr>
            <a:xfrm>
              <a:off x="992" y="194138"/>
              <a:ext cx="3869531" cy="2321718"/>
            </a:xfrm>
            <a:prstGeom prst="rect">
              <a:avLst/>
            </a:prstGeom>
            <a:noFill/>
            <a:ln>
              <a:noFill/>
            </a:ln>
          </p:spPr>
          <p:txBody>
            <a:bodyPr spcFirstLastPara="1" wrap="square" lIns="167625" tIns="167625" rIns="167625" bIns="1676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3200" b="0" i="0" u="none" strike="noStrike" kern="0" cap="none" spc="0" normalizeH="0" baseline="0" noProof="0">
                  <a:ln>
                    <a:noFill/>
                  </a:ln>
                  <a:solidFill>
                    <a:prstClr val="white"/>
                  </a:solidFill>
                  <a:effectLst/>
                  <a:uLnTx/>
                  <a:uFillTx/>
                  <a:latin typeface="Arial"/>
                  <a:ea typeface="Arial"/>
                  <a:cs typeface="Arial"/>
                  <a:sym typeface="Arial"/>
                </a:rPr>
                <a:t>Private Market Rate </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39" name="Google Shape;439;p34"/>
            <p:cNvSpPr/>
            <p:nvPr/>
          </p:nvSpPr>
          <p:spPr>
            <a:xfrm>
              <a:off x="4257476" y="194138"/>
              <a:ext cx="3869531" cy="2321718"/>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40" name="Google Shape;440;p34"/>
            <p:cNvSpPr txBox="1"/>
            <p:nvPr/>
          </p:nvSpPr>
          <p:spPr>
            <a:xfrm>
              <a:off x="4257470" y="194142"/>
              <a:ext cx="3949200" cy="2321700"/>
            </a:xfrm>
            <a:prstGeom prst="rect">
              <a:avLst/>
            </a:prstGeom>
            <a:noFill/>
            <a:ln>
              <a:noFill/>
            </a:ln>
          </p:spPr>
          <p:txBody>
            <a:bodyPr spcFirstLastPara="1" wrap="square" lIns="167625" tIns="167625" rIns="167625" bIns="1676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3200" b="0" i="0" u="none" strike="noStrike" kern="0" cap="none" spc="0" normalizeH="0" baseline="0" noProof="0">
                  <a:ln>
                    <a:noFill/>
                  </a:ln>
                  <a:solidFill>
                    <a:prstClr val="white"/>
                  </a:solidFill>
                  <a:effectLst/>
                  <a:uLnTx/>
                  <a:uFillTx/>
                  <a:latin typeface="Arial"/>
                  <a:ea typeface="Arial"/>
                  <a:cs typeface="Arial"/>
                  <a:sym typeface="Arial"/>
                </a:rPr>
                <a:t>Mainstream subsidized units/voucher</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41" name="Google Shape;441;p34"/>
            <p:cNvSpPr/>
            <p:nvPr/>
          </p:nvSpPr>
          <p:spPr>
            <a:xfrm>
              <a:off x="992" y="2902810"/>
              <a:ext cx="3869531" cy="2321718"/>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42" name="Google Shape;442;p34"/>
            <p:cNvSpPr txBox="1"/>
            <p:nvPr/>
          </p:nvSpPr>
          <p:spPr>
            <a:xfrm>
              <a:off x="992" y="2902810"/>
              <a:ext cx="3869531" cy="2321718"/>
            </a:xfrm>
            <a:prstGeom prst="rect">
              <a:avLst/>
            </a:prstGeom>
            <a:noFill/>
            <a:ln>
              <a:noFill/>
            </a:ln>
          </p:spPr>
          <p:txBody>
            <a:bodyPr spcFirstLastPara="1" wrap="square" lIns="167625" tIns="167625" rIns="167625" bIns="1676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3200" b="0" i="0" u="none" strike="noStrike" kern="0" cap="none" spc="0" normalizeH="0" baseline="0" noProof="0">
                  <a:ln>
                    <a:noFill/>
                  </a:ln>
                  <a:solidFill>
                    <a:prstClr val="white"/>
                  </a:solidFill>
                  <a:effectLst/>
                  <a:uLnTx/>
                  <a:uFillTx/>
                  <a:latin typeface="Arial"/>
                  <a:ea typeface="Arial"/>
                  <a:cs typeface="Arial"/>
                  <a:sym typeface="Arial"/>
                </a:rPr>
                <a:t>Homeless-</a:t>
              </a:r>
              <a:br>
                <a:rPr kumimoji="0" lang="en-US" sz="3200" b="0" i="0" u="none" strike="noStrike" kern="0" cap="none" spc="0" normalizeH="0" baseline="0" noProof="0">
                  <a:ln>
                    <a:noFill/>
                  </a:ln>
                  <a:solidFill>
                    <a:prstClr val="white"/>
                  </a:solidFill>
                  <a:effectLst/>
                  <a:uLnTx/>
                  <a:uFillTx/>
                  <a:latin typeface="Arial"/>
                  <a:ea typeface="Arial"/>
                  <a:cs typeface="Arial"/>
                  <a:sym typeface="Arial"/>
                </a:rPr>
              </a:br>
              <a:r>
                <a:rPr kumimoji="0" lang="en-US" sz="3200" b="0" i="0" u="none" strike="noStrike" kern="0" cap="none" spc="0" normalizeH="0" baseline="0" noProof="0">
                  <a:ln>
                    <a:noFill/>
                  </a:ln>
                  <a:solidFill>
                    <a:prstClr val="white"/>
                  </a:solidFill>
                  <a:effectLst/>
                  <a:uLnTx/>
                  <a:uFillTx/>
                  <a:latin typeface="Arial"/>
                  <a:ea typeface="Arial"/>
                  <a:cs typeface="Arial"/>
                  <a:sym typeface="Arial"/>
                </a:rPr>
                <a:t>dedicated units/voucher</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43" name="Google Shape;443;p34"/>
            <p:cNvSpPr/>
            <p:nvPr/>
          </p:nvSpPr>
          <p:spPr>
            <a:xfrm>
              <a:off x="4257476" y="2902810"/>
              <a:ext cx="3869531" cy="2321718"/>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444" name="Google Shape;444;p34"/>
            <p:cNvSpPr txBox="1"/>
            <p:nvPr/>
          </p:nvSpPr>
          <p:spPr>
            <a:xfrm>
              <a:off x="4257476" y="3020390"/>
              <a:ext cx="3869531" cy="2144684"/>
            </a:xfrm>
            <a:prstGeom prst="rect">
              <a:avLst/>
            </a:prstGeom>
            <a:noFill/>
            <a:ln>
              <a:noFill/>
            </a:ln>
          </p:spPr>
          <p:txBody>
            <a:bodyPr spcFirstLastPara="1" wrap="square" lIns="167625" tIns="167625" rIns="167625" bIns="1676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3200" b="0" i="0" u="none" strike="noStrike" kern="0" cap="none" spc="0" normalizeH="0" baseline="0" noProof="0">
                  <a:ln>
                    <a:noFill/>
                  </a:ln>
                  <a:solidFill>
                    <a:prstClr val="white"/>
                  </a:solidFill>
                  <a:effectLst/>
                  <a:uLnTx/>
                  <a:uFillTx/>
                  <a:latin typeface="Arial"/>
                  <a:ea typeface="Arial"/>
                  <a:cs typeface="Arial"/>
                  <a:sym typeface="Arial"/>
                </a:rPr>
                <a:t>Special population dedicated units</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3348547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Rectangle">
            <a:extLst>
              <a:ext uri="{FF2B5EF4-FFF2-40B4-BE49-F238E27FC236}">
                <a16:creationId xmlns:a16="http://schemas.microsoft.com/office/drawing/2014/main" id="{53E7940F-BF0E-4F85-B6B7-E0B8E1A7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2" name="Picture 4" descr="White puzzle with one red piece">
            <a:extLst>
              <a:ext uri="{FF2B5EF4-FFF2-40B4-BE49-F238E27FC236}">
                <a16:creationId xmlns:a16="http://schemas.microsoft.com/office/drawing/2014/main" id="{A9D80A88-E12E-CF1B-FF3F-A88F03915B7D}"/>
              </a:ext>
            </a:extLst>
          </p:cNvPr>
          <p:cNvPicPr>
            <a:picLocks noChangeAspect="1"/>
          </p:cNvPicPr>
          <p:nvPr/>
        </p:nvPicPr>
        <p:blipFill rotWithShape="1">
          <a:blip r:embed="rId2">
            <a:alphaModFix amt="60000"/>
          </a:blip>
          <a:srcRect/>
          <a:stretch/>
        </p:blipFill>
        <p:spPr>
          <a:xfrm>
            <a:off x="20" y="10"/>
            <a:ext cx="12191979" cy="6857989"/>
          </a:xfrm>
          <a:prstGeom prst="rect">
            <a:avLst/>
          </a:prstGeom>
        </p:spPr>
      </p:pic>
      <p:sp useBgFill="1">
        <p:nvSpPr>
          <p:cNvPr id="32" name="Rectangle 31">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046838CC-2F58-5C95-9911-C815822B19B1}"/>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6600" b="1" dirty="0"/>
              <a:t>15 Minute BREAK</a:t>
            </a:r>
          </a:p>
        </p:txBody>
      </p:sp>
      <p:sp>
        <p:nvSpPr>
          <p:cNvPr id="34" name="Rectangle: Rounded Corners 33">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1458424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D8C572A5-1D58-885B-ECC0-83C903CBA8EF}"/>
              </a:ext>
            </a:extLst>
          </p:cNvPr>
          <p:cNvSpPr>
            <a:spLocks noGrp="1"/>
          </p:cNvSpPr>
          <p:nvPr>
            <p:ph type="title"/>
          </p:nvPr>
        </p:nvSpPr>
        <p:spPr>
          <a:xfrm>
            <a:off x="838200" y="365125"/>
            <a:ext cx="10515600" cy="1325563"/>
          </a:xfrm>
        </p:spPr>
        <p:txBody>
          <a:bodyPr>
            <a:normAutofit/>
          </a:bodyPr>
          <a:lstStyle/>
          <a:p>
            <a:r>
              <a:rPr lang="en-US" b="1" dirty="0"/>
              <a:t>WRAP UP</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Content Placeholder 2">
            <a:extLst>
              <a:ext uri="{FF2B5EF4-FFF2-40B4-BE49-F238E27FC236}">
                <a16:creationId xmlns:a16="http://schemas.microsoft.com/office/drawing/2014/main" id="{AD4A7512-F25E-E5A5-BCA6-5582C18682FF}"/>
              </a:ext>
            </a:extLst>
          </p:cNvPr>
          <p:cNvSpPr>
            <a:spLocks noGrp="1"/>
          </p:cNvSpPr>
          <p:nvPr>
            <p:ph idx="1"/>
          </p:nvPr>
        </p:nvSpPr>
        <p:spPr>
          <a:xfrm>
            <a:off x="838200" y="1929384"/>
            <a:ext cx="10515600" cy="4251960"/>
          </a:xfrm>
        </p:spPr>
        <p:txBody>
          <a:bodyPr>
            <a:normAutofit fontScale="92500" lnSpcReduction="10000"/>
          </a:bodyPr>
          <a:lstStyle/>
          <a:p>
            <a:r>
              <a:rPr lang="en-US" sz="3200" dirty="0"/>
              <a:t>Additional Resources (see next slides)</a:t>
            </a:r>
          </a:p>
          <a:p>
            <a:r>
              <a:rPr lang="en-US" sz="3200" dirty="0"/>
              <a:t>Q&amp;A</a:t>
            </a:r>
          </a:p>
          <a:p>
            <a:r>
              <a:rPr lang="en-US" sz="3200" dirty="0"/>
              <a:t>“Aha” Moments</a:t>
            </a:r>
          </a:p>
          <a:p>
            <a:r>
              <a:rPr lang="en-US" sz="3200" dirty="0"/>
              <a:t>Other insights, example practices</a:t>
            </a:r>
          </a:p>
          <a:p>
            <a:r>
              <a:rPr lang="en-US" sz="3200" dirty="0"/>
              <a:t>Example tools</a:t>
            </a:r>
          </a:p>
          <a:p>
            <a:pPr lvl="1"/>
            <a:r>
              <a:rPr lang="en-US" sz="2800" dirty="0"/>
              <a:t>Assessment Summary</a:t>
            </a:r>
          </a:p>
          <a:p>
            <a:pPr lvl="1"/>
            <a:r>
              <a:rPr lang="en-US" sz="2800" dirty="0"/>
              <a:t>Individualized Housing Plan</a:t>
            </a:r>
          </a:p>
          <a:p>
            <a:pPr lvl="1"/>
            <a:r>
              <a:rPr lang="en-US" sz="2800" dirty="0"/>
              <a:t>Case Review/Closure Review Tool</a:t>
            </a:r>
          </a:p>
          <a:p>
            <a:r>
              <a:rPr lang="en-US" sz="3200" dirty="0"/>
              <a:t>Training Evaluation</a:t>
            </a:r>
          </a:p>
          <a:p>
            <a:endParaRPr lang="en-US" sz="3200" dirty="0"/>
          </a:p>
          <a:p>
            <a:endParaRPr lang="en-US" sz="3200" dirty="0"/>
          </a:p>
        </p:txBody>
      </p:sp>
    </p:spTree>
    <p:extLst>
      <p:ext uri="{BB962C8B-B14F-4D97-AF65-F5344CB8AC3E}">
        <p14:creationId xmlns:p14="http://schemas.microsoft.com/office/powerpoint/2010/main" val="26458907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05FF60D8-7571-CB22-0F2E-563E454CB28F}"/>
              </a:ext>
            </a:extLst>
          </p:cNvPr>
          <p:cNvSpPr>
            <a:spLocks noGrp="1"/>
          </p:cNvSpPr>
          <p:nvPr>
            <p:ph type="title"/>
          </p:nvPr>
        </p:nvSpPr>
        <p:spPr>
          <a:xfrm>
            <a:off x="1314824" y="735106"/>
            <a:ext cx="10053763" cy="2928470"/>
          </a:xfrm>
        </p:spPr>
        <p:txBody>
          <a:bodyPr vert="horz" lIns="91440" tIns="45720" rIns="91440" bIns="45720" rtlCol="0" anchor="b">
            <a:normAutofit/>
          </a:bodyPr>
          <a:lstStyle/>
          <a:p>
            <a:pPr algn="ctr"/>
            <a:r>
              <a:rPr lang="en-US" sz="8000" b="1" kern="1200">
                <a:solidFill>
                  <a:srgbClr val="FFFFFF"/>
                </a:solidFill>
                <a:latin typeface="+mj-lt"/>
                <a:ea typeface="+mj-ea"/>
                <a:cs typeface="+mj-cs"/>
              </a:rPr>
              <a:t>Additional Resources</a:t>
            </a:r>
          </a:p>
        </p:txBody>
      </p:sp>
    </p:spTree>
    <p:extLst>
      <p:ext uri="{BB962C8B-B14F-4D97-AF65-F5344CB8AC3E}">
        <p14:creationId xmlns:p14="http://schemas.microsoft.com/office/powerpoint/2010/main" val="7080217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F19B84-7B9A-5256-3F28-1CA65F944E41}"/>
              </a:ext>
            </a:extLst>
          </p:cNvPr>
          <p:cNvSpPr>
            <a:spLocks noGrp="1"/>
          </p:cNvSpPr>
          <p:nvPr>
            <p:ph type="title"/>
          </p:nvPr>
        </p:nvSpPr>
        <p:spPr/>
        <p:txBody>
          <a:bodyPr/>
          <a:lstStyle/>
          <a:p>
            <a:r>
              <a:rPr lang="en-US" b="1" dirty="0"/>
              <a:t>Rapid Rehousing Training Resources</a:t>
            </a:r>
          </a:p>
        </p:txBody>
      </p:sp>
      <p:sp>
        <p:nvSpPr>
          <p:cNvPr id="7" name="Text Placeholder 6">
            <a:extLst>
              <a:ext uri="{FF2B5EF4-FFF2-40B4-BE49-F238E27FC236}">
                <a16:creationId xmlns:a16="http://schemas.microsoft.com/office/drawing/2014/main" id="{0F982197-2CDD-62F9-9C49-C600A87CDE82}"/>
              </a:ext>
            </a:extLst>
          </p:cNvPr>
          <p:cNvSpPr>
            <a:spLocks noGrp="1"/>
          </p:cNvSpPr>
          <p:nvPr>
            <p:ph idx="1"/>
          </p:nvPr>
        </p:nvSpPr>
        <p:spPr>
          <a:xfrm>
            <a:off x="838200" y="1690688"/>
            <a:ext cx="10515600" cy="4486275"/>
          </a:xfrm>
        </p:spPr>
        <p:txBody>
          <a:bodyPr>
            <a:noAutofit/>
          </a:bodyPr>
          <a:lstStyle/>
          <a:p>
            <a:pPr marL="0" indent="0">
              <a:lnSpc>
                <a:spcPct val="100000"/>
              </a:lnSpc>
              <a:spcBef>
                <a:spcPts val="600"/>
              </a:spcBef>
              <a:buNone/>
            </a:pPr>
            <a:r>
              <a:rPr lang="en-US" sz="2000" dirty="0">
                <a:highlight>
                  <a:srgbClr val="FFFFFF"/>
                </a:highlight>
              </a:rPr>
              <a:t>U.S. Department of Housing &amp; Urban Development (HUD)</a:t>
            </a:r>
          </a:p>
          <a:p>
            <a:pPr lvl="1">
              <a:lnSpc>
                <a:spcPct val="100000"/>
              </a:lnSpc>
              <a:spcBef>
                <a:spcPts val="600"/>
              </a:spcBef>
            </a:pPr>
            <a:r>
              <a:rPr lang="en-US" sz="2000" dirty="0">
                <a:highlight>
                  <a:srgbClr val="FFFFFF"/>
                </a:highlight>
                <a:hlinkClick r:id="rId3"/>
              </a:rPr>
              <a:t>Rapid Rehousing Brief</a:t>
            </a:r>
            <a:endParaRPr lang="en-US" sz="2000" dirty="0">
              <a:highlight>
                <a:srgbClr val="FFFFFF"/>
              </a:highlight>
            </a:endParaRPr>
          </a:p>
          <a:p>
            <a:pPr marL="0" indent="0">
              <a:lnSpc>
                <a:spcPct val="100000"/>
              </a:lnSpc>
              <a:spcBef>
                <a:spcPts val="600"/>
              </a:spcBef>
              <a:buNone/>
            </a:pPr>
            <a:r>
              <a:rPr lang="en-US" sz="2000" dirty="0">
                <a:highlight>
                  <a:srgbClr val="FFFFFF"/>
                </a:highlight>
              </a:rPr>
              <a:t>National Alliance to End Homelessness (NAEH)</a:t>
            </a:r>
          </a:p>
          <a:p>
            <a:pPr lvl="1">
              <a:lnSpc>
                <a:spcPct val="100000"/>
              </a:lnSpc>
              <a:spcBef>
                <a:spcPts val="600"/>
              </a:spcBef>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RRH Core Components</a:t>
            </a:r>
            <a:endPar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00000"/>
              </a:lnSpc>
              <a:spcBef>
                <a:spcPts val="600"/>
              </a:spcBef>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RRH Performance Benchmarks and Program Standards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1">
              <a:lnSpc>
                <a:spcPct val="100000"/>
              </a:lnSpc>
              <a:spcBef>
                <a:spcPts val="600"/>
              </a:spcBef>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NAEH RRH Toolkit</a:t>
            </a:r>
            <a:endPar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00000"/>
              </a:lnSpc>
              <a:spcBef>
                <a:spcPts val="600"/>
              </a:spcBef>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7"/>
              </a:rPr>
              <a:t>Rapid Re-Housing Progressive Engagement Guide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600"/>
              </a:spcBef>
              <a:buNone/>
            </a:pPr>
            <a:r>
              <a:rPr lang="en-US" sz="2000" dirty="0"/>
              <a:t>Safe Housing Partnership</a:t>
            </a:r>
          </a:p>
          <a:p>
            <a:pPr lvl="1">
              <a:lnSpc>
                <a:spcPct val="100000"/>
              </a:lnSpc>
              <a:spcBef>
                <a:spcPts val="600"/>
              </a:spcBef>
            </a:pPr>
            <a:r>
              <a:rPr lang="en-US" sz="2000" dirty="0">
                <a:hlinkClick r:id="rId8"/>
              </a:rPr>
              <a:t>Rapid Re-housing: Considerations for Homeless Service Providers Supporting Families Impacted by Domestic Violence </a:t>
            </a:r>
            <a:endParaRPr lang="en-US" sz="2000" dirty="0"/>
          </a:p>
          <a:p>
            <a:pPr marL="0" indent="0">
              <a:lnSpc>
                <a:spcPct val="100000"/>
              </a:lnSpc>
              <a:spcBef>
                <a:spcPts val="600"/>
              </a:spcBef>
              <a:buNone/>
            </a:pPr>
            <a:r>
              <a:rPr lang="en-US" sz="2000" dirty="0">
                <a:latin typeface="Calibri" panose="020F0502020204030204" pitchFamily="34" charset="0"/>
                <a:ea typeface="Calibri" panose="020F0502020204030204" pitchFamily="34" charset="0"/>
                <a:cs typeface="Times New Roman" panose="02020603050405020304" pitchFamily="18" charset="0"/>
              </a:rPr>
              <a:t>Point Source Youth</a:t>
            </a:r>
          </a:p>
          <a:p>
            <a:pPr lvl="1">
              <a:lnSpc>
                <a:spcPct val="100000"/>
              </a:lnSpc>
              <a:spcBef>
                <a:spcPts val="600"/>
              </a:spcBef>
            </a:pP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PSY RRH Toolkit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1200"/>
              </a:spcBef>
            </a:pPr>
            <a:endParaRPr lang="en-US" sz="2000" dirty="0">
              <a:highlight>
                <a:srgbClr val="FFFFFF"/>
              </a:highlight>
            </a:endParaRPr>
          </a:p>
        </p:txBody>
      </p:sp>
      <p:sp>
        <p:nvSpPr>
          <p:cNvPr id="5" name="Slide Number Placeholder 4">
            <a:extLst>
              <a:ext uri="{FF2B5EF4-FFF2-40B4-BE49-F238E27FC236}">
                <a16:creationId xmlns:a16="http://schemas.microsoft.com/office/drawing/2014/main" id="{F2D743EC-47CE-E7CF-CF55-D5854D20A900}"/>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98</a:t>
            </a:fld>
            <a:endParaRPr lang="en-US"/>
          </a:p>
        </p:txBody>
      </p:sp>
    </p:spTree>
    <p:extLst>
      <p:ext uri="{BB962C8B-B14F-4D97-AF65-F5344CB8AC3E}">
        <p14:creationId xmlns:p14="http://schemas.microsoft.com/office/powerpoint/2010/main" val="38158729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139bcf55078_0_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2"/>
              </a:buClr>
              <a:buSzPts val="3600"/>
              <a:buFont typeface="Arial"/>
              <a:buNone/>
            </a:pPr>
            <a:r>
              <a:rPr lang="en-US" b="1" dirty="0"/>
              <a:t>Trauma Informed Care Resources</a:t>
            </a:r>
            <a:endParaRPr b="1" dirty="0"/>
          </a:p>
        </p:txBody>
      </p:sp>
      <p:sp>
        <p:nvSpPr>
          <p:cNvPr id="357" name="Google Shape;357;g139bcf55078_0_37"/>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457200" lvl="0" indent="-429894" algn="l" rtl="0">
              <a:spcBef>
                <a:spcPts val="0"/>
              </a:spcBef>
              <a:spcAft>
                <a:spcPts val="0"/>
              </a:spcAft>
              <a:buSzPts val="1950"/>
              <a:buChar char="■"/>
            </a:pPr>
            <a:r>
              <a:rPr lang="en-US" sz="1950" u="sng" dirty="0">
                <a:solidFill>
                  <a:schemeClr val="hlink"/>
                </a:solidFill>
                <a:hlinkClick r:id="rId3"/>
              </a:rPr>
              <a:t>Trauma-Informed: The Trauma toolkit</a:t>
            </a:r>
            <a:endParaRPr sz="1950" dirty="0"/>
          </a:p>
          <a:p>
            <a:pPr marL="457200" lvl="0" indent="-429894" algn="l" rtl="0">
              <a:spcBef>
                <a:spcPts val="1200"/>
              </a:spcBef>
              <a:spcAft>
                <a:spcPts val="0"/>
              </a:spcAft>
              <a:buSzPts val="1950"/>
              <a:buChar char="■"/>
            </a:pPr>
            <a:r>
              <a:rPr lang="en-US" sz="1950" u="sng" dirty="0">
                <a:solidFill>
                  <a:schemeClr val="hlink"/>
                </a:solidFill>
                <a:hlinkClick r:id="rId4"/>
              </a:rPr>
              <a:t>Facing the Facts: Trauma-Informed Practices in Homeless Intervention Services</a:t>
            </a:r>
            <a:endParaRPr sz="1950" dirty="0"/>
          </a:p>
          <a:p>
            <a:pPr marL="457200" lvl="0" indent="-429894" algn="l" rtl="0">
              <a:spcBef>
                <a:spcPts val="1200"/>
              </a:spcBef>
              <a:spcAft>
                <a:spcPts val="0"/>
              </a:spcAft>
              <a:buSzPts val="1950"/>
              <a:buChar char="■"/>
            </a:pPr>
            <a:r>
              <a:rPr lang="en-US" sz="1950" u="sng" dirty="0">
                <a:solidFill>
                  <a:schemeClr val="hlink"/>
                </a:solidFill>
                <a:hlinkClick r:id="rId5"/>
              </a:rPr>
              <a:t>Trauma-Informed Care Implementation Resource Center</a:t>
            </a:r>
            <a:endParaRPr sz="1950" dirty="0"/>
          </a:p>
          <a:p>
            <a:pPr marL="457200" lvl="0" indent="-429894" algn="l" rtl="0">
              <a:spcBef>
                <a:spcPts val="1200"/>
              </a:spcBef>
              <a:spcAft>
                <a:spcPts val="0"/>
              </a:spcAft>
              <a:buSzPts val="1950"/>
              <a:buChar char="■"/>
            </a:pPr>
            <a:r>
              <a:rPr lang="en-US" sz="1950" u="sng" dirty="0">
                <a:solidFill>
                  <a:schemeClr val="hlink"/>
                </a:solidFill>
                <a:hlinkClick r:id="rId6"/>
              </a:rPr>
              <a:t>National Child Traumatic Stress Network</a:t>
            </a:r>
            <a:endParaRPr sz="1950" dirty="0"/>
          </a:p>
          <a:p>
            <a:pPr marL="457200" lvl="0" indent="-429894" algn="l" rtl="0">
              <a:spcBef>
                <a:spcPts val="1200"/>
              </a:spcBef>
              <a:spcAft>
                <a:spcPts val="0"/>
              </a:spcAft>
              <a:buSzPts val="1950"/>
              <a:buChar char="■"/>
            </a:pPr>
            <a:r>
              <a:rPr lang="en-US" sz="1950" u="sng" dirty="0">
                <a:solidFill>
                  <a:schemeClr val="hlink"/>
                </a:solidFill>
                <a:hlinkClick r:id="rId7"/>
              </a:rPr>
              <a:t>SAMHSA’s Concept of Trauma and Guidance for a Trauma-Informed Approach </a:t>
            </a:r>
            <a:endParaRPr sz="1950" dirty="0"/>
          </a:p>
          <a:p>
            <a:pPr marL="457200" lvl="0" indent="-429894" algn="l" rtl="0">
              <a:spcBef>
                <a:spcPts val="1200"/>
              </a:spcBef>
              <a:spcAft>
                <a:spcPts val="0"/>
              </a:spcAft>
              <a:buSzPts val="1950"/>
              <a:buChar char="■"/>
            </a:pPr>
            <a:r>
              <a:rPr lang="en-US" sz="1950" u="sng" dirty="0">
                <a:solidFill>
                  <a:schemeClr val="hlink"/>
                </a:solidFill>
                <a:hlinkClick r:id="rId8"/>
              </a:rPr>
              <a:t>Trauma-Informed Design: How the Physical Environment Supports Recovery from Homelessness</a:t>
            </a:r>
            <a:endParaRPr sz="1950" dirty="0"/>
          </a:p>
          <a:p>
            <a:pPr marL="457200" lvl="0" indent="-429894" algn="l" rtl="0">
              <a:spcBef>
                <a:spcPts val="1200"/>
              </a:spcBef>
              <a:spcAft>
                <a:spcPts val="0"/>
              </a:spcAft>
              <a:buSzPts val="1950"/>
              <a:buChar char="■"/>
            </a:pPr>
            <a:r>
              <a:rPr lang="en-US" sz="1950" u="sng" dirty="0">
                <a:solidFill>
                  <a:schemeClr val="hlink"/>
                </a:solidFill>
                <a:hlinkClick r:id="rId9"/>
              </a:rPr>
              <a:t>The Increasing Need for Trauma-Informed Care Shelters</a:t>
            </a:r>
            <a:endParaRPr sz="1950" dirty="0"/>
          </a:p>
          <a:p>
            <a:pPr marL="457200" lvl="0" indent="-429894" algn="l" rtl="0">
              <a:spcBef>
                <a:spcPts val="1200"/>
              </a:spcBef>
              <a:spcAft>
                <a:spcPts val="0"/>
              </a:spcAft>
              <a:buSzPts val="1950"/>
              <a:buChar char="■"/>
            </a:pPr>
            <a:r>
              <a:rPr lang="en-US" sz="1950" u="sng" dirty="0">
                <a:solidFill>
                  <a:schemeClr val="hlink"/>
                </a:solidFill>
                <a:hlinkClick r:id="rId10"/>
              </a:rPr>
              <a:t>Delivering Trauma-Informed Services</a:t>
            </a:r>
            <a:endParaRPr lang="en-US" sz="1950" u="sng" dirty="0">
              <a:solidFill>
                <a:schemeClr val="hlink"/>
              </a:solidFill>
            </a:endParaRPr>
          </a:p>
          <a:p>
            <a:pPr marL="457200" indent="-429894">
              <a:spcBef>
                <a:spcPts val="1200"/>
              </a:spcBef>
              <a:buSzPts val="1950"/>
              <a:buFont typeface="Arial" panose="020B0604020202020204" pitchFamily="34" charset="0"/>
              <a:buChar char="■"/>
            </a:pPr>
            <a:r>
              <a:rPr lang="en-US" sz="1800" u="sng" dirty="0">
                <a:solidFill>
                  <a:schemeClr val="hlink"/>
                </a:solidFill>
                <a:highlight>
                  <a:srgbClr val="FFFFFF"/>
                </a:highlight>
                <a:hlinkClick r:id="rId11"/>
              </a:rPr>
              <a:t>www.harmreduction.org</a:t>
            </a:r>
            <a:r>
              <a:rPr lang="en-US" sz="1800" dirty="0">
                <a:highlight>
                  <a:srgbClr val="FFFFFF"/>
                </a:highlight>
              </a:rPr>
              <a:t> </a:t>
            </a:r>
          </a:p>
          <a:p>
            <a:pPr marL="457200" lvl="0" indent="-429894" algn="l" rtl="0">
              <a:spcBef>
                <a:spcPts val="1200"/>
              </a:spcBef>
              <a:spcAft>
                <a:spcPts val="0"/>
              </a:spcAft>
              <a:buSzPts val="1950"/>
              <a:buChar char="■"/>
            </a:pPr>
            <a:endParaRPr sz="1950" dirty="0"/>
          </a:p>
        </p:txBody>
      </p:sp>
      <p:sp>
        <p:nvSpPr>
          <p:cNvPr id="358" name="Google Shape;358;g139bcf55078_0_3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99</a:t>
            </a:fld>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4802286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g1514504ea96_0_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2"/>
              </a:buClr>
              <a:buSzPts val="3600"/>
              <a:buFont typeface="Arial"/>
              <a:buNone/>
            </a:pPr>
            <a:r>
              <a:rPr lang="en-US" b="1" dirty="0"/>
              <a:t>Trauma Informed Care Resources</a:t>
            </a:r>
            <a:endParaRPr b="1" dirty="0"/>
          </a:p>
        </p:txBody>
      </p:sp>
      <p:sp>
        <p:nvSpPr>
          <p:cNvPr id="349" name="Google Shape;349;g1514504ea96_0_7"/>
          <p:cNvSpPr txBox="1">
            <a:spLocks noGrp="1"/>
          </p:cNvSpPr>
          <p:nvPr>
            <p:ph idx="1"/>
          </p:nvPr>
        </p:nvSpPr>
        <p:spPr>
          <a:xfrm>
            <a:off x="838200" y="1690688"/>
            <a:ext cx="11151870" cy="4802187"/>
          </a:xfrm>
          <a:prstGeom prst="rect">
            <a:avLst/>
          </a:prstGeom>
          <a:noFill/>
          <a:ln>
            <a:noFill/>
          </a:ln>
        </p:spPr>
        <p:txBody>
          <a:bodyPr spcFirstLastPara="1" wrap="square" lIns="91425" tIns="45700" rIns="91425" bIns="45700" anchor="t" anchorCtr="0">
            <a:normAutofit fontScale="92500" lnSpcReduction="10000"/>
          </a:bodyPr>
          <a:lstStyle/>
          <a:p>
            <a:pPr marL="457200" lvl="0" indent="-443865" algn="l" rtl="0">
              <a:lnSpc>
                <a:spcPct val="115000"/>
              </a:lnSpc>
              <a:spcBef>
                <a:spcPts val="0"/>
              </a:spcBef>
              <a:spcAft>
                <a:spcPts val="0"/>
              </a:spcAft>
              <a:buSzPct val="100000"/>
              <a:buChar char="■"/>
            </a:pPr>
            <a:r>
              <a:rPr lang="en-US" sz="1800" u="sng" dirty="0">
                <a:solidFill>
                  <a:schemeClr val="hlink"/>
                </a:solidFill>
                <a:hlinkClick r:id="rId3"/>
              </a:rPr>
              <a:t>Vicarious Trauma Resources </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4"/>
              </a:rPr>
              <a:t>OVC TTAC Vicarious Trauma</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5"/>
              </a:rPr>
              <a:t>Self Care Wheel</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6"/>
              </a:rPr>
              <a:t>Professional Quality of Life Tools</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7"/>
              </a:rPr>
              <a:t>A Guide to Understanding and Coping with Compassion Fatigue</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8"/>
              </a:rPr>
              <a:t>The Venn Diagram Tool: Identifying Your Risk Factors for Work-Related Stress</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9"/>
              </a:rPr>
              <a:t>Vicarious Trauma Toolkit: A Blueprint for a vicarious trauma-informed organization </a:t>
            </a:r>
            <a:endParaRPr sz="1800" dirty="0"/>
          </a:p>
          <a:p>
            <a:pPr marL="457200" lvl="0" indent="-443865" algn="l" rtl="0">
              <a:lnSpc>
                <a:spcPct val="115000"/>
              </a:lnSpc>
              <a:spcBef>
                <a:spcPts val="1200"/>
              </a:spcBef>
              <a:spcAft>
                <a:spcPts val="0"/>
              </a:spcAft>
              <a:buSzPct val="100000"/>
              <a:buChar char="■"/>
            </a:pPr>
            <a:r>
              <a:rPr lang="en-US" sz="1800" u="sng" dirty="0">
                <a:solidFill>
                  <a:schemeClr val="hlink"/>
                </a:solidFill>
                <a:hlinkClick r:id="rId10"/>
              </a:rPr>
              <a:t>Resources on Vicarious Trauma: Self Care and Strategies by Organizations to Support Wellness</a:t>
            </a:r>
            <a:endParaRPr sz="1800" dirty="0"/>
          </a:p>
          <a:p>
            <a:pPr marL="457200" lvl="0" indent="-443865" algn="l" rtl="0">
              <a:lnSpc>
                <a:spcPct val="115000"/>
              </a:lnSpc>
              <a:spcBef>
                <a:spcPts val="1200"/>
              </a:spcBef>
              <a:spcAft>
                <a:spcPts val="0"/>
              </a:spcAft>
              <a:buSzPct val="100000"/>
              <a:buChar char="■"/>
            </a:pPr>
            <a:r>
              <a:rPr lang="en-US" sz="1800" dirty="0"/>
              <a:t>Books: </a:t>
            </a:r>
            <a:endParaRPr sz="1800" dirty="0"/>
          </a:p>
          <a:p>
            <a:pPr marL="798512" lvl="1" indent="-275907" algn="l" rtl="0">
              <a:lnSpc>
                <a:spcPct val="115000"/>
              </a:lnSpc>
              <a:spcBef>
                <a:spcPts val="600"/>
              </a:spcBef>
              <a:spcAft>
                <a:spcPts val="0"/>
              </a:spcAft>
              <a:buSzPct val="100000"/>
              <a:buChar char="•"/>
            </a:pPr>
            <a:r>
              <a:rPr lang="en-US" sz="1600" dirty="0"/>
              <a:t>The Compassion Fatigue Workbook by Francois Mathieu </a:t>
            </a:r>
            <a:endParaRPr sz="1600" dirty="0"/>
          </a:p>
          <a:p>
            <a:pPr marL="798512" lvl="1" indent="-275907" algn="l" rtl="0">
              <a:lnSpc>
                <a:spcPct val="115000"/>
              </a:lnSpc>
              <a:spcBef>
                <a:spcPts val="600"/>
              </a:spcBef>
              <a:spcAft>
                <a:spcPts val="0"/>
              </a:spcAft>
              <a:buSzPct val="100000"/>
              <a:buChar char="•"/>
            </a:pPr>
            <a:r>
              <a:rPr lang="en-US" sz="1600" dirty="0"/>
              <a:t>Trauma Stewardship: An everyday guide to caring for self while caring for others by Laura Van </a:t>
            </a:r>
            <a:r>
              <a:rPr lang="en-US" sz="1600" dirty="0" err="1"/>
              <a:t>Dernoot</a:t>
            </a:r>
            <a:r>
              <a:rPr lang="en-US" sz="1600" dirty="0"/>
              <a:t> Lipsky and Connie Burk</a:t>
            </a:r>
          </a:p>
          <a:p>
            <a:pPr marL="798512" lvl="1" indent="-275907">
              <a:lnSpc>
                <a:spcPct val="115000"/>
              </a:lnSpc>
              <a:spcBef>
                <a:spcPts val="600"/>
              </a:spcBef>
              <a:buSzPct val="100000"/>
            </a:pPr>
            <a:r>
              <a:rPr lang="en-US" sz="1600" dirty="0"/>
              <a:t>Why zebras don't get ulcers: A guide to stress, stress related diseases, and coping by Robert M. Sapolsky  </a:t>
            </a:r>
          </a:p>
          <a:p>
            <a:pPr marL="798512" lvl="1" indent="-275907" algn="l" rtl="0">
              <a:lnSpc>
                <a:spcPct val="115000"/>
              </a:lnSpc>
              <a:spcBef>
                <a:spcPts val="600"/>
              </a:spcBef>
              <a:spcAft>
                <a:spcPts val="0"/>
              </a:spcAft>
              <a:buSzPct val="100000"/>
              <a:buChar char="•"/>
            </a:pPr>
            <a:endParaRPr sz="1600" dirty="0"/>
          </a:p>
        </p:txBody>
      </p:sp>
      <p:sp>
        <p:nvSpPr>
          <p:cNvPr id="350" name="Google Shape;350;g1514504ea96_0_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100</a:t>
            </a:fld>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7777366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D9C7EAA3-1F26-AAEE-0BC2-51F87217F066}"/>
              </a:ext>
            </a:extLst>
          </p:cNvPr>
          <p:cNvPicPr>
            <a:picLocks noChangeAspect="1"/>
          </p:cNvPicPr>
          <p:nvPr/>
        </p:nvPicPr>
        <p:blipFill rotWithShape="1">
          <a:blip r:embed="rId3"/>
          <a:srcRect l="20929" r="1976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 Placeholder 2">
            <a:extLst>
              <a:ext uri="{FF2B5EF4-FFF2-40B4-BE49-F238E27FC236}">
                <a16:creationId xmlns:a16="http://schemas.microsoft.com/office/drawing/2014/main" id="{5EB2FA49-777F-4754-BFA9-111CA28880BC}"/>
              </a:ext>
            </a:extLst>
          </p:cNvPr>
          <p:cNvSpPr>
            <a:spLocks noGrp="1"/>
          </p:cNvSpPr>
          <p:nvPr>
            <p:ph type="body" idx="4294967295"/>
          </p:nvPr>
        </p:nvSpPr>
        <p:spPr>
          <a:xfrm>
            <a:off x="5964865" y="871870"/>
            <a:ext cx="5888663" cy="5570907"/>
          </a:xfrm>
        </p:spPr>
        <p:txBody>
          <a:bodyPr vert="horz" lIns="91440" tIns="45720" rIns="91440" bIns="45720" rtlCol="0">
            <a:normAutofit lnSpcReduction="10000"/>
          </a:bodyPr>
          <a:lstStyle/>
          <a:p>
            <a:pPr marL="0" indent="-228600" defTabSz="914400"/>
            <a:r>
              <a:rPr lang="en-US" sz="2800" b="1" u="sng" dirty="0">
                <a:solidFill>
                  <a:schemeClr val="tx1"/>
                </a:solidFill>
              </a:rPr>
              <a:t>Team/Self-Reflection Activity</a:t>
            </a:r>
          </a:p>
          <a:p>
            <a:pPr marL="0" indent="-228600" defTabSz="914400"/>
            <a:endParaRPr lang="en-US" sz="2800" i="1" dirty="0">
              <a:solidFill>
                <a:schemeClr val="tx1"/>
              </a:solidFill>
            </a:endParaRPr>
          </a:p>
          <a:p>
            <a:pPr indent="-228600" defTabSz="914400"/>
            <a:r>
              <a:rPr lang="en-US" sz="2800" i="1" dirty="0">
                <a:solidFill>
                  <a:schemeClr val="tx1"/>
                </a:solidFill>
              </a:rPr>
              <a:t>What are we doing that is consistent with Housing-Focused Case Management practices?</a:t>
            </a:r>
          </a:p>
          <a:p>
            <a:pPr indent="-228600" defTabSz="914400"/>
            <a:endParaRPr lang="en-US" sz="2800" i="1" dirty="0">
              <a:solidFill>
                <a:schemeClr val="tx1"/>
              </a:solidFill>
            </a:endParaRPr>
          </a:p>
          <a:p>
            <a:pPr indent="-228600" defTabSz="914400"/>
            <a:r>
              <a:rPr lang="en-US" sz="2800" i="1" dirty="0">
                <a:solidFill>
                  <a:schemeClr val="tx1"/>
                </a:solidFill>
              </a:rPr>
              <a:t>What program practices, policies or procedures may need to change to support effective Housing-Focused Case Management? </a:t>
            </a:r>
          </a:p>
          <a:p>
            <a:pPr indent="-228600" defTabSz="914400"/>
            <a:endParaRPr lang="en-US" sz="2800" i="1" dirty="0">
              <a:solidFill>
                <a:schemeClr val="tx1"/>
              </a:solidFill>
            </a:endParaRPr>
          </a:p>
          <a:p>
            <a:pPr indent="-228600" defTabSz="914400"/>
            <a:r>
              <a:rPr lang="en-US" sz="2800" i="1" dirty="0">
                <a:solidFill>
                  <a:schemeClr val="tx1"/>
                </a:solidFill>
              </a:rPr>
              <a:t>What next steps should we/I take to make those changes?</a:t>
            </a:r>
          </a:p>
          <a:p>
            <a:pPr marL="0" indent="-228600" defTabSz="914400"/>
            <a:endParaRPr lang="en-US" sz="2800" i="1" dirty="0">
              <a:solidFill>
                <a:schemeClr val="tx1"/>
              </a:solidFill>
            </a:endParaRPr>
          </a:p>
        </p:txBody>
      </p:sp>
    </p:spTree>
    <p:extLst>
      <p:ext uri="{BB962C8B-B14F-4D97-AF65-F5344CB8AC3E}">
        <p14:creationId xmlns:p14="http://schemas.microsoft.com/office/powerpoint/2010/main" val="1590653749"/>
      </p:ext>
    </p:extLst>
  </p:cSld>
  <p:clrMapOvr>
    <a:masterClrMapping/>
  </p:clrMapOvr>
  <mc:AlternateContent xmlns:mc="http://schemas.openxmlformats.org/markup-compatibility/2006" xmlns:p14="http://schemas.microsoft.com/office/powerpoint/2010/main">
    <mc:Choice Requires="p14">
      <p:transition spd="slow" p14:dur="2000" advTm="90077"/>
    </mc:Choice>
    <mc:Fallback xmlns="">
      <p:transition spd="slow" advTm="90077"/>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Rectangle 3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22229EF-C52F-48CE-A37E-59D685A631AE}"/>
              </a:ext>
            </a:extLst>
          </p:cNvPr>
          <p:cNvSpPr>
            <a:spLocks noGrp="1"/>
          </p:cNvSpPr>
          <p:nvPr>
            <p:ph type="title"/>
          </p:nvPr>
        </p:nvSpPr>
        <p:spPr>
          <a:xfrm>
            <a:off x="6438652" y="67393"/>
            <a:ext cx="4156512" cy="1708244"/>
          </a:xfrm>
        </p:spPr>
        <p:txBody>
          <a:bodyPr vert="horz" lIns="91440" tIns="45720" rIns="91440" bIns="45720" rtlCol="0" anchor="ctr">
            <a:normAutofit/>
          </a:bodyPr>
          <a:lstStyle/>
          <a:p>
            <a:pPr defTabSz="914400"/>
            <a:r>
              <a:rPr lang="en-US" sz="4000" dirty="0">
                <a:solidFill>
                  <a:schemeClr val="tx1"/>
                </a:solidFill>
              </a:rPr>
              <a:t>KEY TAKEAWAYS</a:t>
            </a:r>
          </a:p>
        </p:txBody>
      </p:sp>
      <p:pic>
        <p:nvPicPr>
          <p:cNvPr id="34" name="Picture 33">
            <a:extLst>
              <a:ext uri="{FF2B5EF4-FFF2-40B4-BE49-F238E27FC236}">
                <a16:creationId xmlns:a16="http://schemas.microsoft.com/office/drawing/2014/main" id="{AA961414-86CF-80C5-A840-9057DF2188CB}"/>
              </a:ext>
            </a:extLst>
          </p:cNvPr>
          <p:cNvPicPr>
            <a:picLocks noChangeAspect="1"/>
          </p:cNvPicPr>
          <p:nvPr/>
        </p:nvPicPr>
        <p:blipFill rotWithShape="1">
          <a:blip r:embed="rId3"/>
          <a:srcRect l="24801" r="15865" b="-2"/>
          <a:stretch/>
        </p:blipFill>
        <p:spPr>
          <a:xfrm>
            <a:off x="-1" y="-2"/>
            <a:ext cx="6096001" cy="6156253"/>
          </a:xfrm>
          <a:prstGeom prst="rect">
            <a:avLst/>
          </a:prstGeom>
        </p:spPr>
      </p:pic>
      <p:sp>
        <p:nvSpPr>
          <p:cNvPr id="2" name="TextBox 1">
            <a:extLst>
              <a:ext uri="{FF2B5EF4-FFF2-40B4-BE49-F238E27FC236}">
                <a16:creationId xmlns:a16="http://schemas.microsoft.com/office/drawing/2014/main" id="{89141933-3D44-4474-88DE-2251ECDFEFE6}"/>
              </a:ext>
            </a:extLst>
          </p:cNvPr>
          <p:cNvSpPr txBox="1"/>
          <p:nvPr/>
        </p:nvSpPr>
        <p:spPr>
          <a:xfrm>
            <a:off x="6352525" y="1392865"/>
            <a:ext cx="4973084" cy="4464443"/>
          </a:xfrm>
          <a:prstGeom prst="rect">
            <a:avLst/>
          </a:prstGeom>
        </p:spPr>
        <p:txBody>
          <a:bodyPr vert="horz" lIns="91440" tIns="45720" rIns="91440" bIns="45720" rtlCol="0" anchor="ctr">
            <a:normAutofit/>
          </a:bodyPr>
          <a:lstStyle/>
          <a:p>
            <a:pPr marL="514350" marR="0" lvl="0" indent="-228600" fontAlgn="base">
              <a:lnSpc>
                <a:spcPct val="90000"/>
              </a:lnSpc>
              <a:spcBef>
                <a:spcPct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Housing First – and not only </a:t>
            </a:r>
          </a:p>
          <a:p>
            <a:pPr marL="514350" marR="0" lvl="0" indent="-228600" fontAlgn="base">
              <a:lnSpc>
                <a:spcPct val="90000"/>
              </a:lnSpc>
              <a:spcBef>
                <a:spcPct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Progressive assistance</a:t>
            </a:r>
          </a:p>
          <a:p>
            <a:pPr marL="514350" marR="0" lvl="0" indent="-228600" fontAlgn="base">
              <a:lnSpc>
                <a:spcPct val="90000"/>
              </a:lnSpc>
              <a:spcBef>
                <a:spcPct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Begin with end in mind – focus on </a:t>
            </a:r>
            <a:r>
              <a:rPr kumimoji="0" lang="en-US" sz="2800" b="0" i="1" u="none" strike="noStrike" kern="1200" cap="none" spc="0" normalizeH="0" baseline="0" noProof="0" dirty="0">
                <a:ln>
                  <a:noFill/>
                </a:ln>
                <a:solidFill>
                  <a:schemeClr val="tx1"/>
                </a:solidFill>
                <a:effectLst/>
                <a:uLnTx/>
                <a:uFillTx/>
                <a:latin typeface="+mn-lt"/>
                <a:ea typeface="+mn-ea"/>
                <a:cs typeface="+mn-cs"/>
              </a:rPr>
              <a:t>housing stability</a:t>
            </a:r>
          </a:p>
          <a:p>
            <a:pPr marL="514350" marR="0" lvl="0" indent="-228600" fontAlgn="base">
              <a:lnSpc>
                <a:spcPct val="90000"/>
              </a:lnSpc>
              <a:spcBef>
                <a:spcPct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Be present and safe</a:t>
            </a:r>
          </a:p>
          <a:p>
            <a:pPr marL="514350" marR="0" lvl="0" indent="-228600" fontAlgn="base">
              <a:lnSpc>
                <a:spcPct val="90000"/>
              </a:lnSpc>
              <a:spcBef>
                <a:spcPct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Continue to pause, process and learn</a:t>
            </a:r>
          </a:p>
          <a:p>
            <a:pPr marL="285750" marR="0" lvl="0" indent="-228600" fontAlgn="base">
              <a:lnSpc>
                <a:spcPct val="9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285750" marR="0" lvl="0" indent="-228600" fontAlgn="base">
              <a:lnSpc>
                <a:spcPct val="9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32" name="TextBox 31">
            <a:extLst>
              <a:ext uri="{FF2B5EF4-FFF2-40B4-BE49-F238E27FC236}">
                <a16:creationId xmlns:a16="http://schemas.microsoft.com/office/drawing/2014/main" id="{D9CA332C-7E11-41A1-A3A9-B286D64EB206}"/>
              </a:ext>
            </a:extLst>
          </p:cNvPr>
          <p:cNvSpPr txBox="1"/>
          <p:nvPr/>
        </p:nvSpPr>
        <p:spPr>
          <a:xfrm>
            <a:off x="2193925" y="5264055"/>
            <a:ext cx="8743891" cy="1569660"/>
          </a:xfrm>
          <a:prstGeom prst="rect">
            <a:avLst/>
          </a:prstGeom>
          <a:noFill/>
        </p:spPr>
        <p:txBody>
          <a:bodyPr wrap="square">
            <a:spAutoFit/>
          </a:bodyPr>
          <a:lstStyle/>
          <a:p>
            <a:pPr marL="0" marR="0" lvl="0" indent="0" algn="ctr" defTabSz="914400" rtl="0" eaLnBrk="0" fontAlgn="base" latinLnBrk="0" hangingPunct="0">
              <a:spcBef>
                <a:spcPct val="0"/>
              </a:spcBef>
              <a:spcAft>
                <a:spcPts val="600"/>
              </a:spcAft>
              <a:buClrTx/>
              <a:buSzTx/>
              <a:buFontTx/>
              <a:buNone/>
              <a:tabLst/>
              <a:defRPr/>
            </a:pPr>
            <a:r>
              <a:rPr kumimoji="0" lang="en-US" sz="2800" b="1" i="0" u="none"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Above all, facilitate </a:t>
            </a:r>
            <a:r>
              <a:rPr kumimoji="0" lang="en-US" sz="2800" b="1" i="0" u="sng"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access</a:t>
            </a:r>
            <a:r>
              <a:rPr kumimoji="0" lang="en-US" sz="2800" b="1" i="0" u="none"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 maximize and explore </a:t>
            </a:r>
            <a:r>
              <a:rPr kumimoji="0" lang="en-US" sz="2800" b="1" i="0" u="sng"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options</a:t>
            </a:r>
            <a:r>
              <a:rPr kumimoji="0" lang="en-US" sz="2800" b="1" i="0" u="none"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 and promote </a:t>
            </a:r>
            <a:r>
              <a:rPr kumimoji="0" lang="en-US" sz="2800" b="1" i="0" u="sng"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agency</a:t>
            </a:r>
            <a:r>
              <a:rPr kumimoji="0" lang="en-US" sz="2800" b="1" i="0" u="none" strike="noStrike" kern="1200" cap="none" spc="0" normalizeH="0" baseline="0" noProof="0" dirty="0">
                <a:ln>
                  <a:noFill/>
                </a:ln>
                <a:solidFill>
                  <a:srgbClr val="193C58"/>
                </a:solidFill>
                <a:effectLst/>
                <a:uLnTx/>
                <a:uFillTx/>
                <a:latin typeface="Gadugi" panose="020B0502040204020203" pitchFamily="34" charset="0"/>
                <a:ea typeface="Gadugi" panose="020B0502040204020203" pitchFamily="34" charset="0"/>
                <a:cs typeface="+mn-cs"/>
              </a:rPr>
              <a:t> </a:t>
            </a:r>
            <a:endParaRPr kumimoji="0" lang="en-US" sz="2800" b="1" i="0" u="none" strike="noStrike" kern="1200" cap="none" spc="0" normalizeH="0" baseline="0" noProof="0">
              <a:ln>
                <a:noFill/>
              </a:ln>
              <a:solidFill>
                <a:srgbClr val="193C58"/>
              </a:solidFill>
              <a:effectLst/>
              <a:uLnTx/>
              <a:uFillTx/>
              <a:latin typeface="Gadugi" panose="020B0502040204020203" pitchFamily="34" charset="0"/>
              <a:ea typeface="Gadugi" panose="020B0502040204020203" pitchFamily="34" charset="0"/>
              <a:cs typeface="+mn-cs"/>
            </a:endParaRPr>
          </a:p>
          <a:p>
            <a:pPr marL="0" marR="0" lvl="0" indent="0" algn="ctr" defTabSz="914400" rtl="0" eaLnBrk="0" fontAlgn="base" latinLnBrk="0" hangingPunct="0">
              <a:spcBef>
                <a:spcPct val="0"/>
              </a:spcBef>
              <a:spcAft>
                <a:spcPts val="600"/>
              </a:spcAft>
              <a:buClrTx/>
              <a:buSzTx/>
              <a:buFontTx/>
              <a:buNone/>
              <a:tabLst/>
              <a:defRPr/>
            </a:pPr>
            <a:endParaRPr kumimoji="0" lang="en-US" sz="1600" b="0" i="0" u="none" strike="noStrike" kern="1200" cap="none" spc="0" normalizeH="0" baseline="0" noProof="0">
              <a:ln>
                <a:noFill/>
              </a:ln>
              <a:solidFill>
                <a:srgbClr val="193C58"/>
              </a:solidFill>
              <a:effectLst/>
              <a:uLnTx/>
              <a:uFillTx/>
              <a:latin typeface="Arial" panose="020B0604020202020204" pitchFamily="34" charset="0"/>
              <a:ea typeface="+mn-ea"/>
              <a:cs typeface="+mn-cs"/>
            </a:endParaRPr>
          </a:p>
          <a:p>
            <a:pPr marL="0" marR="0" lvl="0" indent="0" algn="ctr" defTabSz="914400" rtl="0" eaLnBrk="0" fontAlgn="base" latinLnBrk="0" hangingPunct="0">
              <a:spcBef>
                <a:spcPct val="0"/>
              </a:spcBef>
              <a:spcAft>
                <a:spcPts val="600"/>
              </a:spcAft>
              <a:buClrTx/>
              <a:buSzTx/>
              <a:buFontTx/>
              <a:buNone/>
              <a:tabLst/>
              <a:defRPr/>
            </a:pPr>
            <a:r>
              <a:rPr kumimoji="0" lang="en-US" sz="1400" b="0" i="0" u="none" strike="noStrike" kern="1200" cap="none" spc="0" normalizeH="0" baseline="0" noProof="0" dirty="0">
                <a:ln>
                  <a:noFill/>
                </a:ln>
                <a:solidFill>
                  <a:srgbClr val="193C58"/>
                </a:solidFill>
                <a:effectLst/>
                <a:uLnTx/>
                <a:uFillTx/>
                <a:latin typeface="Arial" panose="020B0604020202020204" pitchFamily="34" charset="0"/>
                <a:ea typeface="+mn-ea"/>
                <a:cs typeface="+mn-cs"/>
              </a:rPr>
              <a:t>(</a:t>
            </a:r>
            <a:r>
              <a:rPr kumimoji="0" lang="en-US" sz="1400" b="0" i="1" u="none" strike="noStrike" kern="1200" cap="none" spc="0" normalizeH="0" baseline="0" noProof="0" dirty="0">
                <a:ln>
                  <a:noFill/>
                </a:ln>
                <a:solidFill>
                  <a:srgbClr val="193C58"/>
                </a:solidFill>
                <a:effectLst/>
                <a:uLnTx/>
                <a:uFillTx/>
                <a:latin typeface="Arial" panose="020B0604020202020204" pitchFamily="34" charset="0"/>
                <a:ea typeface="+mn-ea"/>
                <a:cs typeface="+mn-cs"/>
              </a:rPr>
              <a:t>Agency</a:t>
            </a:r>
            <a:r>
              <a:rPr kumimoji="0" lang="en-US" sz="1400" b="0" i="0" u="none" strike="noStrike" kern="1200" cap="none" spc="0" normalizeH="0" baseline="0" noProof="0" dirty="0">
                <a:ln>
                  <a:noFill/>
                </a:ln>
                <a:solidFill>
                  <a:srgbClr val="193C58"/>
                </a:solidFill>
                <a:effectLst/>
                <a:uLnTx/>
                <a:uFillTx/>
                <a:latin typeface="Arial" panose="020B0604020202020204" pitchFamily="34" charset="0"/>
                <a:ea typeface="+mn-ea"/>
                <a:cs typeface="+mn-cs"/>
              </a:rPr>
              <a:t>: when a person acts on their own behalf)</a:t>
            </a:r>
            <a:endParaRPr kumimoji="0" lang="en-US" sz="1400" b="0" i="0" u="none" strike="noStrike" kern="1200" cap="none" spc="0" normalizeH="0" baseline="0" noProof="0">
              <a:ln>
                <a:noFill/>
              </a:ln>
              <a:solidFill>
                <a:srgbClr val="193C58"/>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87864269"/>
      </p:ext>
    </p:extLst>
  </p:cSld>
  <p:clrMapOvr>
    <a:masterClrMapping/>
  </p:clrMapOvr>
  <mc:AlternateContent xmlns:mc="http://schemas.openxmlformats.org/markup-compatibility/2006" xmlns:p14="http://schemas.microsoft.com/office/powerpoint/2010/main">
    <mc:Choice Requires="p14">
      <p:transition spd="slow" p14:dur="2000" advTm="280076"/>
    </mc:Choice>
    <mc:Fallback xmlns="">
      <p:transition spd="slow" advTm="280076"/>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SB">
      <a:dk1>
        <a:srgbClr val="004F6D"/>
      </a:dk1>
      <a:lt1>
        <a:srgbClr val="FFFFFF"/>
      </a:lt1>
      <a:dk2>
        <a:srgbClr val="004F6D"/>
      </a:dk2>
      <a:lt2>
        <a:srgbClr val="EEECE1"/>
      </a:lt2>
      <a:accent1>
        <a:srgbClr val="004F6D"/>
      </a:accent1>
      <a:accent2>
        <a:srgbClr val="C0504D"/>
      </a:accent2>
      <a:accent3>
        <a:srgbClr val="9BBB59"/>
      </a:accent3>
      <a:accent4>
        <a:srgbClr val="8064A2"/>
      </a:accent4>
      <a:accent5>
        <a:srgbClr val="004F6D"/>
      </a:accent5>
      <a:accent6>
        <a:srgbClr val="4F81BD"/>
      </a:accent6>
      <a:hlink>
        <a:srgbClr val="0000FF"/>
      </a:hlink>
      <a:folHlink>
        <a:srgbClr val="80008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2019 NCCEH">
  <a:themeElements>
    <a:clrScheme name="Custom 1">
      <a:dk1>
        <a:sysClr val="windowText" lastClr="000000"/>
      </a:dk1>
      <a:lt1>
        <a:sysClr val="window" lastClr="FFFFFF"/>
      </a:lt1>
      <a:dk2>
        <a:srgbClr val="474747"/>
      </a:dk2>
      <a:lt2>
        <a:srgbClr val="E7E6E6"/>
      </a:lt2>
      <a:accent1>
        <a:srgbClr val="2D737E"/>
      </a:accent1>
      <a:accent2>
        <a:srgbClr val="CC5A5D"/>
      </a:accent2>
      <a:accent3>
        <a:srgbClr val="A5A5A5"/>
      </a:accent3>
      <a:accent4>
        <a:srgbClr val="474747"/>
      </a:accent4>
      <a:accent5>
        <a:srgbClr val="88C1CF"/>
      </a:accent5>
      <a:accent6>
        <a:srgbClr val="F7CBAC"/>
      </a:accent6>
      <a:hlink>
        <a:srgbClr val="034A90"/>
      </a:hlink>
      <a:folHlink>
        <a:srgbClr val="034A9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9bcd1c02-72a4-4b99-90b5-5c46955c8b2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06727EFE662947B627B3673EB305A0" ma:contentTypeVersion="14" ma:contentTypeDescription="Create a new document." ma:contentTypeScope="" ma:versionID="af5e952b40e0733a681053765ddab5c2">
  <xsd:schema xmlns:xsd="http://www.w3.org/2001/XMLSchema" xmlns:xs="http://www.w3.org/2001/XMLSchema" xmlns:p="http://schemas.microsoft.com/office/2006/metadata/properties" xmlns:ns1="http://schemas.microsoft.com/sharepoint/v3" xmlns:ns3="0150d33c-fd37-46ae-99bd-31b4baf7e3ee" xmlns:ns4="9bcd1c02-72a4-4b99-90b5-5c46955c8b2e" targetNamespace="http://schemas.microsoft.com/office/2006/metadata/properties" ma:root="true" ma:fieldsID="c23339aec3ce3cc50713c24a09634ba8" ns1:_="" ns3:_="" ns4:_="">
    <xsd:import namespace="http://schemas.microsoft.com/sharepoint/v3"/>
    <xsd:import namespace="0150d33c-fd37-46ae-99bd-31b4baf7e3ee"/>
    <xsd:import namespace="9bcd1c02-72a4-4b99-90b5-5c46955c8b2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Tags" minOccurs="0"/>
                <xsd:element ref="ns4:MediaServiceGenerationTime" minOccurs="0"/>
                <xsd:element ref="ns4:MediaServiceEventHashCode" minOccurs="0"/>
                <xsd:element ref="ns4:_activity" minOccurs="0"/>
                <xsd:element ref="ns4:MediaServiceDateTaken" minOccurs="0"/>
                <xsd:element ref="ns4:MediaLengthInSecond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50d33c-fd37-46ae-99bd-31b4baf7e3e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cd1c02-72a4-4b99-90b5-5c46955c8b2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6C5046-8A29-419D-8E8A-E59A56C8CD78}">
  <ds:schemaRefs>
    <ds:schemaRef ds:uri="http://schemas.microsoft.com/sharepoint/v3/contenttype/forms"/>
  </ds:schemaRefs>
</ds:datastoreItem>
</file>

<file path=customXml/itemProps2.xml><?xml version="1.0" encoding="utf-8"?>
<ds:datastoreItem xmlns:ds="http://schemas.openxmlformats.org/officeDocument/2006/customXml" ds:itemID="{5CA70BA3-FC12-41C4-991F-E939902A8564}">
  <ds:schemaRefs>
    <ds:schemaRef ds:uri="http://schemas.microsoft.com/office/2006/documentManagement/types"/>
    <ds:schemaRef ds:uri="http://schemas.openxmlformats.org/package/2006/metadata/core-properties"/>
    <ds:schemaRef ds:uri="http://schemas.microsoft.com/office/2006/metadata/properties"/>
    <ds:schemaRef ds:uri="http://schemas.microsoft.com/sharepoint/v3"/>
    <ds:schemaRef ds:uri="http://purl.org/dc/elements/1.1/"/>
    <ds:schemaRef ds:uri="http://schemas.microsoft.com/office/infopath/2007/PartnerControls"/>
    <ds:schemaRef ds:uri="http://www.w3.org/XML/1998/namespace"/>
    <ds:schemaRef ds:uri="9bcd1c02-72a4-4b99-90b5-5c46955c8b2e"/>
    <ds:schemaRef ds:uri="0150d33c-fd37-46ae-99bd-31b4baf7e3ee"/>
    <ds:schemaRef ds:uri="http://purl.org/dc/dcmitype/"/>
    <ds:schemaRef ds:uri="http://purl.org/dc/terms/"/>
  </ds:schemaRefs>
</ds:datastoreItem>
</file>

<file path=customXml/itemProps3.xml><?xml version="1.0" encoding="utf-8"?>
<ds:datastoreItem xmlns:ds="http://schemas.openxmlformats.org/officeDocument/2006/customXml" ds:itemID="{D0CD4979-B138-4019-9979-070C32B5B9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150d33c-fd37-46ae-99bd-31b4baf7e3ee"/>
    <ds:schemaRef ds:uri="9bcd1c02-72a4-4b99-90b5-5c46955c8b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19577</TotalTime>
  <Words>27347</Words>
  <Application>Microsoft Office PowerPoint</Application>
  <PresentationFormat>Widescreen</PresentationFormat>
  <Paragraphs>1833</Paragraphs>
  <Slides>103</Slides>
  <Notes>100</Notes>
  <HiddenSlides>2</HiddenSlides>
  <MMClips>0</MMClips>
  <ScaleCrop>false</ScaleCrop>
  <HeadingPairs>
    <vt:vector size="6" baseType="variant">
      <vt:variant>
        <vt:lpstr>Fonts Used</vt:lpstr>
      </vt:variant>
      <vt:variant>
        <vt:i4>21</vt:i4>
      </vt:variant>
      <vt:variant>
        <vt:lpstr>Theme</vt:lpstr>
      </vt:variant>
      <vt:variant>
        <vt:i4>4</vt:i4>
      </vt:variant>
      <vt:variant>
        <vt:lpstr>Slide Titles</vt:lpstr>
      </vt:variant>
      <vt:variant>
        <vt:i4>103</vt:i4>
      </vt:variant>
    </vt:vector>
  </HeadingPairs>
  <TitlesOfParts>
    <vt:vector size="128" baseType="lpstr">
      <vt:lpstr>Wingdings</vt:lpstr>
      <vt:lpstr>Franklin Gothic Medium</vt:lpstr>
      <vt:lpstr>Calibri Light</vt:lpstr>
      <vt:lpstr>Gadugi</vt:lpstr>
      <vt:lpstr>Arial</vt:lpstr>
      <vt:lpstr>Quattrocento Sans</vt:lpstr>
      <vt:lpstr>Helvetica</vt:lpstr>
      <vt:lpstr>Asap Condensed</vt:lpstr>
      <vt:lpstr>Verdana</vt:lpstr>
      <vt:lpstr>Libre Franklin</vt:lpstr>
      <vt:lpstr>Arial Black</vt:lpstr>
      <vt:lpstr>Helvetica Light</vt:lpstr>
      <vt:lpstr>Raleway</vt:lpstr>
      <vt:lpstr>Noto Sans Symbols</vt:lpstr>
      <vt:lpstr>Libre Franklin Medium</vt:lpstr>
      <vt:lpstr>Times New Roman</vt:lpstr>
      <vt:lpstr>Calibri</vt:lpstr>
      <vt:lpstr>Noteworthy Bold</vt:lpstr>
      <vt:lpstr>Segoe UI</vt:lpstr>
      <vt:lpstr>Franklin Gothic Book</vt:lpstr>
      <vt:lpstr>Roboto</vt:lpstr>
      <vt:lpstr>Custom Design</vt:lpstr>
      <vt:lpstr>1_Office Theme</vt:lpstr>
      <vt:lpstr>Simple Light</vt:lpstr>
      <vt:lpstr>2_2019 NCCEH</vt:lpstr>
      <vt:lpstr>Introduction to Housing-Focused Case Management</vt:lpstr>
      <vt:lpstr>Welcome!</vt:lpstr>
      <vt:lpstr>Agenda</vt:lpstr>
      <vt:lpstr>Learning Objectives</vt:lpstr>
      <vt:lpstr>Introductions (5 minutes)</vt:lpstr>
      <vt:lpstr>POLL</vt:lpstr>
      <vt:lpstr>How did we get here?  </vt:lpstr>
      <vt:lpstr>Disproportionate Impact &amp; Equity </vt:lpstr>
      <vt:lpstr>Building an Equitable Practice</vt:lpstr>
      <vt:lpstr>Introduction to  Homelessness Prevention </vt:lpstr>
      <vt:lpstr>Key Concepts</vt:lpstr>
      <vt:lpstr>Key Concepts</vt:lpstr>
      <vt:lpstr>Key Concepts</vt:lpstr>
      <vt:lpstr>Core Principles</vt:lpstr>
      <vt:lpstr>Core Principles</vt:lpstr>
      <vt:lpstr>Community-Wide Housing Stabilization Approach </vt:lpstr>
      <vt:lpstr>Housing Urgent Care (Homelessness Prevention) OR Homeless Assistance?</vt:lpstr>
      <vt:lpstr>HPN Stages Breakdown</vt:lpstr>
      <vt:lpstr>Housing Resource Specialist Role</vt:lpstr>
      <vt:lpstr>Housing-Focused Case Management: Example Workflow</vt:lpstr>
      <vt:lpstr>Start with the End in Mind…Stable Housing Situations </vt:lpstr>
      <vt:lpstr>Home Visits and Remote Services in Practice</vt:lpstr>
      <vt:lpstr>A few words about Safety in the field…</vt:lpstr>
      <vt:lpstr>ACTIVITY: Stress Overload</vt:lpstr>
      <vt:lpstr>PowerPoint Presentation</vt:lpstr>
      <vt:lpstr>What do these words have in common?</vt:lpstr>
      <vt:lpstr>Impact of Homelessness</vt:lpstr>
      <vt:lpstr>Stress &amp; Trauma’s Impact on Your Brain</vt:lpstr>
      <vt:lpstr>Individuals differ in executive functioning.</vt:lpstr>
      <vt:lpstr>Key Concepts &amp; Practices</vt:lpstr>
      <vt:lpstr>Housing First</vt:lpstr>
      <vt:lpstr>Why Housing First?</vt:lpstr>
      <vt:lpstr>Housing First – Not Housing Only </vt:lpstr>
      <vt:lpstr>Increasing Choices and Autonomy reduces the impact of stress. </vt:lpstr>
      <vt:lpstr>Harm Reduction</vt:lpstr>
      <vt:lpstr>Progressive Engagement &amp; Assistance in Practice</vt:lpstr>
      <vt:lpstr>Strengths-Based Approaches</vt:lpstr>
      <vt:lpstr>Transition Age Youth (TAY)  Additional Considerations:   5C's of Positive Youth Development </vt:lpstr>
      <vt:lpstr>Survivors of Violence</vt:lpstr>
      <vt:lpstr>Introduction to Housing Focused Case Management </vt:lpstr>
      <vt:lpstr>What is Case Management?</vt:lpstr>
      <vt:lpstr>What is Housing-Focused Case Management (HFCM)?</vt:lpstr>
      <vt:lpstr>HFCM: Core Activities/Functions</vt:lpstr>
      <vt:lpstr>PowerPoint Presentation</vt:lpstr>
      <vt:lpstr>Don’t Assume!</vt:lpstr>
      <vt:lpstr>Supporting Participants with  Crisis Stabilization &amp; Housing Search</vt:lpstr>
      <vt:lpstr>PowerPoint Presentation</vt:lpstr>
      <vt:lpstr>Crisis Stabilization &amp; Housing Search </vt:lpstr>
      <vt:lpstr>Screening &amp; Assessment Goals</vt:lpstr>
      <vt:lpstr> Screening &amp; Assessment  Focus Areas</vt:lpstr>
      <vt:lpstr>Screening for Critical/Urgent Needs </vt:lpstr>
      <vt:lpstr>Assessing Income, Resources, and Expenses</vt:lpstr>
      <vt:lpstr>Assessing Housing Requirements &amp; Preferences</vt:lpstr>
      <vt:lpstr>What are some other important housing requirements and preferences to consider?</vt:lpstr>
      <vt:lpstr>Why Do Landlords Screen?</vt:lpstr>
      <vt:lpstr>Housing Barriers:  Two Types…</vt:lpstr>
      <vt:lpstr>PowerPoint Presentation</vt:lpstr>
      <vt:lpstr>Other Possible Challenges to Past Housing Stability</vt:lpstr>
      <vt:lpstr>PowerPoint Presentation</vt:lpstr>
      <vt:lpstr>Small Group Activities 1 &amp; 2</vt:lpstr>
      <vt:lpstr>Individualized Housing Plan  GOAL</vt:lpstr>
      <vt:lpstr>Co-Creating a Crisis Stabilization and Housing Search Plan with a Participant</vt:lpstr>
      <vt:lpstr>Get SMART!</vt:lpstr>
      <vt:lpstr>What can you do about Tenant Screening Barriers?</vt:lpstr>
      <vt:lpstr>Housing Search, Navigation, &amp; Placement Support  In order to support a wide variety of participant housing needs and preferences and timelier placement…  </vt:lpstr>
      <vt:lpstr>What Assistance will Participants need for Move-in Costs and/or Short-Term Rent Subsidy?</vt:lpstr>
      <vt:lpstr>Improving housing stability by supporting participants in increasing income/resources in the near-term </vt:lpstr>
      <vt:lpstr>Employment as a short-term goal: Considerations</vt:lpstr>
      <vt:lpstr>Other considerations for the  Participant’s Crisis Stabilization &amp; Housing Search Plan…</vt:lpstr>
      <vt:lpstr>Small Group Activity 3</vt:lpstr>
      <vt:lpstr>Introduction to Housing-Focused Case Management (day 2)</vt:lpstr>
      <vt:lpstr>Supporting Participants with  Housing Stabilization and Retention </vt:lpstr>
      <vt:lpstr>PowerPoint Presentation</vt:lpstr>
      <vt:lpstr>Housing Stability and Retention</vt:lpstr>
      <vt:lpstr>Updating the plan with focus on housing stabilization</vt:lpstr>
      <vt:lpstr>BEFORE updating the plan with a focus on housing stabilization…</vt:lpstr>
      <vt:lpstr>Updating the plan with focus on  housing stabilization</vt:lpstr>
      <vt:lpstr>When is Housing “Stable”?</vt:lpstr>
      <vt:lpstr>When is Housing “Stable”?</vt:lpstr>
      <vt:lpstr>When is Housing “Stable”?</vt:lpstr>
      <vt:lpstr>PowerPoint Presentation</vt:lpstr>
      <vt:lpstr>Revisit past Housing Retention Barriers and prepare for challenges that could threaten housing stability</vt:lpstr>
      <vt:lpstr>Remember what landlords want…</vt:lpstr>
      <vt:lpstr>What else do Landlords want? </vt:lpstr>
      <vt:lpstr>Group  Reflection &amp; Discussion</vt:lpstr>
      <vt:lpstr>When Things Get Stuck…</vt:lpstr>
      <vt:lpstr>Indicators for Increased Support</vt:lpstr>
      <vt:lpstr>I can’t find my participant!</vt:lpstr>
      <vt:lpstr>Are we there yet?</vt:lpstr>
      <vt:lpstr>What can we do to support housing retention?</vt:lpstr>
      <vt:lpstr>PowerPoint Presentation</vt:lpstr>
      <vt:lpstr>Group  Reflection &amp; Discussion</vt:lpstr>
      <vt:lpstr>LUNCH</vt:lpstr>
      <vt:lpstr>LANDLORD PARTNERS</vt:lpstr>
      <vt:lpstr>Types of Rental Housing </vt:lpstr>
      <vt:lpstr>15 Minute BREAK</vt:lpstr>
      <vt:lpstr>WRAP UP</vt:lpstr>
      <vt:lpstr>Additional Resources</vt:lpstr>
      <vt:lpstr>Rapid Rehousing Training Resources</vt:lpstr>
      <vt:lpstr>Trauma Informed Care Resources</vt:lpstr>
      <vt:lpstr>Trauma Informed Care Resources</vt:lpstr>
      <vt:lpstr>PowerPoint Presentation</vt:lpstr>
      <vt:lpstr>KEY 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Kupec, Carolyn</dc:creator>
  <cp:lastModifiedBy>Tom Albanese</cp:lastModifiedBy>
  <cp:revision>11</cp:revision>
  <dcterms:created xsi:type="dcterms:W3CDTF">2019-01-30T21:53:56Z</dcterms:created>
  <dcterms:modified xsi:type="dcterms:W3CDTF">2024-03-26T12:01:15Z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0x010100C806727EFE662947B627B3673EB305A0</vt:lpwstr>
  </property>
</Properties>
</file>