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78" r:id="rId3"/>
    <p:sldId id="279" r:id="rId4"/>
    <p:sldId id="280" r:id="rId5"/>
    <p:sldId id="281" r:id="rId6"/>
    <p:sldId id="264" r:id="rId7"/>
    <p:sldId id="271" r:id="rId8"/>
    <p:sldId id="272" r:id="rId9"/>
    <p:sldId id="273" r:id="rId10"/>
    <p:sldId id="282" r:id="rId11"/>
    <p:sldId id="274" r:id="rId12"/>
    <p:sldId id="275" r:id="rId13"/>
    <p:sldId id="270" r:id="rId14"/>
    <p:sldId id="262" r:id="rId15"/>
    <p:sldId id="265" r:id="rId16"/>
    <p:sldId id="266" r:id="rId17"/>
    <p:sldId id="267" r:id="rId18"/>
    <p:sldId id="268" r:id="rId19"/>
    <p:sldId id="285" r:id="rId20"/>
    <p:sldId id="284" r:id="rId21"/>
    <p:sldId id="283"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9" d="100"/>
          <a:sy n="119" d="100"/>
        </p:scale>
        <p:origin x="1698"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D784437-CFF3-45DD-BB40-DAC3D5099916}" type="datetimeFigureOut">
              <a:rPr lang="en-US" smtClean="0"/>
              <a:t>7/18/2022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8BE8467-0486-4BE7-9412-6503E10F5036}" type="slidenum">
              <a:rPr lang="en-US" smtClean="0"/>
              <a:t>‹#›</a:t>
            </a:fld>
            <a:endParaRPr lang="en-US"/>
          </a:p>
        </p:txBody>
      </p:sp>
    </p:spTree>
    <p:extLst>
      <p:ext uri="{BB962C8B-B14F-4D97-AF65-F5344CB8AC3E}">
        <p14:creationId xmlns:p14="http://schemas.microsoft.com/office/powerpoint/2010/main" val="1583929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FAEA498-0657-45A5-90A6-C39464D6C545}" type="datetimeFigureOut">
              <a:rPr lang="en-US" smtClean="0"/>
              <a:t>7/18/2022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39D9CDC-EC36-43D8-B1E7-528B19A26E94}" type="slidenum">
              <a:rPr lang="en-US" smtClean="0"/>
              <a:t>‹#›</a:t>
            </a:fld>
            <a:endParaRPr lang="en-US"/>
          </a:p>
        </p:txBody>
      </p:sp>
    </p:spTree>
    <p:extLst>
      <p:ext uri="{BB962C8B-B14F-4D97-AF65-F5344CB8AC3E}">
        <p14:creationId xmlns:p14="http://schemas.microsoft.com/office/powerpoint/2010/main" val="337369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a:t>
            </a:fld>
            <a:endParaRPr lang="en-US"/>
          </a:p>
        </p:txBody>
      </p:sp>
    </p:spTree>
    <p:extLst>
      <p:ext uri="{BB962C8B-B14F-4D97-AF65-F5344CB8AC3E}">
        <p14:creationId xmlns:p14="http://schemas.microsoft.com/office/powerpoint/2010/main" val="834457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6</a:t>
            </a:fld>
            <a:endParaRPr lang="en-US"/>
          </a:p>
        </p:txBody>
      </p:sp>
    </p:spTree>
    <p:extLst>
      <p:ext uri="{BB962C8B-B14F-4D97-AF65-F5344CB8AC3E}">
        <p14:creationId xmlns:p14="http://schemas.microsoft.com/office/powerpoint/2010/main" val="1176702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7</a:t>
            </a:fld>
            <a:endParaRPr lang="en-US"/>
          </a:p>
        </p:txBody>
      </p:sp>
    </p:spTree>
    <p:extLst>
      <p:ext uri="{BB962C8B-B14F-4D97-AF65-F5344CB8AC3E}">
        <p14:creationId xmlns:p14="http://schemas.microsoft.com/office/powerpoint/2010/main" val="1415844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8</a:t>
            </a:fld>
            <a:endParaRPr lang="en-US"/>
          </a:p>
        </p:txBody>
      </p:sp>
    </p:spTree>
    <p:extLst>
      <p:ext uri="{BB962C8B-B14F-4D97-AF65-F5344CB8AC3E}">
        <p14:creationId xmlns:p14="http://schemas.microsoft.com/office/powerpoint/2010/main" val="2748726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11</a:t>
            </a:fld>
            <a:endParaRPr lang="en-US"/>
          </a:p>
        </p:txBody>
      </p:sp>
    </p:spTree>
    <p:extLst>
      <p:ext uri="{BB962C8B-B14F-4D97-AF65-F5344CB8AC3E}">
        <p14:creationId xmlns:p14="http://schemas.microsoft.com/office/powerpoint/2010/main" val="2748726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13</a:t>
            </a:fld>
            <a:endParaRPr lang="en-US"/>
          </a:p>
        </p:txBody>
      </p:sp>
    </p:spTree>
    <p:extLst>
      <p:ext uri="{BB962C8B-B14F-4D97-AF65-F5344CB8AC3E}">
        <p14:creationId xmlns:p14="http://schemas.microsoft.com/office/powerpoint/2010/main" val="118709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14</a:t>
            </a:fld>
            <a:endParaRPr lang="en-US"/>
          </a:p>
        </p:txBody>
      </p:sp>
    </p:spTree>
    <p:extLst>
      <p:ext uri="{BB962C8B-B14F-4D97-AF65-F5344CB8AC3E}">
        <p14:creationId xmlns:p14="http://schemas.microsoft.com/office/powerpoint/2010/main" val="187372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15</a:t>
            </a:fld>
            <a:endParaRPr lang="en-US"/>
          </a:p>
        </p:txBody>
      </p:sp>
    </p:spTree>
    <p:extLst>
      <p:ext uri="{BB962C8B-B14F-4D97-AF65-F5344CB8AC3E}">
        <p14:creationId xmlns:p14="http://schemas.microsoft.com/office/powerpoint/2010/main" val="3341787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16</a:t>
            </a:fld>
            <a:endParaRPr lang="en-US"/>
          </a:p>
        </p:txBody>
      </p:sp>
    </p:spTree>
    <p:extLst>
      <p:ext uri="{BB962C8B-B14F-4D97-AF65-F5344CB8AC3E}">
        <p14:creationId xmlns:p14="http://schemas.microsoft.com/office/powerpoint/2010/main" val="2069120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17</a:t>
            </a:fld>
            <a:endParaRPr lang="en-US"/>
          </a:p>
        </p:txBody>
      </p:sp>
    </p:spTree>
    <p:extLst>
      <p:ext uri="{BB962C8B-B14F-4D97-AF65-F5344CB8AC3E}">
        <p14:creationId xmlns:p14="http://schemas.microsoft.com/office/powerpoint/2010/main" val="3507871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D9CDC-EC36-43D8-B1E7-528B19A26E94}" type="slidenum">
              <a:rPr lang="en-US" smtClean="0"/>
              <a:t>18</a:t>
            </a:fld>
            <a:endParaRPr lang="en-US"/>
          </a:p>
        </p:txBody>
      </p:sp>
    </p:spTree>
    <p:extLst>
      <p:ext uri="{BB962C8B-B14F-4D97-AF65-F5344CB8AC3E}">
        <p14:creationId xmlns:p14="http://schemas.microsoft.com/office/powerpoint/2010/main" val="353866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58C75E00-8A61-4E0F-931C-0E034C063735}"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C75E00-8A61-4E0F-931C-0E034C06373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C75E00-8A61-4E0F-931C-0E034C063735}"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8C75E00-8A61-4E0F-931C-0E034C06373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8C75E00-8A61-4E0F-931C-0E034C06373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8C75E00-8A61-4E0F-931C-0E034C06373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8C75E00-8A61-4E0F-931C-0E034C063735}"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8C75E00-8A61-4E0F-931C-0E034C06373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8C75E00-8A61-4E0F-931C-0E034C063735}"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C75E00-8A61-4E0F-931C-0E034C06373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9B0B982-9DD8-4769-ABF1-8A8D76204CAC}" type="datetimeFigureOut">
              <a:rPr lang="en-US" smtClean="0"/>
              <a:t>7/18/2022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C75E00-8A61-4E0F-931C-0E034C06373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9B0B982-9DD8-4769-ABF1-8A8D76204CAC}" type="datetimeFigureOut">
              <a:rPr lang="en-US" smtClean="0"/>
              <a:t>7/18/2022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8C75E00-8A61-4E0F-931C-0E034C063735}"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CODE ENFORCEMENT</a:t>
            </a:r>
            <a:endParaRPr lang="en-US" dirty="0"/>
          </a:p>
        </p:txBody>
      </p:sp>
      <p:sp>
        <p:nvSpPr>
          <p:cNvPr id="3" name="Subtitle 2"/>
          <p:cNvSpPr>
            <a:spLocks noGrp="1"/>
          </p:cNvSpPr>
          <p:nvPr>
            <p:ph type="subTitle" idx="1"/>
          </p:nvPr>
        </p:nvSpPr>
        <p:spPr/>
        <p:txBody>
          <a:bodyPr/>
          <a:lstStyle/>
          <a:p>
            <a:r>
              <a:rPr lang="en-US" dirty="0" smtClean="0"/>
              <a:t>City of Columbus</a:t>
            </a:r>
            <a:endParaRPr lang="en-US" dirty="0"/>
          </a:p>
        </p:txBody>
      </p:sp>
    </p:spTree>
    <p:extLst>
      <p:ext uri="{BB962C8B-B14F-4D97-AF65-F5344CB8AC3E}">
        <p14:creationId xmlns:p14="http://schemas.microsoft.com/office/powerpoint/2010/main" val="1681931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b="1" dirty="0"/>
              <a:t>Code Enforcement</a:t>
            </a:r>
            <a:r>
              <a:rPr lang="en-US" dirty="0"/>
              <a:t> </a:t>
            </a:r>
          </a:p>
        </p:txBody>
      </p:sp>
      <p:sp>
        <p:nvSpPr>
          <p:cNvPr id="16387" name="Rectangle 3"/>
          <p:cNvSpPr>
            <a:spLocks noGrp="1" noChangeArrowheads="1"/>
          </p:cNvSpPr>
          <p:nvPr>
            <p:ph type="body" idx="1"/>
          </p:nvPr>
        </p:nvSpPr>
        <p:spPr/>
        <p:txBody>
          <a:bodyPr/>
          <a:lstStyle/>
          <a:p>
            <a:pPr>
              <a:lnSpc>
                <a:spcPct val="80000"/>
              </a:lnSpc>
            </a:pPr>
            <a:r>
              <a:rPr lang="en-US" sz="2000" dirty="0"/>
              <a:t>Property Maintenance Inspectors (PMI) work in </a:t>
            </a:r>
            <a:r>
              <a:rPr lang="en-US" sz="2000" dirty="0" smtClean="0"/>
              <a:t>12 </a:t>
            </a:r>
            <a:r>
              <a:rPr lang="en-US" sz="2000" dirty="0"/>
              <a:t>geographically defined code enforcement areas. </a:t>
            </a:r>
          </a:p>
          <a:p>
            <a:pPr>
              <a:lnSpc>
                <a:spcPct val="80000"/>
              </a:lnSpc>
            </a:pPr>
            <a:r>
              <a:rPr lang="en-US" sz="2000" dirty="0" smtClean="0"/>
              <a:t>The </a:t>
            </a:r>
            <a:r>
              <a:rPr lang="en-US" sz="2000" dirty="0"/>
              <a:t>inspectors are sensitive to the needs of the citizens, community groups and area commissions.  </a:t>
            </a:r>
          </a:p>
          <a:p>
            <a:pPr>
              <a:lnSpc>
                <a:spcPct val="80000"/>
              </a:lnSpc>
            </a:pPr>
            <a:r>
              <a:rPr lang="en-US" sz="2000" dirty="0"/>
              <a:t>Each inspector is responsible for identifying code violations and working with the responsible parties to get the violations corrected. </a:t>
            </a:r>
          </a:p>
          <a:p>
            <a:pPr>
              <a:lnSpc>
                <a:spcPct val="80000"/>
              </a:lnSpc>
            </a:pPr>
            <a:r>
              <a:rPr lang="en-US" sz="2000" dirty="0"/>
              <a:t> Appropriate court action may be initiated when the violations are not corrected in the allotted time.  </a:t>
            </a:r>
          </a:p>
          <a:p>
            <a:pPr>
              <a:lnSpc>
                <a:spcPct val="80000"/>
              </a:lnSpc>
            </a:pPr>
            <a:r>
              <a:rPr lang="en-US" sz="2000" dirty="0"/>
              <a:t>Violation types range from junk vehicles and scaling paint on houses to safety items such as inoperable smoke detectors.  </a:t>
            </a:r>
          </a:p>
          <a:p>
            <a:pPr>
              <a:lnSpc>
                <a:spcPct val="80000"/>
              </a:lnSpc>
            </a:pPr>
            <a:r>
              <a:rPr lang="en-US" sz="2000" dirty="0"/>
              <a:t>Inspectors enforce the City's Housing, Zoning, Graphics, and Health, Sanitation and Safety Codes. </a:t>
            </a:r>
          </a:p>
        </p:txBody>
      </p:sp>
    </p:spTree>
    <p:extLst>
      <p:ext uri="{BB962C8B-B14F-4D97-AF65-F5344CB8AC3E}">
        <p14:creationId xmlns:p14="http://schemas.microsoft.com/office/powerpoint/2010/main" val="3927339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mevans\Desktop\Cap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816" y="276687"/>
            <a:ext cx="7522369" cy="6304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144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b="1" dirty="0"/>
              <a:t>Code Enforcement Process</a:t>
            </a:r>
            <a:r>
              <a:rPr lang="en-US" dirty="0"/>
              <a:t> </a:t>
            </a:r>
          </a:p>
        </p:txBody>
      </p:sp>
      <p:sp>
        <p:nvSpPr>
          <p:cNvPr id="26627" name="Rectangle 3"/>
          <p:cNvSpPr>
            <a:spLocks noGrp="1" noChangeArrowheads="1"/>
          </p:cNvSpPr>
          <p:nvPr>
            <p:ph type="body" idx="1"/>
          </p:nvPr>
        </p:nvSpPr>
        <p:spPr/>
        <p:txBody>
          <a:bodyPr/>
          <a:lstStyle/>
          <a:p>
            <a:pPr>
              <a:lnSpc>
                <a:spcPct val="80000"/>
              </a:lnSpc>
            </a:pPr>
            <a:r>
              <a:rPr lang="en-US" sz="2000" dirty="0"/>
              <a:t>A Code Enforcement Officer (CEO) issues a notice of violation upon finding a code violation.  The notice allows reasonable time for compliance. </a:t>
            </a:r>
            <a:br>
              <a:rPr lang="en-US" sz="2000" dirty="0"/>
            </a:br>
            <a:endParaRPr lang="en-US" sz="2000" dirty="0"/>
          </a:p>
          <a:p>
            <a:pPr>
              <a:lnSpc>
                <a:spcPct val="80000"/>
              </a:lnSpc>
            </a:pPr>
            <a:r>
              <a:rPr lang="en-US" sz="2000" dirty="0"/>
              <a:t>The CEO attempts to contact anyone who receives a notice to work with them to resolve the violation.</a:t>
            </a:r>
            <a:br>
              <a:rPr lang="en-US" sz="2000" dirty="0"/>
            </a:br>
            <a:endParaRPr lang="en-US" sz="2000" dirty="0"/>
          </a:p>
          <a:p>
            <a:pPr>
              <a:lnSpc>
                <a:spcPct val="80000"/>
              </a:lnSpc>
            </a:pPr>
            <a:r>
              <a:rPr lang="en-US" sz="2000" dirty="0"/>
              <a:t>The citizens that receive notices have the right to appeal notice before the Property Maintenance Board or the Board of Zoning Adjustments.</a:t>
            </a:r>
            <a:br>
              <a:rPr lang="en-US" sz="2000" dirty="0"/>
            </a:br>
            <a:endParaRPr lang="en-US" sz="2000" dirty="0"/>
          </a:p>
          <a:p>
            <a:pPr>
              <a:lnSpc>
                <a:spcPct val="80000"/>
              </a:lnSpc>
            </a:pPr>
            <a:r>
              <a:rPr lang="en-US" sz="2000" dirty="0" smtClean="0"/>
              <a:t>Approximately 85</a:t>
            </a:r>
            <a:r>
              <a:rPr lang="en-US" sz="2000" dirty="0"/>
              <a:t>% of the cases are complied, however, if the violation is not resolved the CEO may recommend a legal action be heard before the Environmental Division of the Franklin County Municipal Court. </a:t>
            </a:r>
          </a:p>
        </p:txBody>
      </p:sp>
    </p:spTree>
    <p:extLst>
      <p:ext uri="{BB962C8B-B14F-4D97-AF65-F5344CB8AC3E}">
        <p14:creationId xmlns:p14="http://schemas.microsoft.com/office/powerpoint/2010/main" val="2162915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5"/>
          <p:cNvSpPr>
            <a:spLocks noGrp="1" noChangeArrowheads="1"/>
          </p:cNvSpPr>
          <p:nvPr>
            <p:ph type="title"/>
          </p:nvPr>
        </p:nvSpPr>
        <p:spPr/>
        <p:txBody>
          <a:bodyPr/>
          <a:lstStyle/>
          <a:p>
            <a:r>
              <a:rPr lang="en-US" b="1" dirty="0"/>
              <a:t>Common Code Violations</a:t>
            </a:r>
            <a:r>
              <a:rPr lang="en-US" dirty="0"/>
              <a:t> </a:t>
            </a:r>
          </a:p>
        </p:txBody>
      </p:sp>
      <p:sp>
        <p:nvSpPr>
          <p:cNvPr id="19462" name="Rectangle 6"/>
          <p:cNvSpPr>
            <a:spLocks noGrp="1" noChangeArrowheads="1"/>
          </p:cNvSpPr>
          <p:nvPr>
            <p:ph type="body" idx="1"/>
          </p:nvPr>
        </p:nvSpPr>
        <p:spPr/>
        <p:txBody>
          <a:bodyPr/>
          <a:lstStyle/>
          <a:p>
            <a:pPr>
              <a:lnSpc>
                <a:spcPct val="80000"/>
              </a:lnSpc>
            </a:pPr>
            <a:r>
              <a:rPr lang="en-US" sz="2000" b="1" u="sng" dirty="0"/>
              <a:t>Housing</a:t>
            </a:r>
            <a:r>
              <a:rPr lang="en-US" sz="2000" dirty="0"/>
              <a:t> </a:t>
            </a:r>
          </a:p>
          <a:p>
            <a:pPr>
              <a:lnSpc>
                <a:spcPct val="80000"/>
              </a:lnSpc>
            </a:pPr>
            <a:r>
              <a:rPr lang="en-US" sz="2000" dirty="0"/>
              <a:t>The following is a listing of the most common housing violations found during a code enforcement inspection of the interior of a </a:t>
            </a:r>
            <a:r>
              <a:rPr lang="en-US" sz="2000" dirty="0" smtClean="0"/>
              <a:t>property</a:t>
            </a:r>
            <a:r>
              <a:rPr lang="en-US" sz="2000" dirty="0"/>
              <a:t>:</a:t>
            </a:r>
            <a:endParaRPr lang="en-US" sz="2000" dirty="0" smtClean="0"/>
          </a:p>
          <a:p>
            <a:pPr marL="82296" indent="0">
              <a:lnSpc>
                <a:spcPct val="80000"/>
              </a:lnSpc>
              <a:buNone/>
            </a:pPr>
            <a:endParaRPr lang="en-US" sz="2000" dirty="0"/>
          </a:p>
          <a:p>
            <a:pPr lvl="1">
              <a:lnSpc>
                <a:spcPct val="80000"/>
              </a:lnSpc>
            </a:pPr>
            <a:r>
              <a:rPr lang="en-US" sz="1600" dirty="0" smtClean="0"/>
              <a:t>Plumbing</a:t>
            </a:r>
            <a:r>
              <a:rPr lang="en-US" sz="1600" dirty="0"/>
              <a:t>, electric, HVAC, structural finish work </a:t>
            </a:r>
          </a:p>
          <a:p>
            <a:pPr lvl="1">
              <a:lnSpc>
                <a:spcPct val="80000"/>
              </a:lnSpc>
            </a:pPr>
            <a:r>
              <a:rPr lang="en-US" sz="1600" dirty="0"/>
              <a:t>Unsanitary conditions </a:t>
            </a:r>
          </a:p>
          <a:p>
            <a:pPr lvl="1">
              <a:lnSpc>
                <a:spcPct val="80000"/>
              </a:lnSpc>
            </a:pPr>
            <a:r>
              <a:rPr lang="en-US" sz="1600" dirty="0"/>
              <a:t>Overcrowded conditions </a:t>
            </a:r>
          </a:p>
          <a:p>
            <a:pPr lvl="1">
              <a:lnSpc>
                <a:spcPct val="80000"/>
              </a:lnSpc>
            </a:pPr>
            <a:r>
              <a:rPr lang="en-US" sz="1600" dirty="0"/>
              <a:t>Dwelling units unfit for human habitation </a:t>
            </a:r>
          </a:p>
          <a:p>
            <a:pPr lvl="1">
              <a:lnSpc>
                <a:spcPct val="80000"/>
              </a:lnSpc>
            </a:pPr>
            <a:r>
              <a:rPr lang="en-US" sz="1600" dirty="0"/>
              <a:t>Unsafe buildings </a:t>
            </a:r>
          </a:p>
          <a:p>
            <a:pPr lvl="1">
              <a:lnSpc>
                <a:spcPct val="80000"/>
              </a:lnSpc>
            </a:pPr>
            <a:r>
              <a:rPr lang="en-US" sz="1600" dirty="0"/>
              <a:t>Smoke detectors: not operable or installed on each floor </a:t>
            </a:r>
          </a:p>
          <a:p>
            <a:pPr lvl="1">
              <a:lnSpc>
                <a:spcPct val="80000"/>
              </a:lnSpc>
            </a:pPr>
            <a:r>
              <a:rPr lang="en-US" sz="1600" dirty="0"/>
              <a:t>Carbon Monoxide inspections </a:t>
            </a:r>
          </a:p>
          <a:p>
            <a:pPr lvl="1">
              <a:lnSpc>
                <a:spcPct val="80000"/>
              </a:lnSpc>
            </a:pPr>
            <a:r>
              <a:rPr lang="en-US" sz="1600" dirty="0"/>
              <a:t>Pest infestation </a:t>
            </a:r>
          </a:p>
          <a:p>
            <a:pPr>
              <a:lnSpc>
                <a:spcPct val="80000"/>
              </a:lnSpc>
              <a:buFont typeface="Wingdings" pitchFamily="2" charset="2"/>
              <a:buNone/>
            </a:pPr>
            <a:endParaRPr lang="en-US" sz="2000" dirty="0"/>
          </a:p>
        </p:txBody>
      </p:sp>
    </p:spTree>
    <p:extLst>
      <p:ext uri="{BB962C8B-B14F-4D97-AF65-F5344CB8AC3E}">
        <p14:creationId xmlns:p14="http://schemas.microsoft.com/office/powerpoint/2010/main" val="3146976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algn="ctr" eaLnBrk="1" hangingPunct="1"/>
            <a:r>
              <a:rPr lang="en-US" altLang="en-US" b="1" dirty="0" smtClean="0"/>
              <a:t>Code Enforcement</a:t>
            </a:r>
            <a:r>
              <a:rPr lang="en-US" altLang="en-US" dirty="0" smtClean="0"/>
              <a:t> </a:t>
            </a:r>
            <a:br>
              <a:rPr lang="en-US" altLang="en-US" dirty="0" smtClean="0"/>
            </a:br>
            <a:r>
              <a:rPr lang="en-US" altLang="en-US" dirty="0" smtClean="0"/>
              <a:t>Landlord Responsibility</a:t>
            </a:r>
          </a:p>
        </p:txBody>
      </p:sp>
      <p:sp>
        <p:nvSpPr>
          <p:cNvPr id="4099" name="Rectangle 3"/>
          <p:cNvSpPr>
            <a:spLocks noGrp="1" noChangeArrowheads="1"/>
          </p:cNvSpPr>
          <p:nvPr>
            <p:ph idx="1"/>
          </p:nvPr>
        </p:nvSpPr>
        <p:spPr/>
        <p:txBody>
          <a:bodyPr/>
          <a:lstStyle/>
          <a:p>
            <a:pPr marL="0" indent="0" algn="ctr">
              <a:lnSpc>
                <a:spcPct val="80000"/>
              </a:lnSpc>
              <a:buNone/>
            </a:pPr>
            <a:endParaRPr lang="en-US" altLang="en-US" sz="2000" dirty="0"/>
          </a:p>
          <a:p>
            <a:pPr marL="0" indent="0">
              <a:lnSpc>
                <a:spcPct val="80000"/>
              </a:lnSpc>
              <a:buNone/>
            </a:pPr>
            <a:r>
              <a:rPr lang="en-US" altLang="en-US" sz="2000" dirty="0" smtClean="0"/>
              <a:t>It is the landlord’s responsibility to keep the premises, both interior and exterior at minimum code standards.  Examples include the following:</a:t>
            </a:r>
          </a:p>
          <a:p>
            <a:r>
              <a:rPr lang="en-US" altLang="en-US" sz="2000" dirty="0" smtClean="0"/>
              <a:t>Keep the plumbing and water-heating facilities in good and working condition.</a:t>
            </a:r>
          </a:p>
          <a:p>
            <a:r>
              <a:rPr lang="en-US" altLang="en-US" sz="2000" dirty="0" smtClean="0"/>
              <a:t>Maintain all electrical power lines, outlets, fixtures, and proper fusing for the premises.</a:t>
            </a:r>
          </a:p>
          <a:p>
            <a:r>
              <a:rPr lang="en-US" altLang="en-US" sz="2000" dirty="0" smtClean="0"/>
              <a:t>Maintain heating facilities in good and working condition. </a:t>
            </a:r>
          </a:p>
          <a:p>
            <a:r>
              <a:rPr lang="en-US" altLang="en-US" sz="2000" dirty="0" smtClean="0"/>
              <a:t>Landlord shall not knowingly rent any unit for occupancy which does not meet minimum code standards. </a:t>
            </a:r>
          </a:p>
          <a:p>
            <a:r>
              <a:rPr lang="en-US" altLang="en-US" sz="2000" dirty="0" smtClean="0"/>
              <a:t>Provide contact information, in writing, to the tenant. Must include name, address, and business or residence telephone numbers.</a:t>
            </a:r>
          </a:p>
          <a:p>
            <a:pPr marL="0" indent="0">
              <a:lnSpc>
                <a:spcPct val="80000"/>
              </a:lnSpc>
              <a:buNone/>
            </a:pPr>
            <a:endParaRPr lang="en-US" altLang="en-US" sz="2000" dirty="0" smtClean="0"/>
          </a:p>
        </p:txBody>
      </p:sp>
    </p:spTree>
    <p:extLst>
      <p:ext uri="{BB962C8B-B14F-4D97-AF65-F5344CB8AC3E}">
        <p14:creationId xmlns:p14="http://schemas.microsoft.com/office/powerpoint/2010/main" val="4084138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S:\CODE ENF. PACE\ANAG\Kingshill - Northern Isles\Pics\Bill 5-22-17\4665 B2 (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660" y="838200"/>
            <a:ext cx="4114800" cy="30860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ODE ENF. PACE\ANAG\Kingshill - Northern Isles\Pics\Bill 5-22-17\4665 B6 (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835350"/>
            <a:ext cx="41148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4038600"/>
            <a:ext cx="48006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Brace 3"/>
          <p:cNvSpPr/>
          <p:nvPr/>
        </p:nvSpPr>
        <p:spPr>
          <a:xfrm>
            <a:off x="5334000" y="4191000"/>
            <a:ext cx="1981200" cy="1295400"/>
          </a:xfrm>
          <a:prstGeom prst="rightBrace">
            <a:avLst>
              <a:gd name="adj1" fmla="val 8333"/>
              <a:gd name="adj2" fmla="val 51210"/>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
        <p:nvSpPr>
          <p:cNvPr id="5" name="TextBox 4"/>
          <p:cNvSpPr txBox="1"/>
          <p:nvPr/>
        </p:nvSpPr>
        <p:spPr>
          <a:xfrm>
            <a:off x="7467600" y="4654034"/>
            <a:ext cx="1447800" cy="369332"/>
          </a:xfrm>
          <a:prstGeom prst="rect">
            <a:avLst/>
          </a:prstGeom>
          <a:noFill/>
        </p:spPr>
        <p:txBody>
          <a:bodyPr wrap="square" rtlCol="0">
            <a:spAutoFit/>
          </a:bodyPr>
          <a:lstStyle/>
          <a:p>
            <a:r>
              <a:rPr lang="en-US" dirty="0" smtClean="0"/>
              <a:t>Water Leak!</a:t>
            </a:r>
            <a:endParaRPr lang="en-US" dirty="0"/>
          </a:p>
        </p:txBody>
      </p:sp>
      <p:sp>
        <p:nvSpPr>
          <p:cNvPr id="2" name="TextBox 1"/>
          <p:cNvSpPr txBox="1"/>
          <p:nvPr/>
        </p:nvSpPr>
        <p:spPr>
          <a:xfrm>
            <a:off x="1371600" y="228600"/>
            <a:ext cx="6934200" cy="369332"/>
          </a:xfrm>
          <a:prstGeom prst="rect">
            <a:avLst/>
          </a:prstGeom>
          <a:noFill/>
        </p:spPr>
        <p:txBody>
          <a:bodyPr wrap="square" rtlCol="0">
            <a:spAutoFit/>
          </a:bodyPr>
          <a:lstStyle/>
          <a:p>
            <a:pPr algn="ctr"/>
            <a:r>
              <a:rPr lang="en-US" dirty="0" smtClean="0"/>
              <a:t>Landlord Responsibility- Exposed wiring, missing covers, water leaks.</a:t>
            </a:r>
            <a:endParaRPr lang="en-US" dirty="0"/>
          </a:p>
        </p:txBody>
      </p:sp>
    </p:spTree>
    <p:extLst>
      <p:ext uri="{BB962C8B-B14F-4D97-AF65-F5344CB8AC3E}">
        <p14:creationId xmlns:p14="http://schemas.microsoft.com/office/powerpoint/2010/main" val="3122170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a:t>Code Enforcement</a:t>
            </a:r>
            <a:r>
              <a:rPr lang="en-US" altLang="en-US" dirty="0"/>
              <a:t> </a:t>
            </a:r>
            <a:br>
              <a:rPr lang="en-US" altLang="en-US" dirty="0"/>
            </a:br>
            <a:r>
              <a:rPr lang="en-US" altLang="en-US" dirty="0"/>
              <a:t>Landlord Responsibility</a:t>
            </a:r>
            <a:endParaRPr lang="en-US" dirty="0"/>
          </a:p>
        </p:txBody>
      </p:sp>
      <p:sp>
        <p:nvSpPr>
          <p:cNvPr id="3" name="Content Placeholder 2"/>
          <p:cNvSpPr>
            <a:spLocks noGrp="1"/>
          </p:cNvSpPr>
          <p:nvPr>
            <p:ph idx="1"/>
          </p:nvPr>
        </p:nvSpPr>
        <p:spPr/>
        <p:txBody>
          <a:bodyPr/>
          <a:lstStyle/>
          <a:p>
            <a:pPr marL="0" lvl="0" indent="0" algn="ctr">
              <a:buClr>
                <a:srgbClr val="3891A7"/>
              </a:buClr>
              <a:buNone/>
            </a:pPr>
            <a:endParaRPr lang="en-US" sz="2000" dirty="0">
              <a:solidFill>
                <a:prstClr val="black"/>
              </a:solidFill>
            </a:endParaRPr>
          </a:p>
          <a:p>
            <a:r>
              <a:rPr lang="en-US" sz="2000" dirty="0" smtClean="0"/>
              <a:t>Provide smoke detectors for each level of the dwelling</a:t>
            </a:r>
            <a:r>
              <a:rPr lang="en-US" sz="1600" dirty="0" smtClean="0"/>
              <a:t>.</a:t>
            </a:r>
          </a:p>
          <a:p>
            <a:pPr lvl="1"/>
            <a:r>
              <a:rPr lang="en-US" sz="1200" dirty="0" smtClean="0"/>
              <a:t>Note- Tenants are responsible for the maintenance and/or replacement of batteries.</a:t>
            </a:r>
          </a:p>
          <a:p>
            <a:r>
              <a:rPr lang="en-US" sz="2000" dirty="0" smtClean="0"/>
              <a:t>Provide windows and doors leading to the outside with functioning locking devices.</a:t>
            </a:r>
          </a:p>
          <a:p>
            <a:pPr lvl="1"/>
            <a:r>
              <a:rPr lang="en-US" sz="1200" dirty="0" smtClean="0"/>
              <a:t>Note- Not all windows must open. </a:t>
            </a:r>
            <a:r>
              <a:rPr lang="en-US" sz="1200" dirty="0"/>
              <a:t> </a:t>
            </a:r>
            <a:r>
              <a:rPr lang="en-US" sz="1200" dirty="0" smtClean="0"/>
              <a:t>At least one openable window to the outside in each habitable room.</a:t>
            </a:r>
          </a:p>
          <a:p>
            <a:r>
              <a:rPr lang="en-US" sz="2000" dirty="0" smtClean="0"/>
              <a:t>Structure must be watertight, rodent proof, and weathertight. </a:t>
            </a:r>
            <a:endParaRPr lang="en-US" sz="2000" dirty="0"/>
          </a:p>
          <a:p>
            <a:r>
              <a:rPr lang="en-US" sz="2000" dirty="0" smtClean="0"/>
              <a:t>Handrails must be in place that lead between interior floors.</a:t>
            </a:r>
          </a:p>
          <a:p>
            <a:r>
              <a:rPr lang="en-US" sz="2000" dirty="0" smtClean="0"/>
              <a:t>Fencing must be maintained in good condition.</a:t>
            </a:r>
          </a:p>
          <a:p>
            <a:r>
              <a:rPr lang="en-US" sz="2000" dirty="0" smtClean="0"/>
              <a:t>There should be no holes in the walls, ceilings, or flooring.</a:t>
            </a:r>
          </a:p>
        </p:txBody>
      </p:sp>
    </p:spTree>
    <p:extLst>
      <p:ext uri="{BB962C8B-B14F-4D97-AF65-F5344CB8AC3E}">
        <p14:creationId xmlns:p14="http://schemas.microsoft.com/office/powerpoint/2010/main" val="3118303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984" y="990600"/>
            <a:ext cx="4127500" cy="271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818" y="4038600"/>
            <a:ext cx="4114800" cy="270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990600"/>
            <a:ext cx="4114800" cy="5638800"/>
          </a:xfrm>
          <a:prstGeom prst="rect">
            <a:avLst/>
          </a:prstGeom>
        </p:spPr>
      </p:pic>
      <p:sp>
        <p:nvSpPr>
          <p:cNvPr id="3" name="TextBox 2"/>
          <p:cNvSpPr txBox="1"/>
          <p:nvPr/>
        </p:nvSpPr>
        <p:spPr>
          <a:xfrm>
            <a:off x="1066800" y="319043"/>
            <a:ext cx="7239000" cy="369332"/>
          </a:xfrm>
          <a:prstGeom prst="rect">
            <a:avLst/>
          </a:prstGeom>
          <a:noFill/>
        </p:spPr>
        <p:txBody>
          <a:bodyPr wrap="square" rtlCol="0">
            <a:spAutoFit/>
          </a:bodyPr>
          <a:lstStyle/>
          <a:p>
            <a:pPr algn="ctr"/>
            <a:r>
              <a:rPr lang="en-US" dirty="0" smtClean="0"/>
              <a:t>Landlord Responsibility- Broken windows, holes, missing light covers</a:t>
            </a:r>
            <a:endParaRPr lang="en-US" dirty="0"/>
          </a:p>
        </p:txBody>
      </p:sp>
    </p:spTree>
    <p:extLst>
      <p:ext uri="{BB962C8B-B14F-4D97-AF65-F5344CB8AC3E}">
        <p14:creationId xmlns:p14="http://schemas.microsoft.com/office/powerpoint/2010/main" val="17156288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00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57200"/>
            <a:ext cx="4295775" cy="322183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2"/>
          <p:cNvSpPr txBox="1">
            <a:spLocks noChangeArrowheads="1"/>
          </p:cNvSpPr>
          <p:nvPr/>
        </p:nvSpPr>
        <p:spPr bwMode="auto">
          <a:xfrm>
            <a:off x="2676525" y="457199"/>
            <a:ext cx="1619250" cy="5486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rPr>
              <a:t>Brick deteriorating and has mortar voids.</a:t>
            </a:r>
            <a:endParaRPr kumimoji="0" lang="en-US" altLang="en-US" sz="1800" b="0" i="0" u="none" strike="noStrike" cap="none" normalizeH="0" baseline="0" dirty="0" smtClean="0">
              <a:ln>
                <a:noFill/>
              </a:ln>
              <a:solidFill>
                <a:schemeClr val="tx2"/>
              </a:solidFill>
              <a:effectLst/>
              <a:latin typeface="Arial" pitchFamily="34" charset="0"/>
              <a:cs typeface="Arial" pitchFamily="34" charset="0"/>
            </a:endParaRPr>
          </a:p>
        </p:txBody>
      </p:sp>
      <p:sp>
        <p:nvSpPr>
          <p:cNvPr id="5"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descr="S:\CODE ENF PHOTOS\NonCourtPhotos\Code\Area 1 &amp; 3 Franklinton &amp; Far West\VAP\35 DAKOTA TAX FORECLOSURE\Picture 02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457200"/>
            <a:ext cx="4419600" cy="3221831"/>
          </a:xfrm>
          <a:prstGeom prst="rect">
            <a:avLst/>
          </a:prstGeom>
          <a:noFill/>
          <a:ln>
            <a:noFill/>
          </a:ln>
        </p:spPr>
      </p:pic>
      <p:sp>
        <p:nvSpPr>
          <p:cNvPr id="9" name="Text Box 2"/>
          <p:cNvSpPr txBox="1">
            <a:spLocks noChangeArrowheads="1"/>
          </p:cNvSpPr>
          <p:nvPr/>
        </p:nvSpPr>
        <p:spPr bwMode="auto">
          <a:xfrm>
            <a:off x="7315200" y="688031"/>
            <a:ext cx="1619250" cy="457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rPr>
              <a:t>Step handrail missing.</a:t>
            </a:r>
            <a:endParaRPr kumimoji="0" lang="en-US" altLang="en-US" sz="1800" b="0" i="0" u="none" strike="noStrike" cap="none" normalizeH="0" baseline="0" dirty="0" smtClean="0">
              <a:ln>
                <a:noFill/>
              </a:ln>
              <a:solidFill>
                <a:schemeClr val="tx2"/>
              </a:solidFill>
              <a:effectLst/>
              <a:latin typeface="Arial" pitchFamily="34" charset="0"/>
              <a:cs typeface="Arial" pitchFamily="34" charset="0"/>
            </a:endParaRPr>
          </a:p>
        </p:txBody>
      </p:sp>
      <p:pic>
        <p:nvPicPr>
          <p:cNvPr id="10" name="Picture 9" descr="S:\CODE ENF PHOTOS\NonCourtPhotos\Code\Area 1 &amp; 3 Franklinton &amp; Far West\VAP\35 DAKOTA TAX FORECLOSURE\Picture 02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8116" y="3679031"/>
            <a:ext cx="5943600" cy="3178969"/>
          </a:xfrm>
          <a:prstGeom prst="rect">
            <a:avLst/>
          </a:prstGeom>
          <a:noFill/>
          <a:ln>
            <a:noFill/>
          </a:ln>
        </p:spPr>
      </p:pic>
      <p:sp>
        <p:nvSpPr>
          <p:cNvPr id="11" name="Text Box 2"/>
          <p:cNvSpPr txBox="1">
            <a:spLocks noChangeArrowheads="1"/>
          </p:cNvSpPr>
          <p:nvPr/>
        </p:nvSpPr>
        <p:spPr bwMode="auto">
          <a:xfrm>
            <a:off x="6400800" y="4876800"/>
            <a:ext cx="1619250" cy="46166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rPr>
              <a:t>Exposed wood around windows</a:t>
            </a:r>
            <a:r>
              <a:rPr kumimoji="0" lang="en-US" altLang="en-US" sz="12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 and fascia.</a:t>
            </a:r>
            <a:endParaRPr kumimoji="0" lang="en-US" altLang="en-US" sz="1800" b="0" i="0" u="none" strike="noStrike" cap="none" normalizeH="0" baseline="0" dirty="0" smtClean="0">
              <a:ln>
                <a:noFill/>
              </a:ln>
              <a:solidFill>
                <a:schemeClr val="tx2"/>
              </a:solidFill>
              <a:effectLst/>
              <a:latin typeface="Arial" pitchFamily="34" charset="0"/>
              <a:cs typeface="Arial" pitchFamily="34" charset="0"/>
            </a:endParaRPr>
          </a:p>
        </p:txBody>
      </p:sp>
    </p:spTree>
    <p:extLst>
      <p:ext uri="{BB962C8B-B14F-4D97-AF65-F5344CB8AC3E}">
        <p14:creationId xmlns:p14="http://schemas.microsoft.com/office/powerpoint/2010/main" val="1305771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a:t>Code Enforcement</a:t>
            </a:r>
            <a:r>
              <a:rPr lang="en-US" altLang="en-US" dirty="0"/>
              <a:t> </a:t>
            </a:r>
            <a:br>
              <a:rPr lang="en-US" altLang="en-US" dirty="0"/>
            </a:br>
            <a:r>
              <a:rPr lang="en-US" altLang="en-US" dirty="0" smtClean="0"/>
              <a:t>Landlord/Tenant </a:t>
            </a:r>
            <a:r>
              <a:rPr lang="en-US" altLang="en-US" dirty="0"/>
              <a:t>Responsibility</a:t>
            </a:r>
            <a:endParaRPr lang="en-US" dirty="0"/>
          </a:p>
        </p:txBody>
      </p:sp>
      <p:sp>
        <p:nvSpPr>
          <p:cNvPr id="3" name="Content Placeholder 2"/>
          <p:cNvSpPr>
            <a:spLocks noGrp="1"/>
          </p:cNvSpPr>
          <p:nvPr>
            <p:ph idx="1"/>
          </p:nvPr>
        </p:nvSpPr>
        <p:spPr/>
        <p:txBody>
          <a:bodyPr/>
          <a:lstStyle/>
          <a:p>
            <a:pPr marL="0" lvl="0" indent="0" algn="ctr">
              <a:buClr>
                <a:srgbClr val="3891A7"/>
              </a:buClr>
              <a:buNone/>
            </a:pPr>
            <a:r>
              <a:rPr lang="en-US" sz="2000" dirty="0" smtClean="0">
                <a:solidFill>
                  <a:prstClr val="black"/>
                </a:solidFill>
              </a:rPr>
              <a:t>Infestation(s)</a:t>
            </a:r>
          </a:p>
          <a:p>
            <a:pPr marL="0" lvl="0" indent="0" algn="ctr">
              <a:buClr>
                <a:srgbClr val="3891A7"/>
              </a:buClr>
              <a:buNone/>
            </a:pPr>
            <a:endParaRPr lang="en-US" sz="2000" dirty="0">
              <a:solidFill>
                <a:prstClr val="black"/>
              </a:solidFill>
            </a:endParaRPr>
          </a:p>
          <a:p>
            <a:pPr marL="342900" indent="-342900">
              <a:buClr>
                <a:srgbClr val="3891A7"/>
              </a:buClr>
            </a:pPr>
            <a:r>
              <a:rPr lang="en-US" sz="2000" dirty="0" smtClean="0"/>
              <a:t>The </a:t>
            </a:r>
            <a:r>
              <a:rPr lang="en-US" sz="2000" dirty="0"/>
              <a:t>owner is responsible for elimination of any insects, rats, or other pests in a dwelling containing two (2) or more dwelling units and on the premises thereof. He is also responsible whenever the infestation is caused by improper </a:t>
            </a:r>
            <a:r>
              <a:rPr lang="en-US" sz="2000" dirty="0" smtClean="0"/>
              <a:t>rat proofing </a:t>
            </a:r>
            <a:r>
              <a:rPr lang="en-US" sz="2000" dirty="0"/>
              <a:t>of the premises</a:t>
            </a:r>
            <a:r>
              <a:rPr lang="en-US" sz="2000" dirty="0" smtClean="0"/>
              <a:t>.</a:t>
            </a:r>
          </a:p>
          <a:p>
            <a:pPr marL="0" indent="0">
              <a:buClr>
                <a:srgbClr val="3891A7"/>
              </a:buClr>
              <a:buNone/>
            </a:pPr>
            <a:endParaRPr lang="en-US" sz="2000" dirty="0" smtClean="0"/>
          </a:p>
          <a:p>
            <a:pPr marL="342900" indent="-342900">
              <a:buClr>
                <a:srgbClr val="3891A7"/>
              </a:buClr>
            </a:pPr>
            <a:r>
              <a:rPr lang="en-US" sz="2000" dirty="0"/>
              <a:t>The occupant is responsible for elimination of any insects, rats, or other pests within that part of the premises occupied and controlled by him in a single family dwelling or in a dwelling containing two (2) or more dwelling units if his unit is the only one infested unless infestation of the premises was caused by the improper rat-proofing.</a:t>
            </a:r>
            <a:endParaRPr lang="en-US" sz="2000" dirty="0">
              <a:solidFill>
                <a:prstClr val="black"/>
              </a:solidFill>
            </a:endParaRPr>
          </a:p>
        </p:txBody>
      </p:sp>
    </p:spTree>
    <p:extLst>
      <p:ext uri="{BB962C8B-B14F-4D97-AF65-F5344CB8AC3E}">
        <p14:creationId xmlns:p14="http://schemas.microsoft.com/office/powerpoint/2010/main" val="751086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4114800"/>
            <a:ext cx="4114800"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1" y="1143000"/>
            <a:ext cx="4191000" cy="551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990600" y="394531"/>
            <a:ext cx="7162800" cy="369332"/>
          </a:xfrm>
          <a:prstGeom prst="rect">
            <a:avLst/>
          </a:prstGeom>
          <a:noFill/>
        </p:spPr>
        <p:txBody>
          <a:bodyPr wrap="square" rtlCol="0">
            <a:spAutoFit/>
          </a:bodyPr>
          <a:lstStyle/>
          <a:p>
            <a:pPr algn="ctr"/>
            <a:r>
              <a:rPr lang="en-US" dirty="0" smtClean="0"/>
              <a:t>Landlord/Tenant Responsibility- Unsanitary conditions, infestations</a:t>
            </a:r>
            <a:endParaRPr lang="en-US" dirty="0"/>
          </a:p>
        </p:txBody>
      </p:sp>
      <p:pic>
        <p:nvPicPr>
          <p:cNvPr id="2050" name="Picture 2" descr="C:\Users\jmevans\Desktop\Garba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061" y="1143000"/>
            <a:ext cx="4114800" cy="2744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030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algn="ctr" eaLnBrk="1" hangingPunct="1"/>
            <a:r>
              <a:rPr lang="en-US" altLang="en-US" b="1" dirty="0" smtClean="0"/>
              <a:t>Code Enforcement</a:t>
            </a:r>
            <a:r>
              <a:rPr lang="en-US" altLang="en-US" dirty="0" smtClean="0"/>
              <a:t> </a:t>
            </a:r>
            <a:br>
              <a:rPr lang="en-US" altLang="en-US" dirty="0" smtClean="0"/>
            </a:br>
            <a:r>
              <a:rPr lang="en-US" altLang="en-US" dirty="0" smtClean="0"/>
              <a:t>Tenant Responsibility</a:t>
            </a:r>
          </a:p>
        </p:txBody>
      </p:sp>
      <p:sp>
        <p:nvSpPr>
          <p:cNvPr id="4099" name="Rectangle 3"/>
          <p:cNvSpPr>
            <a:spLocks noGrp="1" noChangeArrowheads="1"/>
          </p:cNvSpPr>
          <p:nvPr>
            <p:ph idx="1"/>
          </p:nvPr>
        </p:nvSpPr>
        <p:spPr/>
        <p:txBody>
          <a:bodyPr/>
          <a:lstStyle/>
          <a:p>
            <a:pPr marL="0" indent="0" algn="ctr">
              <a:lnSpc>
                <a:spcPct val="80000"/>
              </a:lnSpc>
              <a:buNone/>
            </a:pPr>
            <a:r>
              <a:rPr lang="en-US" altLang="en-US" sz="2000" dirty="0" smtClean="0"/>
              <a:t>Sanitary Maintenance</a:t>
            </a:r>
          </a:p>
          <a:p>
            <a:pPr marL="0" indent="0" algn="ctr">
              <a:lnSpc>
                <a:spcPct val="80000"/>
              </a:lnSpc>
              <a:buNone/>
            </a:pPr>
            <a:endParaRPr lang="en-US" altLang="en-US" sz="2000" dirty="0"/>
          </a:p>
          <a:p>
            <a:pPr marL="0" indent="0">
              <a:lnSpc>
                <a:spcPct val="80000"/>
              </a:lnSpc>
              <a:buNone/>
            </a:pPr>
            <a:r>
              <a:rPr lang="en-US" altLang="en-US" sz="2000" dirty="0" smtClean="0"/>
              <a:t>It is the tenant’s responsibility to keep the premises, both interior and exterior, clean.  Examples include the following:</a:t>
            </a:r>
          </a:p>
          <a:p>
            <a:pPr marL="0" indent="0">
              <a:lnSpc>
                <a:spcPct val="80000"/>
              </a:lnSpc>
              <a:buNone/>
            </a:pPr>
            <a:endParaRPr lang="en-US" altLang="en-US" sz="2000" dirty="0" smtClean="0"/>
          </a:p>
          <a:p>
            <a:r>
              <a:rPr lang="en-US" altLang="en-US" sz="2000" dirty="0" smtClean="0"/>
              <a:t>Keep the floors and walking surfaces free of dirt, garbage, waste, litter, and refuse.</a:t>
            </a:r>
          </a:p>
          <a:p>
            <a:r>
              <a:rPr lang="en-US" altLang="en-US" sz="2000" dirty="0" smtClean="0"/>
              <a:t>Clean the walls, ceilings, windows, and doorways free from dirt, greasy film, soot, and unsanitary matter. </a:t>
            </a:r>
          </a:p>
          <a:p>
            <a:r>
              <a:rPr lang="en-US" altLang="en-US" sz="2000" dirty="0" smtClean="0"/>
              <a:t>Dispose of all trash, rubbish, and garbage in appropriate receptacles. </a:t>
            </a:r>
          </a:p>
          <a:p>
            <a:r>
              <a:rPr lang="en-US" altLang="en-US" sz="2000" dirty="0" smtClean="0"/>
              <a:t>Cutting the grass, weeds, and rank growth around the exterior of the premises. This includes any rank growth, trash, or debris that may be encroaching into the alley or right-of-way.</a:t>
            </a:r>
          </a:p>
          <a:p>
            <a:pPr marL="0" indent="0">
              <a:lnSpc>
                <a:spcPct val="80000"/>
              </a:lnSpc>
              <a:buNone/>
            </a:pPr>
            <a:endParaRPr lang="en-US" altLang="en-US" sz="2000" dirty="0" smtClean="0"/>
          </a:p>
        </p:txBody>
      </p:sp>
    </p:spTree>
    <p:extLst>
      <p:ext uri="{BB962C8B-B14F-4D97-AF65-F5344CB8AC3E}">
        <p14:creationId xmlns:p14="http://schemas.microsoft.com/office/powerpoint/2010/main" val="3339672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6" name="Picture 6" descr="IMG_2016"/>
          <p:cNvPicPr>
            <a:picLocks noChangeAspect="1" noChangeArrowheads="1"/>
          </p:cNvPicPr>
          <p:nvPr/>
        </p:nvPicPr>
        <p:blipFill>
          <a:blip r:embed="rId3" cstate="print"/>
          <a:srcRect/>
          <a:stretch>
            <a:fillRect/>
          </a:stretch>
        </p:blipFill>
        <p:spPr bwMode="auto">
          <a:xfrm>
            <a:off x="2362200" y="4267200"/>
            <a:ext cx="4800600" cy="2400300"/>
          </a:xfrm>
          <a:prstGeom prst="rect">
            <a:avLst/>
          </a:prstGeom>
          <a:noFill/>
        </p:spPr>
      </p:pic>
      <p:pic>
        <p:nvPicPr>
          <p:cNvPr id="1026" name="Picture 2" descr="S:\CODE ENF PHOTOS\NonCourtPhotos\Code\Area 5-Southeast\RMCNEAL\100CANON\IMG_106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011" y="990600"/>
            <a:ext cx="4114800" cy="270498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CODE ENF PHOTOS\NonCourtPhotos\Code\Area 5-Southeast\RMCNEAL\100CANON\IMG_104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1106" y="990600"/>
            <a:ext cx="4114800" cy="26978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66800" y="304800"/>
            <a:ext cx="7162800" cy="369332"/>
          </a:xfrm>
          <a:prstGeom prst="rect">
            <a:avLst/>
          </a:prstGeom>
          <a:noFill/>
        </p:spPr>
        <p:txBody>
          <a:bodyPr wrap="square" rtlCol="0">
            <a:spAutoFit/>
          </a:bodyPr>
          <a:lstStyle/>
          <a:p>
            <a:pPr algn="ctr"/>
            <a:r>
              <a:rPr lang="en-US" dirty="0" smtClean="0"/>
              <a:t>Tenant Responsibility- High grass, weeds, and trash</a:t>
            </a:r>
            <a:endParaRPr lang="en-US" dirty="0"/>
          </a:p>
        </p:txBody>
      </p:sp>
    </p:spTree>
    <p:extLst>
      <p:ext uri="{BB962C8B-B14F-4D97-AF65-F5344CB8AC3E}">
        <p14:creationId xmlns:p14="http://schemas.microsoft.com/office/powerpoint/2010/main" val="1581523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smtClean="0"/>
              <a:t>Code Enforcement</a:t>
            </a:r>
            <a:r>
              <a:rPr lang="en-US" altLang="en-US" dirty="0" smtClean="0"/>
              <a:t> </a:t>
            </a:r>
            <a:br>
              <a:rPr lang="en-US" altLang="en-US" dirty="0" smtClean="0"/>
            </a:br>
            <a:r>
              <a:rPr lang="en-US" altLang="en-US" dirty="0" smtClean="0"/>
              <a:t>Tenant Responsibility</a:t>
            </a:r>
            <a:endParaRPr lang="en-US" dirty="0"/>
          </a:p>
        </p:txBody>
      </p:sp>
      <p:sp>
        <p:nvSpPr>
          <p:cNvPr id="3" name="Content Placeholder 2"/>
          <p:cNvSpPr>
            <a:spLocks noGrp="1"/>
          </p:cNvSpPr>
          <p:nvPr>
            <p:ph idx="1"/>
          </p:nvPr>
        </p:nvSpPr>
        <p:spPr/>
        <p:txBody>
          <a:bodyPr/>
          <a:lstStyle/>
          <a:p>
            <a:pPr marL="0" indent="0" algn="ctr">
              <a:buNone/>
            </a:pPr>
            <a:r>
              <a:rPr lang="en-US" sz="2000" dirty="0" smtClean="0"/>
              <a:t>Interior Obligations</a:t>
            </a:r>
          </a:p>
          <a:p>
            <a:pPr marL="0" indent="0" algn="ctr">
              <a:buNone/>
            </a:pPr>
            <a:endParaRPr lang="en-US" sz="2000" dirty="0"/>
          </a:p>
          <a:p>
            <a:r>
              <a:rPr lang="en-US" altLang="en-US" sz="2000" dirty="0" smtClean="0"/>
              <a:t>Keep all plumbing fixtures such as toilets, basins, and sinks in a clean and sanitary condition. To avoid the deposit of any material which may obstruct or interfere with the proper function of said fixture.</a:t>
            </a:r>
          </a:p>
          <a:p>
            <a:r>
              <a:rPr lang="en-US" altLang="en-US" sz="2000" dirty="0" smtClean="0"/>
              <a:t>To properly use all electrical lines, outlets, fixtures, and facilities. Including the proper use of extension cords.</a:t>
            </a:r>
          </a:p>
          <a:p>
            <a:r>
              <a:rPr lang="en-US" altLang="en-US" sz="2000" dirty="0" smtClean="0"/>
              <a:t>To regulate the heating facilities to maintain above freezing temps at all times in all portions of the dwelling. </a:t>
            </a:r>
          </a:p>
          <a:p>
            <a:r>
              <a:rPr lang="en-US" altLang="en-US" sz="2000" dirty="0" smtClean="0"/>
              <a:t>To properly store of flammable liquids and materials.</a:t>
            </a:r>
          </a:p>
          <a:p>
            <a:r>
              <a:rPr lang="en-US" altLang="en-US" sz="2000" dirty="0" smtClean="0"/>
              <a:t>Not allow over-occupancy.</a:t>
            </a:r>
          </a:p>
          <a:p>
            <a:r>
              <a:rPr lang="en-US" altLang="en-US" sz="2000" dirty="0" smtClean="0"/>
              <a:t>To maintain all smoke detectors in functioning or working condition at all times.</a:t>
            </a:r>
          </a:p>
          <a:p>
            <a:endParaRPr lang="en-US" dirty="0"/>
          </a:p>
        </p:txBody>
      </p:sp>
    </p:spTree>
    <p:extLst>
      <p:ext uri="{BB962C8B-B14F-4D97-AF65-F5344CB8AC3E}">
        <p14:creationId xmlns:p14="http://schemas.microsoft.com/office/powerpoint/2010/main" val="558282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mevans\Desktop\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5874" y="4267200"/>
            <a:ext cx="4800600" cy="231693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mevans\Desktop\Electrical-Safety-Tips-.jpg"/>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724400" y="1066800"/>
            <a:ext cx="3962400" cy="250435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evans\Desktop\unsafe-storage-around-furnace-12a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066800"/>
            <a:ext cx="4114800" cy="25043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19200" y="228600"/>
            <a:ext cx="6705600" cy="646331"/>
          </a:xfrm>
          <a:prstGeom prst="rect">
            <a:avLst/>
          </a:prstGeom>
          <a:noFill/>
        </p:spPr>
        <p:txBody>
          <a:bodyPr wrap="square" rtlCol="0">
            <a:spAutoFit/>
          </a:bodyPr>
          <a:lstStyle/>
          <a:p>
            <a:pPr algn="ctr"/>
            <a:r>
              <a:rPr lang="en-US" dirty="0" smtClean="0"/>
              <a:t>Tenant Obligations- Improper storage, smoke detector operation, extension cords</a:t>
            </a:r>
            <a:endParaRPr lang="en-US" dirty="0"/>
          </a:p>
        </p:txBody>
      </p:sp>
    </p:spTree>
    <p:extLst>
      <p:ext uri="{BB962C8B-B14F-4D97-AF65-F5344CB8AC3E}">
        <p14:creationId xmlns:p14="http://schemas.microsoft.com/office/powerpoint/2010/main" val="1972133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algn="ctr" eaLnBrk="1" hangingPunct="1"/>
            <a:r>
              <a:rPr lang="en-US" altLang="en-US" b="1" dirty="0" smtClean="0"/>
              <a:t>Code Enforcement</a:t>
            </a:r>
            <a:r>
              <a:rPr lang="en-US" altLang="en-US" dirty="0" smtClean="0"/>
              <a:t> </a:t>
            </a:r>
            <a:br>
              <a:rPr lang="en-US" altLang="en-US" dirty="0" smtClean="0"/>
            </a:br>
            <a:r>
              <a:rPr lang="en-US" altLang="en-US" dirty="0" smtClean="0"/>
              <a:t>Tenant Responsibility</a:t>
            </a:r>
          </a:p>
        </p:txBody>
      </p:sp>
      <p:sp>
        <p:nvSpPr>
          <p:cNvPr id="4099" name="Rectangle 3"/>
          <p:cNvSpPr>
            <a:spLocks noGrp="1" noChangeArrowheads="1"/>
          </p:cNvSpPr>
          <p:nvPr>
            <p:ph idx="1"/>
          </p:nvPr>
        </p:nvSpPr>
        <p:spPr/>
        <p:txBody>
          <a:bodyPr>
            <a:normAutofit lnSpcReduction="10000"/>
          </a:bodyPr>
          <a:lstStyle/>
          <a:p>
            <a:pPr marL="0" indent="0" algn="ctr">
              <a:lnSpc>
                <a:spcPct val="80000"/>
              </a:lnSpc>
              <a:buNone/>
            </a:pPr>
            <a:r>
              <a:rPr lang="en-US" altLang="en-US" sz="2000" dirty="0" smtClean="0"/>
              <a:t>Exterior Zoning</a:t>
            </a:r>
          </a:p>
          <a:p>
            <a:pPr marL="0" indent="0" algn="ctr">
              <a:lnSpc>
                <a:spcPct val="80000"/>
              </a:lnSpc>
              <a:buNone/>
            </a:pPr>
            <a:endParaRPr lang="en-US" altLang="en-US" sz="2000" dirty="0"/>
          </a:p>
          <a:p>
            <a:pPr marL="0" indent="0">
              <a:lnSpc>
                <a:spcPct val="80000"/>
              </a:lnSpc>
              <a:buNone/>
            </a:pPr>
            <a:r>
              <a:rPr lang="en-US" altLang="en-US" sz="2000" dirty="0" smtClean="0"/>
              <a:t>Examples include the following:</a:t>
            </a:r>
          </a:p>
          <a:p>
            <a:pPr marL="0" indent="0">
              <a:lnSpc>
                <a:spcPct val="80000"/>
              </a:lnSpc>
              <a:buNone/>
            </a:pPr>
            <a:endParaRPr lang="en-US" altLang="en-US" sz="2000" dirty="0" smtClean="0"/>
          </a:p>
          <a:p>
            <a:r>
              <a:rPr lang="en-US" altLang="en-US" sz="2000" dirty="0" smtClean="0"/>
              <a:t>To properly park all allowable vehicles in appropriate parking places. It is prohibited to park/store commercial vehicles on premises</a:t>
            </a:r>
            <a:r>
              <a:rPr lang="en-US" altLang="en-US" sz="2000" dirty="0"/>
              <a:t> </a:t>
            </a:r>
            <a:r>
              <a:rPr lang="en-US" altLang="en-US" sz="2000" dirty="0" smtClean="0"/>
              <a:t>or park vehicles on unapproved surfaces.</a:t>
            </a:r>
          </a:p>
          <a:p>
            <a:r>
              <a:rPr lang="en-US" altLang="en-US" sz="2000" dirty="0" smtClean="0"/>
              <a:t>To keep all allowable vehicles in operable conditions. Examples of inoperable conditions: expired or missing tags, more than one flat tire, broken or missing windows, shattered windshield, or missing parts.</a:t>
            </a:r>
          </a:p>
          <a:p>
            <a:r>
              <a:rPr lang="en-US" altLang="en-US" sz="2000" dirty="0" smtClean="0"/>
              <a:t>To properly store allowable exterior items. It is </a:t>
            </a:r>
            <a:r>
              <a:rPr lang="en-US" altLang="en-US" sz="2000" dirty="0" err="1" smtClean="0"/>
              <a:t>prohobited</a:t>
            </a:r>
            <a:r>
              <a:rPr lang="en-US" altLang="en-US" sz="2000" dirty="0" smtClean="0"/>
              <a:t> to store the following items: boats, airplane, trailer, tires, equipment used in construction trade, household appliances, upholstered furniture, and junk or salvage.</a:t>
            </a:r>
          </a:p>
          <a:p>
            <a:pPr marL="0" indent="0">
              <a:lnSpc>
                <a:spcPct val="80000"/>
              </a:lnSpc>
              <a:buNone/>
            </a:pPr>
            <a:endParaRPr lang="en-US" altLang="en-US" sz="2000" dirty="0" smtClean="0"/>
          </a:p>
        </p:txBody>
      </p:sp>
    </p:spTree>
    <p:extLst>
      <p:ext uri="{BB962C8B-B14F-4D97-AF65-F5344CB8AC3E}">
        <p14:creationId xmlns:p14="http://schemas.microsoft.com/office/powerpoint/2010/main" val="186057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5101 BOTSFORD DR 20NOV07 PIC3"/>
          <p:cNvPicPr>
            <a:picLocks noChangeAspect="1" noChangeArrowheads="1"/>
          </p:cNvPicPr>
          <p:nvPr/>
        </p:nvPicPr>
        <p:blipFill>
          <a:blip r:embed="rId3" cstate="print"/>
          <a:srcRect/>
          <a:stretch>
            <a:fillRect/>
          </a:stretch>
        </p:blipFill>
        <p:spPr bwMode="auto">
          <a:xfrm>
            <a:off x="4724400" y="990600"/>
            <a:ext cx="4154488" cy="2695575"/>
          </a:xfrm>
          <a:prstGeom prst="rect">
            <a:avLst/>
          </a:prstGeom>
          <a:noFill/>
        </p:spPr>
      </p:pic>
      <p:pic>
        <p:nvPicPr>
          <p:cNvPr id="3" name="Picture 6" descr="4948 CARBONDALE DR (2)"/>
          <p:cNvPicPr>
            <a:picLocks noChangeAspect="1" noChangeArrowheads="1"/>
          </p:cNvPicPr>
          <p:nvPr/>
        </p:nvPicPr>
        <p:blipFill>
          <a:blip r:embed="rId4" cstate="print"/>
          <a:srcRect/>
          <a:stretch>
            <a:fillRect/>
          </a:stretch>
        </p:blipFill>
        <p:spPr bwMode="auto">
          <a:xfrm>
            <a:off x="152400" y="990600"/>
            <a:ext cx="4343400" cy="2695575"/>
          </a:xfrm>
          <a:prstGeom prst="rect">
            <a:avLst/>
          </a:prstGeom>
          <a:noFill/>
        </p:spPr>
      </p:pic>
      <p:pic>
        <p:nvPicPr>
          <p:cNvPr id="1026" name="Picture 2" descr="C:\Users\jmevans\Desktop\why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2724" y="4419600"/>
            <a:ext cx="4605867" cy="2057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66800" y="228600"/>
            <a:ext cx="7391400" cy="646331"/>
          </a:xfrm>
          <a:prstGeom prst="rect">
            <a:avLst/>
          </a:prstGeom>
          <a:noFill/>
        </p:spPr>
        <p:txBody>
          <a:bodyPr wrap="square" rtlCol="0">
            <a:spAutoFit/>
          </a:bodyPr>
          <a:lstStyle/>
          <a:p>
            <a:pPr algn="ctr"/>
            <a:r>
              <a:rPr lang="en-US" dirty="0" smtClean="0"/>
              <a:t>Tenant Responsibility- Storage of boats, commercial vehicles, and inoperable vehicles</a:t>
            </a:r>
            <a:endParaRPr lang="en-US" dirty="0"/>
          </a:p>
        </p:txBody>
      </p:sp>
    </p:spTree>
    <p:extLst>
      <p:ext uri="{BB962C8B-B14F-4D97-AF65-F5344CB8AC3E}">
        <p14:creationId xmlns:p14="http://schemas.microsoft.com/office/powerpoint/2010/main" val="5905536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Summary-Tenants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	It may seem that the owner or landlord has the majority of the responsibilities of their rental properties; the tenant is not entirely excused. The tenant or occupant has a responsibility to keep the property in a sanitary and good condition. Columbus Code section 4551.02 outlines some of the basic responsibilities that tenants have to meet these standards. </a:t>
            </a:r>
            <a:endParaRPr lang="en-US" sz="2800" dirty="0" smtClean="0"/>
          </a:p>
          <a:p>
            <a:pPr marL="0" indent="0">
              <a:buNone/>
            </a:pPr>
            <a:endParaRPr lang="en-US" sz="2800" dirty="0"/>
          </a:p>
          <a:p>
            <a:pPr marL="0" indent="0">
              <a:buNone/>
            </a:pPr>
            <a:r>
              <a:rPr lang="en-US" sz="2000" dirty="0"/>
              <a:t>https://library.municode.com/oh/columbus/codes/code_of_ordinances</a:t>
            </a:r>
            <a:endParaRPr lang="en-US" sz="2000" dirty="0"/>
          </a:p>
        </p:txBody>
      </p:sp>
    </p:spTree>
    <p:extLst>
      <p:ext uri="{BB962C8B-B14F-4D97-AF65-F5344CB8AC3E}">
        <p14:creationId xmlns:p14="http://schemas.microsoft.com/office/powerpoint/2010/main" val="1452921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Summary-Landlords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800" dirty="0" smtClean="0"/>
              <a:t>	The owner or landlord are responsible for their rental properties.  They are legally required to keep their properties in habitable conditions. These items include all electrical, plumbing, heating, ventilating, and supplied appliances in good and operating condition. Columbus Code section 4551.01 outlines some of the basic responsibilities that owners or landlords have to meet these standards. </a:t>
            </a:r>
            <a:endParaRPr lang="en-US" sz="2800" dirty="0" smtClean="0"/>
          </a:p>
          <a:p>
            <a:pPr marL="0" indent="0">
              <a:buNone/>
            </a:pPr>
            <a:endParaRPr lang="en-US" sz="2800" dirty="0"/>
          </a:p>
          <a:p>
            <a:pPr marL="0" indent="0">
              <a:buNone/>
            </a:pPr>
            <a:r>
              <a:rPr lang="en-US" sz="2000" dirty="0"/>
              <a:t>https://library.municode.com/oh/columbus/codes/code_of_ordinances</a:t>
            </a:r>
            <a:endParaRPr lang="en-US" sz="2000" dirty="0"/>
          </a:p>
        </p:txBody>
      </p:sp>
    </p:spTree>
    <p:extLst>
      <p:ext uri="{BB962C8B-B14F-4D97-AF65-F5344CB8AC3E}">
        <p14:creationId xmlns:p14="http://schemas.microsoft.com/office/powerpoint/2010/main" val="5631274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lgn="ctr"/>
            <a:r>
              <a:rPr lang="en-US" sz="4000" dirty="0" smtClean="0"/>
              <a:t>Closing</a:t>
            </a:r>
            <a:endParaRPr lang="en-US" sz="4000" dirty="0"/>
          </a:p>
        </p:txBody>
      </p:sp>
      <p:sp>
        <p:nvSpPr>
          <p:cNvPr id="32771" name="Rectangle 3"/>
          <p:cNvSpPr>
            <a:spLocks noGrp="1" noChangeArrowheads="1"/>
          </p:cNvSpPr>
          <p:nvPr>
            <p:ph type="body" idx="1"/>
          </p:nvPr>
        </p:nvSpPr>
        <p:spPr/>
        <p:txBody>
          <a:bodyPr>
            <a:normAutofit fontScale="70000" lnSpcReduction="20000"/>
          </a:bodyPr>
          <a:lstStyle/>
          <a:p>
            <a:r>
              <a:rPr lang="en-US" dirty="0" smtClean="0"/>
              <a:t>Tenants or Occupants should always call the property management company or landlord when they have issues with their units. </a:t>
            </a:r>
          </a:p>
          <a:p>
            <a:r>
              <a:rPr lang="en-US" dirty="0" smtClean="0"/>
              <a:t>Tenants or Occupants should allow a reasonable amount of time for the responsible party to address the issues.</a:t>
            </a:r>
          </a:p>
          <a:p>
            <a:r>
              <a:rPr lang="en-US" dirty="0" smtClean="0"/>
              <a:t>If the issues are being ignored or not addressed appropriately, the tenant should consider calling the appropriate department for assistance:</a:t>
            </a:r>
          </a:p>
          <a:p>
            <a:pPr lvl="1"/>
            <a:r>
              <a:rPr lang="en-US" dirty="0" smtClean="0"/>
              <a:t>Code Enforcement.</a:t>
            </a:r>
          </a:p>
          <a:p>
            <a:pPr lvl="1"/>
            <a:r>
              <a:rPr lang="en-US" dirty="0" smtClean="0"/>
              <a:t>Health Department.</a:t>
            </a:r>
          </a:p>
          <a:p>
            <a:pPr lvl="1"/>
            <a:r>
              <a:rPr lang="en-US" dirty="0" smtClean="0"/>
              <a:t>Police Department.</a:t>
            </a:r>
          </a:p>
          <a:p>
            <a:pPr lvl="1"/>
            <a:r>
              <a:rPr lang="en-US" dirty="0" smtClean="0"/>
              <a:t>Legal Aid.</a:t>
            </a:r>
          </a:p>
          <a:p>
            <a:r>
              <a:rPr lang="en-US" dirty="0" smtClean="0"/>
              <a:t>Complaints should be initially called in to the “311” office </a:t>
            </a:r>
            <a:r>
              <a:rPr lang="en-US" dirty="0"/>
              <a:t> </a:t>
            </a:r>
            <a:r>
              <a:rPr lang="en-US" dirty="0" smtClean="0"/>
              <a:t>    (614-645-3111). This ensures that each complaint will be properly registered and tracked for future updates. </a:t>
            </a:r>
            <a:endParaRPr lang="en-US" dirty="0"/>
          </a:p>
          <a:p>
            <a:endParaRPr lang="en-US" dirty="0"/>
          </a:p>
          <a:p>
            <a:pPr>
              <a:buFont typeface="Wingdings" pitchFamily="2" charset="2"/>
              <a:buNone/>
            </a:pPr>
            <a:endParaRPr lang="en-US" dirty="0"/>
          </a:p>
        </p:txBody>
      </p:sp>
    </p:spTree>
    <p:extLst>
      <p:ext uri="{BB962C8B-B14F-4D97-AF65-F5344CB8AC3E}">
        <p14:creationId xmlns:p14="http://schemas.microsoft.com/office/powerpoint/2010/main" val="991269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803</TotalTime>
  <Words>928</Words>
  <Application>Microsoft Office PowerPoint</Application>
  <PresentationFormat>On-screen Show (4:3)</PresentationFormat>
  <Paragraphs>114</Paragraphs>
  <Slides>21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Gill Sans MT</vt:lpstr>
      <vt:lpstr>Times New Roman</vt:lpstr>
      <vt:lpstr>Verdana</vt:lpstr>
      <vt:lpstr>Wingdings</vt:lpstr>
      <vt:lpstr>Wingdings 2</vt:lpstr>
      <vt:lpstr>Solstice</vt:lpstr>
      <vt:lpstr>CODE ENFORCEMENT</vt:lpstr>
      <vt:lpstr>Code Enforcement </vt:lpstr>
      <vt:lpstr>PowerPoint Presentation</vt:lpstr>
      <vt:lpstr>Code Enforcement Process </vt:lpstr>
      <vt:lpstr>Common Code Violations </vt:lpstr>
      <vt:lpstr>Code Enforcement  Landlord Responsibility</vt:lpstr>
      <vt:lpstr>PowerPoint Presentation</vt:lpstr>
      <vt:lpstr>Code Enforcement  Landlord Responsibility</vt:lpstr>
      <vt:lpstr>PowerPoint Presentation</vt:lpstr>
      <vt:lpstr>PowerPoint Presentation</vt:lpstr>
      <vt:lpstr>Code Enforcement  Landlord/Tenant Responsibility</vt:lpstr>
      <vt:lpstr>PowerPoint Presentation</vt:lpstr>
      <vt:lpstr>Code Enforcement  Tenant Responsibility</vt:lpstr>
      <vt:lpstr>PowerPoint Presentation</vt:lpstr>
      <vt:lpstr>Code Enforcement  Tenant Responsibility</vt:lpstr>
      <vt:lpstr>PowerPoint Presentation</vt:lpstr>
      <vt:lpstr>Code Enforcement  Tenant Responsibility</vt:lpstr>
      <vt:lpstr>PowerPoint Presentation</vt:lpstr>
      <vt:lpstr>Summary-Tenants</vt:lpstr>
      <vt:lpstr>Summary-Landlords</vt:lpstr>
      <vt:lpstr>Closing</vt:lpstr>
    </vt:vector>
  </TitlesOfParts>
  <Company>City of Columbus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 ENFORCEMENT</dc:title>
  <dc:creator>Evans, Jeremiah M.</dc:creator>
  <cp:lastModifiedBy>Evans, Jeremiah M.</cp:lastModifiedBy>
  <cp:revision>30</cp:revision>
  <cp:lastPrinted>2017-09-21T13:03:25Z</cp:lastPrinted>
  <dcterms:created xsi:type="dcterms:W3CDTF">2016-10-31T11:29:44Z</dcterms:created>
  <dcterms:modified xsi:type="dcterms:W3CDTF">2022-07-18T18:21:58Z</dcterms:modified>
</cp:coreProperties>
</file>