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7" r:id="rId2"/>
    <p:sldId id="281" r:id="rId3"/>
    <p:sldId id="263" r:id="rId4"/>
    <p:sldId id="258" r:id="rId5"/>
    <p:sldId id="293" r:id="rId6"/>
    <p:sldId id="292" r:id="rId7"/>
    <p:sldId id="295"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BE7"/>
    <a:srgbClr val="0072C8"/>
    <a:srgbClr val="007F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058" autoAdjust="0"/>
  </p:normalViewPr>
  <p:slideViewPr>
    <p:cSldViewPr>
      <p:cViewPr varScale="1">
        <p:scale>
          <a:sx n="100" d="100"/>
          <a:sy n="100" d="100"/>
        </p:scale>
        <p:origin x="294" y="84"/>
      </p:cViewPr>
      <p:guideLst>
        <p:guide orient="horz" pos="2160"/>
        <p:guide pos="2880"/>
      </p:guideLst>
    </p:cSldViewPr>
  </p:slideViewPr>
  <p:outlineViewPr>
    <p:cViewPr>
      <p:scale>
        <a:sx n="33" d="100"/>
        <a:sy n="33" d="100"/>
      </p:scale>
      <p:origin x="0" y="-1987"/>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3125" y="3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y ellerbrock" userId="8aa123fdc88b19b0" providerId="LiveId" clId="{11683EC0-A1E0-41AC-BE51-07CE5D170959}"/>
    <pc:docChg chg="custSel delSld modSld">
      <pc:chgData name="cathy ellerbrock" userId="8aa123fdc88b19b0" providerId="LiveId" clId="{11683EC0-A1E0-41AC-BE51-07CE5D170959}" dt="2022-03-09T16:01:10.558" v="3177" actId="20577"/>
      <pc:docMkLst>
        <pc:docMk/>
      </pc:docMkLst>
      <pc:sldChg chg="modSp modAnim modNotesTx">
        <pc:chgData name="cathy ellerbrock" userId="8aa123fdc88b19b0" providerId="LiveId" clId="{11683EC0-A1E0-41AC-BE51-07CE5D170959}" dt="2022-03-09T16:01:10.558" v="3177" actId="20577"/>
        <pc:sldMkLst>
          <pc:docMk/>
          <pc:sldMk cId="2908366590" sldId="257"/>
        </pc:sldMkLst>
        <pc:spChg chg="mod">
          <ac:chgData name="cathy ellerbrock" userId="8aa123fdc88b19b0" providerId="LiveId" clId="{11683EC0-A1E0-41AC-BE51-07CE5D170959}" dt="2022-03-09T16:01:10.558" v="3177" actId="20577"/>
          <ac:spMkLst>
            <pc:docMk/>
            <pc:sldMk cId="2908366590" sldId="257"/>
            <ac:spMk id="5" creationId="{00000000-0000-0000-0000-000000000000}"/>
          </ac:spMkLst>
        </pc:spChg>
        <pc:picChg chg="mod">
          <ac:chgData name="cathy ellerbrock" userId="8aa123fdc88b19b0" providerId="LiveId" clId="{11683EC0-A1E0-41AC-BE51-07CE5D170959}" dt="2022-03-09T15:08:07.898" v="2043" actId="1076"/>
          <ac:picMkLst>
            <pc:docMk/>
            <pc:sldMk cId="2908366590" sldId="257"/>
            <ac:picMk id="1026" creationId="{00000000-0000-0000-0000-000000000000}"/>
          </ac:picMkLst>
        </pc:picChg>
      </pc:sldChg>
      <pc:sldChg chg="modSp mod">
        <pc:chgData name="cathy ellerbrock" userId="8aa123fdc88b19b0" providerId="LiveId" clId="{11683EC0-A1E0-41AC-BE51-07CE5D170959}" dt="2022-03-09T15:24:56.912" v="3141" actId="20577"/>
        <pc:sldMkLst>
          <pc:docMk/>
          <pc:sldMk cId="3967710571" sldId="263"/>
        </pc:sldMkLst>
        <pc:spChg chg="mod">
          <ac:chgData name="cathy ellerbrock" userId="8aa123fdc88b19b0" providerId="LiveId" clId="{11683EC0-A1E0-41AC-BE51-07CE5D170959}" dt="2022-03-09T15:24:56.912" v="3141" actId="20577"/>
          <ac:spMkLst>
            <pc:docMk/>
            <pc:sldMk cId="3967710571" sldId="263"/>
            <ac:spMk id="8" creationId="{00000000-0000-0000-0000-000000000000}"/>
          </ac:spMkLst>
        </pc:spChg>
      </pc:sldChg>
      <pc:sldChg chg="modSp mod">
        <pc:chgData name="cathy ellerbrock" userId="8aa123fdc88b19b0" providerId="LiveId" clId="{11683EC0-A1E0-41AC-BE51-07CE5D170959}" dt="2022-03-09T15:23:36.107" v="3110" actId="20577"/>
        <pc:sldMkLst>
          <pc:docMk/>
          <pc:sldMk cId="739538230" sldId="281"/>
        </pc:sldMkLst>
        <pc:spChg chg="mod">
          <ac:chgData name="cathy ellerbrock" userId="8aa123fdc88b19b0" providerId="LiveId" clId="{11683EC0-A1E0-41AC-BE51-07CE5D170959}" dt="2022-03-09T15:23:36.107" v="3110" actId="20577"/>
          <ac:spMkLst>
            <pc:docMk/>
            <pc:sldMk cId="739538230" sldId="281"/>
            <ac:spMk id="4" creationId="{00000000-0000-0000-0000-000000000000}"/>
          </ac:spMkLst>
        </pc:spChg>
        <pc:spChg chg="mod">
          <ac:chgData name="cathy ellerbrock" userId="8aa123fdc88b19b0" providerId="LiveId" clId="{11683EC0-A1E0-41AC-BE51-07CE5D170959}" dt="2022-03-09T15:17:25.464" v="2515" actId="6549"/>
          <ac:spMkLst>
            <pc:docMk/>
            <pc:sldMk cId="739538230" sldId="281"/>
            <ac:spMk id="8" creationId="{00000000-0000-0000-0000-000000000000}"/>
          </ac:spMkLst>
        </pc:spChg>
        <pc:spChg chg="mod">
          <ac:chgData name="cathy ellerbrock" userId="8aa123fdc88b19b0" providerId="LiveId" clId="{11683EC0-A1E0-41AC-BE51-07CE5D170959}" dt="2022-03-09T15:19:39.718" v="2628" actId="6549"/>
          <ac:spMkLst>
            <pc:docMk/>
            <pc:sldMk cId="739538230" sldId="281"/>
            <ac:spMk id="9" creationId="{00000000-0000-0000-0000-000000000000}"/>
          </ac:spMkLst>
        </pc:spChg>
        <pc:spChg chg="mod">
          <ac:chgData name="cathy ellerbrock" userId="8aa123fdc88b19b0" providerId="LiveId" clId="{11683EC0-A1E0-41AC-BE51-07CE5D170959}" dt="2022-03-09T15:13:57.630" v="2259" actId="6549"/>
          <ac:spMkLst>
            <pc:docMk/>
            <pc:sldMk cId="739538230" sldId="281"/>
            <ac:spMk id="10" creationId="{00000000-0000-0000-0000-000000000000}"/>
          </ac:spMkLst>
        </pc:spChg>
        <pc:picChg chg="mod">
          <ac:chgData name="cathy ellerbrock" userId="8aa123fdc88b19b0" providerId="LiveId" clId="{11683EC0-A1E0-41AC-BE51-07CE5D170959}" dt="2022-03-09T15:22:44.564" v="3045" actId="1076"/>
          <ac:picMkLst>
            <pc:docMk/>
            <pc:sldMk cId="739538230" sldId="281"/>
            <ac:picMk id="11" creationId="{00000000-0000-0000-0000-000000000000}"/>
          </ac:picMkLst>
        </pc:picChg>
      </pc:sldChg>
      <pc:sldChg chg="del">
        <pc:chgData name="cathy ellerbrock" userId="8aa123fdc88b19b0" providerId="LiveId" clId="{11683EC0-A1E0-41AC-BE51-07CE5D170959}" dt="2022-03-09T15:13:27.623" v="2257" actId="2696"/>
        <pc:sldMkLst>
          <pc:docMk/>
          <pc:sldMk cId="2908256455" sldId="29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49399573-4A5C-42D7-BAA4-D53463A6D140}" type="datetimeFigureOut">
              <a:rPr lang="en-US" smtClean="0"/>
              <a:t>6/21/2022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334F007-AEDC-4723-A702-DC2E346023B2}" type="slidenum">
              <a:rPr lang="en-US" smtClean="0"/>
              <a:t>‹#›</a:t>
            </a:fld>
            <a:endParaRPr lang="en-US"/>
          </a:p>
        </p:txBody>
      </p:sp>
    </p:spTree>
    <p:extLst>
      <p:ext uri="{BB962C8B-B14F-4D97-AF65-F5344CB8AC3E}">
        <p14:creationId xmlns:p14="http://schemas.microsoft.com/office/powerpoint/2010/main" val="36448445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0DD0B75F-3465-466A-B26A-2F298B2E26A5}" type="datetimeFigureOut">
              <a:rPr lang="en-US" smtClean="0"/>
              <a:t>6/21/2022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8992F20-DCF9-4866-91B5-7045349B6E7F}" type="slidenum">
              <a:rPr lang="en-US" smtClean="0"/>
              <a:t>‹#›</a:t>
            </a:fld>
            <a:endParaRPr lang="en-US"/>
          </a:p>
        </p:txBody>
      </p:sp>
    </p:spTree>
    <p:extLst>
      <p:ext uri="{BB962C8B-B14F-4D97-AF65-F5344CB8AC3E}">
        <p14:creationId xmlns:p14="http://schemas.microsoft.com/office/powerpoint/2010/main" val="19662060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16424"/>
            <a:ext cx="5607050" cy="4183063"/>
          </a:xfrm>
        </p:spPr>
        <p:txBody>
          <a:bodyPr/>
          <a:lstStyle/>
          <a:p>
            <a:r>
              <a:rPr lang="en-US" sz="1200" kern="1200" dirty="0">
                <a:solidFill>
                  <a:schemeClr val="tx1"/>
                </a:solidFill>
                <a:effectLst/>
                <a:latin typeface="+mn-lt"/>
                <a:ea typeface="+mn-ea"/>
                <a:cs typeface="+mn-cs"/>
              </a:rPr>
              <a:t>This is an overview of updates made to the 2022 Program Review &amp; Certification documents and process. There are very few substantive changes, and most adjustments are simplifications and clarifications. Some of these changes are in response to partner agency questions, the HMIS transition, feedback during last year’s PR&amp;C process, and some reflect regulatory requirements.</a:t>
            </a:r>
          </a:p>
          <a:p>
            <a:endParaRPr lang="en-US" sz="1200" kern="1200" dirty="0">
              <a:solidFill>
                <a:schemeClr val="tx1"/>
              </a:solidFill>
              <a:effectLst/>
              <a:latin typeface="+mn-lt"/>
              <a:ea typeface="+mn-ea"/>
              <a:cs typeface="+mn-cs"/>
            </a:endParaRPr>
          </a:p>
          <a:p>
            <a:endParaRPr lang="en-US" alt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28992F20-DCF9-4866-91B5-7045349B6E7F}" type="slidenum">
              <a:rPr lang="en-US" smtClean="0"/>
              <a:t>1</a:t>
            </a:fld>
            <a:endParaRPr lang="en-US"/>
          </a:p>
        </p:txBody>
      </p:sp>
    </p:spTree>
    <p:extLst>
      <p:ext uri="{BB962C8B-B14F-4D97-AF65-F5344CB8AC3E}">
        <p14:creationId xmlns:p14="http://schemas.microsoft.com/office/powerpoint/2010/main" val="880584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following slides list the standards with updates this year. Standard changes are in in green font (monitored this year) or red front (reviewed, but not monitored) and easily identified. </a:t>
            </a:r>
          </a:p>
        </p:txBody>
      </p:sp>
      <p:sp>
        <p:nvSpPr>
          <p:cNvPr id="4" name="Slide Number Placeholder 3"/>
          <p:cNvSpPr>
            <a:spLocks noGrp="1"/>
          </p:cNvSpPr>
          <p:nvPr>
            <p:ph type="sldNum" sz="quarter" idx="10"/>
          </p:nvPr>
        </p:nvSpPr>
        <p:spPr/>
        <p:txBody>
          <a:bodyPr/>
          <a:lstStyle/>
          <a:p>
            <a:fld id="{28992F20-DCF9-4866-91B5-7045349B6E7F}" type="slidenum">
              <a:rPr lang="en-US" smtClean="0"/>
              <a:t>2</a:t>
            </a:fld>
            <a:endParaRPr lang="en-US"/>
          </a:p>
        </p:txBody>
      </p:sp>
    </p:spTree>
    <p:extLst>
      <p:ext uri="{BB962C8B-B14F-4D97-AF65-F5344CB8AC3E}">
        <p14:creationId xmlns:p14="http://schemas.microsoft.com/office/powerpoint/2010/main" val="988614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bwMode="blackWhite"/>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28992F20-DCF9-4866-91B5-7045349B6E7F}" type="slidenum">
              <a:rPr lang="en-US" smtClean="0"/>
              <a:t>3</a:t>
            </a:fld>
            <a:endParaRPr lang="en-US"/>
          </a:p>
        </p:txBody>
      </p:sp>
    </p:spTree>
    <p:extLst>
      <p:ext uri="{BB962C8B-B14F-4D97-AF65-F5344CB8AC3E}">
        <p14:creationId xmlns:p14="http://schemas.microsoft.com/office/powerpoint/2010/main" val="435862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8992F20-DCF9-4866-91B5-7045349B6E7F}" type="slidenum">
              <a:rPr lang="en-US" smtClean="0"/>
              <a:t>4</a:t>
            </a:fld>
            <a:endParaRPr lang="en-US"/>
          </a:p>
        </p:txBody>
      </p:sp>
    </p:spTree>
    <p:extLst>
      <p:ext uri="{BB962C8B-B14F-4D97-AF65-F5344CB8AC3E}">
        <p14:creationId xmlns:p14="http://schemas.microsoft.com/office/powerpoint/2010/main" val="2291146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28992F20-DCF9-4866-91B5-7045349B6E7F}" type="slidenum">
              <a:rPr lang="en-US" smtClean="0"/>
              <a:t>5</a:t>
            </a:fld>
            <a:endParaRPr lang="en-US"/>
          </a:p>
        </p:txBody>
      </p:sp>
    </p:spTree>
    <p:extLst>
      <p:ext uri="{BB962C8B-B14F-4D97-AF65-F5344CB8AC3E}">
        <p14:creationId xmlns:p14="http://schemas.microsoft.com/office/powerpoint/2010/main" val="4262445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Franklin Gothic Book" panose="020B0503020102020204" pitchFamily="34" charset="0"/>
              <a:ea typeface="+mn-ea"/>
              <a:cs typeface="+mn-cs"/>
            </a:endParaRPr>
          </a:p>
        </p:txBody>
      </p:sp>
      <p:sp>
        <p:nvSpPr>
          <p:cNvPr id="4" name="Slide Number Placeholder 3"/>
          <p:cNvSpPr>
            <a:spLocks noGrp="1"/>
          </p:cNvSpPr>
          <p:nvPr>
            <p:ph type="sldNum" sz="quarter" idx="10"/>
          </p:nvPr>
        </p:nvSpPr>
        <p:spPr/>
        <p:txBody>
          <a:bodyPr/>
          <a:lstStyle/>
          <a:p>
            <a:fld id="{28992F20-DCF9-4866-91B5-7045349B6E7F}" type="slidenum">
              <a:rPr lang="en-US" smtClean="0"/>
              <a:t>6</a:t>
            </a:fld>
            <a:endParaRPr lang="en-US"/>
          </a:p>
        </p:txBody>
      </p:sp>
    </p:spTree>
    <p:extLst>
      <p:ext uri="{BB962C8B-B14F-4D97-AF65-F5344CB8AC3E}">
        <p14:creationId xmlns:p14="http://schemas.microsoft.com/office/powerpoint/2010/main" val="72617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Franklin Gothic Book" panose="020B0503020102020204" pitchFamily="34" charset="0"/>
              <a:ea typeface="+mn-ea"/>
              <a:cs typeface="+mn-cs"/>
            </a:endParaRPr>
          </a:p>
        </p:txBody>
      </p:sp>
      <p:sp>
        <p:nvSpPr>
          <p:cNvPr id="4" name="Slide Number Placeholder 3"/>
          <p:cNvSpPr>
            <a:spLocks noGrp="1"/>
          </p:cNvSpPr>
          <p:nvPr>
            <p:ph type="sldNum" sz="quarter" idx="10"/>
          </p:nvPr>
        </p:nvSpPr>
        <p:spPr/>
        <p:txBody>
          <a:bodyPr/>
          <a:lstStyle/>
          <a:p>
            <a:fld id="{28992F20-DCF9-4866-91B5-7045349B6E7F}" type="slidenum">
              <a:rPr lang="en-US" smtClean="0"/>
              <a:t>7</a:t>
            </a:fld>
            <a:endParaRPr lang="en-US"/>
          </a:p>
        </p:txBody>
      </p:sp>
    </p:spTree>
    <p:extLst>
      <p:ext uri="{BB962C8B-B14F-4D97-AF65-F5344CB8AC3E}">
        <p14:creationId xmlns:p14="http://schemas.microsoft.com/office/powerpoint/2010/main" val="3951903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8A1BE5-5D5A-44A7-ACE2-12AA31BBC9DA}" type="datetime1">
              <a:rPr lang="en-US" smtClean="0"/>
              <a:t>6/21/2022</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579530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11DF47-B168-4534-8164-7D4F93642252}" type="datetime1">
              <a:rPr lang="en-US" smtClean="0"/>
              <a:t>6/21/2022</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1467321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7D4501-AF5C-41F5-A2A3-38BAE3948CF8}" type="datetime1">
              <a:rPr lang="en-US" smtClean="0"/>
              <a:t>6/21/2022</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266173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88B328-0982-40B5-8C22-7DFF01B8C7C7}" type="datetime1">
              <a:rPr lang="en-US" smtClean="0"/>
              <a:t>6/21/2022</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245037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901E20-4B66-4480-9158-F4FFFEC0A8E7}" type="datetime1">
              <a:rPr lang="en-US" smtClean="0"/>
              <a:t>6/21/2022</a:t>
            </a:fld>
            <a:endParaRPr lang="en-US"/>
          </a:p>
        </p:txBody>
      </p:sp>
      <p:sp>
        <p:nvSpPr>
          <p:cNvPr id="8" name="Footer Placeholder 7"/>
          <p:cNvSpPr>
            <a:spLocks noGrp="1"/>
          </p:cNvSpPr>
          <p:nvPr>
            <p:ph type="ftr" sz="quarter" idx="11"/>
          </p:nvPr>
        </p:nvSpPr>
        <p:spPr/>
        <p:txBody>
          <a:bodyPr/>
          <a:lstStyle/>
          <a:p>
            <a:r>
              <a:rPr lang="en-US"/>
              <a:t>1</a:t>
            </a:r>
          </a:p>
        </p:txBody>
      </p:sp>
      <p:sp>
        <p:nvSpPr>
          <p:cNvPr id="9" name="Slide Number Placeholder 8"/>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342138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C205B1-DC23-4551-8C10-BFED17559A59}" type="datetime1">
              <a:rPr lang="en-US" smtClean="0"/>
              <a:t>6/21/2022</a:t>
            </a:fld>
            <a:endParaRPr lang="en-US"/>
          </a:p>
        </p:txBody>
      </p:sp>
      <p:sp>
        <p:nvSpPr>
          <p:cNvPr id="4" name="Footer Placeholder 3"/>
          <p:cNvSpPr>
            <a:spLocks noGrp="1"/>
          </p:cNvSpPr>
          <p:nvPr>
            <p:ph type="ftr" sz="quarter" idx="11"/>
          </p:nvPr>
        </p:nvSpPr>
        <p:spPr/>
        <p:txBody>
          <a:bodyPr/>
          <a:lstStyle/>
          <a:p>
            <a:r>
              <a:rPr lang="en-US"/>
              <a:t>1</a:t>
            </a:r>
          </a:p>
        </p:txBody>
      </p:sp>
      <p:sp>
        <p:nvSpPr>
          <p:cNvPr id="5" name="Slide Number Placeholder 4"/>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921244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31CC02-E67B-408F-90DB-1AB47828C4E4}" type="datetime1">
              <a:rPr lang="en-US" smtClean="0"/>
              <a:t>6/21/2022</a:t>
            </a:fld>
            <a:endParaRPr lang="en-US"/>
          </a:p>
        </p:txBody>
      </p:sp>
      <p:sp>
        <p:nvSpPr>
          <p:cNvPr id="3" name="Footer Placeholder 2"/>
          <p:cNvSpPr>
            <a:spLocks noGrp="1"/>
          </p:cNvSpPr>
          <p:nvPr>
            <p:ph type="ftr" sz="quarter" idx="11"/>
          </p:nvPr>
        </p:nvSpPr>
        <p:spPr/>
        <p:txBody>
          <a:bodyPr/>
          <a:lstStyle/>
          <a:p>
            <a:r>
              <a:rPr lang="en-US"/>
              <a:t>1</a:t>
            </a:r>
          </a:p>
        </p:txBody>
      </p:sp>
      <p:sp>
        <p:nvSpPr>
          <p:cNvPr id="4" name="Slide Number Placeholder 3"/>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687842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2F9903-600F-4F25-B01A-CC6EE734FEBF}" type="datetime1">
              <a:rPr lang="en-US" smtClean="0"/>
              <a:t>6/21/2022</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361912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7F5AAC-60E5-46C5-B408-87EDEBFC0DC1}" type="datetime1">
              <a:rPr lang="en-US" smtClean="0"/>
              <a:t>6/21/2022</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4165752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E5D8C-AE67-48F8-9FE4-2682903094F7}" type="datetime1">
              <a:rPr lang="en-US" smtClean="0"/>
              <a:t>6/21/2022</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994555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B4810A-4A11-4C93-A458-A2EFD9794471}" type="datetime1">
              <a:rPr lang="en-US" smtClean="0"/>
              <a:t>6/21/2022</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6204CC66-A258-4BF2-9A73-EFD5150D67D7}" type="slidenum">
              <a:rPr lang="en-US" smtClean="0"/>
              <a:t>‹#›</a:t>
            </a:fld>
            <a:endParaRPr lang="en-US"/>
          </a:p>
        </p:txBody>
      </p:sp>
    </p:spTree>
    <p:extLst>
      <p:ext uri="{BB962C8B-B14F-4D97-AF65-F5344CB8AC3E}">
        <p14:creationId xmlns:p14="http://schemas.microsoft.com/office/powerpoint/2010/main" val="254301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C42B5F-4235-4D98-8E88-F81AEBAF1CD4}" type="datetime1">
              <a:rPr lang="en-US" smtClean="0"/>
              <a:t>6/21/2022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04CC66-A258-4BF2-9A73-EFD5150D67D7}" type="slidenum">
              <a:rPr lang="en-US" smtClean="0"/>
              <a:t>‹#›</a:t>
            </a:fld>
            <a:endParaRPr lang="en-US"/>
          </a:p>
        </p:txBody>
      </p:sp>
    </p:spTree>
    <p:extLst>
      <p:ext uri="{BB962C8B-B14F-4D97-AF65-F5344CB8AC3E}">
        <p14:creationId xmlns:p14="http://schemas.microsoft.com/office/powerpoint/2010/main" val="1700643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sb.org/providers/COVID-19-provider-guidance" TargetMode="External"/><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66381bb28b9f956a91e2-e08000a6fb874088c6b1d3b8bebbb337.ssl.cf2.rackcdn.com/files-RRH-HP-PSH-COVID19-Guidanceupdated-123021.pdf" TargetMode="External"/><Relationship Id="rId4" Type="http://schemas.openxmlformats.org/officeDocument/2006/relationships/hyperlink" Target="https://66381bb28b9f956a91e2-e08000a6fb874088c6b1d3b8bebbb337.ssl.cf2.rackcdn.com/file-COVID19-waiver-checklistupdated-2722-1.pdf"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ecfr.gov/current/title-24/subtitle-B/chapter-V/subchapter-C/part-578" TargetMode="External"/><Relationship Id="rId3" Type="http://schemas.openxmlformats.org/officeDocument/2006/relationships/hyperlink" Target="https://www.csb.org/providers/housing-materials" TargetMode="External"/><Relationship Id="rId7" Type="http://schemas.openxmlformats.org/officeDocument/2006/relationships/hyperlink" Target="https://www.hudexchange.info/resources/documents/S896_HEARTHAct.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csb.org/providers/monitoring" TargetMode="External"/><Relationship Id="rId5" Type="http://schemas.openxmlformats.org/officeDocument/2006/relationships/hyperlink" Target="https://www.csb.org/providers/shelter-materials" TargetMode="External"/><Relationship Id="rId10" Type="http://schemas.openxmlformats.org/officeDocument/2006/relationships/image" Target="../media/image1.jpeg"/><Relationship Id="rId4" Type="http://schemas.openxmlformats.org/officeDocument/2006/relationships/hyperlink" Target="https://www.csb.org/providers/csb-hearth" TargetMode="External"/><Relationship Id="rId9" Type="http://schemas.openxmlformats.org/officeDocument/2006/relationships/hyperlink" Target="https://www.ecfr.gov/cgi-bin/text-idx?c=ecfr;sid=dc4c2f93cdadf08974315fa2bfdf4cec;rgn=div5;view=text;node=24%3A3.1.1.3.8;idno=24;cc=ec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7012" y="1478617"/>
            <a:ext cx="8686800" cy="6001643"/>
          </a:xfrm>
          <a:prstGeom prst="rect">
            <a:avLst/>
          </a:prstGeom>
          <a:noFill/>
        </p:spPr>
        <p:txBody>
          <a:bodyPr wrap="square" rtlCol="0">
            <a:spAutoFit/>
          </a:bodyPr>
          <a:lstStyle/>
          <a:p>
            <a:r>
              <a:rPr lang="en-US" sz="2400" dirty="0">
                <a:latin typeface="Franklin Gothic Book" panose="020B0503020102020204" pitchFamily="34" charset="0"/>
              </a:rPr>
              <a:t>Monitoring Guide for Subrecipients – </a:t>
            </a:r>
            <a:r>
              <a:rPr lang="en-US" sz="2000" dirty="0">
                <a:latin typeface="Franklin Gothic Book" panose="020B0503020102020204" pitchFamily="34" charset="0"/>
              </a:rPr>
              <a:t>updates approved January 2022</a:t>
            </a:r>
          </a:p>
          <a:p>
            <a:endParaRPr lang="en-US" sz="1600" dirty="0">
              <a:latin typeface="Franklin Gothic Book" panose="020B0503020102020204" pitchFamily="34" charset="0"/>
            </a:endParaRPr>
          </a:p>
          <a:p>
            <a:pPr marL="285750" indent="-285750">
              <a:buFont typeface="Symbol" panose="05050102010706020507" pitchFamily="18" charset="2"/>
              <a:buChar char=""/>
            </a:pPr>
            <a:r>
              <a:rPr lang="en-US" sz="1700" dirty="0">
                <a:latin typeface="Franklin Gothic Book" panose="020B0503020102020204" pitchFamily="34" charset="0"/>
              </a:rPr>
              <a:t>While some review items have to be completed on-site, there are many monitoring items that can be completed remotely. References to site reviews in the monitoring guide were updated to say review. Monitoring guide and standard references to CSP were updated to HMIS.</a:t>
            </a:r>
          </a:p>
          <a:p>
            <a:pPr marL="285750" indent="-285750">
              <a:buFont typeface="Symbol" panose="05050102010706020507" pitchFamily="18" charset="2"/>
              <a:buChar char=""/>
            </a:pPr>
            <a:endParaRPr lang="en-US" sz="1700" dirty="0">
              <a:latin typeface="Franklin Gothic Book" panose="020B0503020102020204" pitchFamily="34" charset="0"/>
            </a:endParaRPr>
          </a:p>
          <a:p>
            <a:pPr marL="285750" indent="-285750">
              <a:buFont typeface="Symbol" panose="05050102010706020507" pitchFamily="18" charset="2"/>
              <a:buChar char=""/>
            </a:pPr>
            <a:r>
              <a:rPr lang="en-US" sz="1700" dirty="0">
                <a:latin typeface="Franklin Gothic Book" panose="020B0503020102020204" pitchFamily="34" charset="0"/>
              </a:rPr>
              <a:t>Data Treatment Guidance</a:t>
            </a:r>
          </a:p>
          <a:p>
            <a:pPr marL="742950" lvl="1" indent="-285750">
              <a:buFont typeface="Arial" panose="020B0604020202020204" pitchFamily="34" charset="0"/>
              <a:buChar char="•"/>
            </a:pPr>
            <a:r>
              <a:rPr lang="en-US" sz="1700" dirty="0">
                <a:latin typeface="Franklin Gothic Book" panose="020B0503020102020204" pitchFamily="34" charset="0"/>
              </a:rPr>
              <a:t>The HMIS User Agreements are now stored and updated in HMIS, so this requirement was removed. HMIS provides automatic compliance for user agreements.</a:t>
            </a:r>
          </a:p>
          <a:p>
            <a:pPr marL="742950" lvl="1" indent="-285750">
              <a:buFont typeface="Arial" panose="020B0604020202020204" pitchFamily="34" charset="0"/>
              <a:buChar char="•"/>
            </a:pPr>
            <a:r>
              <a:rPr lang="en-US" sz="1700" dirty="0">
                <a:latin typeface="Franklin Gothic Book" panose="020B0503020102020204" pitchFamily="34" charset="0"/>
              </a:rPr>
              <a:t>HMIS bed list was changed to HMIS Program Roster.</a:t>
            </a:r>
          </a:p>
          <a:p>
            <a:pPr marL="742950" lvl="1" indent="-285750">
              <a:buFont typeface="Arial" panose="020B0604020202020204" pitchFamily="34" charset="0"/>
              <a:buChar char="•"/>
            </a:pPr>
            <a:r>
              <a:rPr lang="en-US" sz="1700" dirty="0">
                <a:latin typeface="Franklin Gothic Book" panose="020B0503020102020204" pitchFamily="34" charset="0"/>
              </a:rPr>
              <a:t>The review timeframe example was updated. A change in the annual review month may extend the timeframe.</a:t>
            </a:r>
          </a:p>
          <a:p>
            <a:pPr marL="285750" indent="-285750">
              <a:buFont typeface="Symbol" panose="05050102010706020507" pitchFamily="18" charset="2"/>
              <a:buChar char=""/>
            </a:pPr>
            <a:r>
              <a:rPr lang="en-US" sz="1700" dirty="0">
                <a:latin typeface="Franklin Gothic Book" panose="020B0503020102020204" pitchFamily="34" charset="0"/>
              </a:rPr>
              <a:t>Finance, Personnel, Governance includes enhanced risk monitoring issues and timeliness as part of the determination.</a:t>
            </a:r>
          </a:p>
          <a:p>
            <a:pPr marL="285750" indent="-285750">
              <a:buFont typeface="Symbol" panose="05050102010706020507" pitchFamily="18" charset="2"/>
              <a:buChar char=""/>
            </a:pPr>
            <a:r>
              <a:rPr lang="en-US" sz="1700" dirty="0">
                <a:latin typeface="Franklin Gothic Book" panose="020B0503020102020204" pitchFamily="34" charset="0"/>
              </a:rPr>
              <a:t>Service Provision clarifies that technical assistance may not be CSB-led.</a:t>
            </a:r>
          </a:p>
          <a:p>
            <a:pPr marL="285750" indent="-285750">
              <a:buFont typeface="Symbol" panose="05050102010706020507" pitchFamily="18" charset="2"/>
              <a:buChar char=""/>
            </a:pPr>
            <a:r>
              <a:rPr lang="en-US" sz="1700" dirty="0">
                <a:latin typeface="Franklin Gothic Book" panose="020B0503020102020204" pitchFamily="34" charset="0"/>
              </a:rPr>
              <a:t>Exhibit 1 data elements chart was updated by program type.</a:t>
            </a:r>
          </a:p>
          <a:p>
            <a:pPr lvl="1"/>
            <a:endParaRPr lang="en-US" sz="1700" dirty="0">
              <a:latin typeface="Franklin Gothic Book" panose="020B0503020102020204" pitchFamily="34" charset="0"/>
            </a:endParaRPr>
          </a:p>
          <a:p>
            <a:r>
              <a:rPr lang="en-US" sz="1700" dirty="0">
                <a:latin typeface="Franklin Gothic Book" panose="020B0503020102020204" pitchFamily="34" charset="0"/>
              </a:rPr>
              <a:t> </a:t>
            </a:r>
          </a:p>
          <a:p>
            <a:r>
              <a:rPr lang="en-US" sz="1700" dirty="0">
                <a:latin typeface="Franklin Gothic Book" panose="020B0503020102020204" pitchFamily="34" charset="0"/>
              </a:rPr>
              <a:t> </a:t>
            </a:r>
          </a:p>
          <a:p>
            <a:endParaRPr lang="en-US" sz="1600" dirty="0">
              <a:latin typeface="Franklin Gothic Book" panose="020B0503020102020204" pitchFamily="34" charset="0"/>
            </a:endParaRPr>
          </a:p>
          <a:p>
            <a:endParaRPr lang="en-US" sz="2200" dirty="0">
              <a:latin typeface="Franklin Gothic Book" panose="020B0503020102020204" pitchFamily="34" charset="0"/>
            </a:endParaRPr>
          </a:p>
        </p:txBody>
      </p:sp>
      <p:sp>
        <p:nvSpPr>
          <p:cNvPr id="3" name="Slide Number Placeholder 2"/>
          <p:cNvSpPr>
            <a:spLocks noGrp="1"/>
          </p:cNvSpPr>
          <p:nvPr>
            <p:ph type="sldNum" sz="quarter" idx="12"/>
          </p:nvPr>
        </p:nvSpPr>
        <p:spPr/>
        <p:txBody>
          <a:bodyPr/>
          <a:lstStyle/>
          <a:p>
            <a:fld id="{6204CC66-A258-4BF2-9A73-EFD5150D67D7}" type="slidenum">
              <a:rPr lang="en-US" smtClean="0"/>
              <a:t>1</a:t>
            </a:fld>
            <a:endParaRPr lang="en-US"/>
          </a:p>
        </p:txBody>
      </p:sp>
      <p:pic>
        <p:nvPicPr>
          <p:cNvPr id="6" name="Picture 2" descr="\\csbsrv01\csb\Administration\Office Standards\Brand Templates\Logos\Community Shelter Boar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Program Review &amp; Certification</a:t>
            </a:r>
          </a:p>
        </p:txBody>
      </p:sp>
      <p:pic>
        <p:nvPicPr>
          <p:cNvPr id="1026" name="Picture 2" descr="Ailes Detasseling Â» Daily Upda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291135"/>
            <a:ext cx="1065213" cy="106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36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228600" y="1828800"/>
            <a:ext cx="8229600" cy="4525963"/>
          </a:xfrm>
        </p:spPr>
        <p:txBody>
          <a:bodyPr>
            <a:normAutofit/>
          </a:bodyPr>
          <a:lstStyle/>
          <a:p>
            <a:pPr marL="0" indent="0" algn="ctr">
              <a:buNone/>
            </a:pPr>
            <a:endParaRPr lang="en-US" sz="1800" dirty="0">
              <a:latin typeface="Franklin Gothic Book" panose="020B0503020102020204" pitchFamily="34" charset="0"/>
            </a:endParaRPr>
          </a:p>
          <a:p>
            <a:pPr marL="0" indent="0">
              <a:buNone/>
            </a:pPr>
            <a:endParaRPr lang="en-US" sz="1800" dirty="0"/>
          </a:p>
          <a:p>
            <a:pPr>
              <a:buFont typeface="Symbol" panose="05050102010706020507" pitchFamily="18" charset="2"/>
              <a:buChar char="á"/>
            </a:pPr>
            <a:r>
              <a:rPr lang="en-US" sz="1700" dirty="0">
                <a:latin typeface="Franklin Gothic Book" panose="020B0503020102020204" pitchFamily="34" charset="0"/>
              </a:rPr>
              <a:t>Updates made regarding disaster recovery and crisis communication monitoring method and system meetings types</a:t>
            </a:r>
          </a:p>
          <a:p>
            <a:pPr marL="0" indent="0">
              <a:buNone/>
            </a:pPr>
            <a:endParaRPr lang="en-US" sz="1700" dirty="0">
              <a:latin typeface="Franklin Gothic Book" panose="020B0503020102020204" pitchFamily="34" charset="0"/>
            </a:endParaRPr>
          </a:p>
          <a:p>
            <a:pPr marL="0" indent="0">
              <a:buNone/>
            </a:pPr>
            <a:endParaRPr lang="en-US" sz="1700" dirty="0">
              <a:latin typeface="Franklin Gothic Book" panose="020B0503020102020204" pitchFamily="34" charset="0"/>
            </a:endParaRPr>
          </a:p>
          <a:p>
            <a:pPr marL="0" indent="0">
              <a:buNone/>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In partnership with CSB’s financial and compliance consultant, there are changes to the fiscal standards. Although the changes are clarifying and not substantive, we encourage partners to review these standards in detail. An updated internal</a:t>
            </a:r>
          </a:p>
          <a:p>
            <a:pPr marL="0" indent="0">
              <a:buNone/>
            </a:pPr>
            <a:r>
              <a:rPr lang="en-US" sz="1700" dirty="0">
                <a:latin typeface="Franklin Gothic Book" panose="020B0503020102020204" pitchFamily="34" charset="0"/>
              </a:rPr>
              <a:t>      control questionnaire and accounting/financial</a:t>
            </a:r>
          </a:p>
          <a:p>
            <a:pPr marL="0" indent="0">
              <a:buNone/>
            </a:pPr>
            <a:r>
              <a:rPr lang="en-US" sz="1700" dirty="0">
                <a:latin typeface="Franklin Gothic Book" panose="020B0503020102020204" pitchFamily="34" charset="0"/>
              </a:rPr>
              <a:t>      policies and procedures will be reviewed in 2022. Changes </a:t>
            </a:r>
          </a:p>
          <a:p>
            <a:pPr marL="0" indent="0">
              <a:buNone/>
            </a:pPr>
            <a:r>
              <a:rPr lang="en-US" sz="1700" dirty="0">
                <a:latin typeface="Franklin Gothic Book" panose="020B0503020102020204" pitchFamily="34" charset="0"/>
              </a:rPr>
              <a:t>      are clearly noted in green or red font.</a:t>
            </a:r>
            <a:endParaRPr lang="en-US" sz="1800" dirty="0"/>
          </a:p>
          <a:p>
            <a:pPr marL="0" indent="0">
              <a:buNone/>
            </a:pPr>
            <a:endParaRPr lang="en-US" sz="1800" dirty="0"/>
          </a:p>
          <a:p>
            <a:pPr marL="0" indent="0">
              <a:buNone/>
            </a:pPr>
            <a:endParaRPr lang="en-US" sz="1800" dirty="0"/>
          </a:p>
        </p:txBody>
      </p:sp>
      <p:sp>
        <p:nvSpPr>
          <p:cNvPr id="5" name="Slide Number Placeholder 4"/>
          <p:cNvSpPr>
            <a:spLocks noGrp="1"/>
          </p:cNvSpPr>
          <p:nvPr>
            <p:ph type="sldNum" sz="quarter" idx="12"/>
          </p:nvPr>
        </p:nvSpPr>
        <p:spPr/>
        <p:txBody>
          <a:bodyPr/>
          <a:lstStyle/>
          <a:p>
            <a:fld id="{6204CC66-A258-4BF2-9A73-EFD5150D67D7}" type="slidenum">
              <a:rPr lang="en-US" smtClean="0"/>
              <a:t>2</a:t>
            </a:fld>
            <a:endParaRPr lang="en-US"/>
          </a:p>
        </p:txBody>
      </p:sp>
      <p:pic>
        <p:nvPicPr>
          <p:cNvPr id="6" name="Picture 2" descr="\\csbsrv01\csb\Administration\Office Standards\Brand Templates\Logos\Community Shelter Boar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8" name="Line Callout 1 7"/>
          <p:cNvSpPr/>
          <p:nvPr/>
        </p:nvSpPr>
        <p:spPr>
          <a:xfrm>
            <a:off x="2209800" y="1524000"/>
            <a:ext cx="4419600" cy="838200"/>
          </a:xfrm>
          <a:prstGeom prst="borderCallout1">
            <a:avLst>
              <a:gd name="adj1" fmla="val 46406"/>
              <a:gd name="adj2" fmla="val -6668"/>
              <a:gd name="adj3" fmla="val 45455"/>
              <a:gd name="adj4" fmla="val -193"/>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Organizational Structure, Management, &amp; Personnel</a:t>
            </a:r>
          </a:p>
          <a:p>
            <a:pPr algn="ctr"/>
            <a:r>
              <a:rPr lang="en-US" sz="1600" dirty="0">
                <a:solidFill>
                  <a:srgbClr val="56AA1C"/>
                </a:solidFill>
                <a:latin typeface="Rockwell" panose="02060603020205020403" pitchFamily="18" charset="0"/>
              </a:rPr>
              <a:t>Updated A7, A13</a:t>
            </a:r>
            <a:endParaRPr lang="en-US" sz="1600" dirty="0">
              <a:solidFill>
                <a:schemeClr val="tx1"/>
              </a:solidFill>
              <a:latin typeface="Franklin Gothic Medium" panose="020B0603020102020204" pitchFamily="34" charset="0"/>
            </a:endParaRPr>
          </a:p>
        </p:txBody>
      </p:sp>
      <p:sp>
        <p:nvSpPr>
          <p:cNvPr id="9" name="Line Callout 1 8"/>
          <p:cNvSpPr/>
          <p:nvPr/>
        </p:nvSpPr>
        <p:spPr>
          <a:xfrm>
            <a:off x="2514600" y="3200400"/>
            <a:ext cx="3581400" cy="685800"/>
          </a:xfrm>
          <a:prstGeom prst="borderCallout1">
            <a:avLst>
              <a:gd name="adj1" fmla="val 45967"/>
              <a:gd name="adj2" fmla="val -10130"/>
              <a:gd name="adj3" fmla="val 45092"/>
              <a:gd name="adj4" fmla="val -276"/>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 Fiscal Administration</a:t>
            </a:r>
          </a:p>
        </p:txBody>
      </p:sp>
      <p:sp>
        <p:nvSpPr>
          <p:cNvPr id="10" name="Rectangle 9"/>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PR&amp;C Standards Updates</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4833727"/>
            <a:ext cx="1905000" cy="1799166"/>
          </a:xfrm>
          <a:prstGeom prst="rect">
            <a:avLst/>
          </a:prstGeom>
        </p:spPr>
      </p:pic>
      <p:sp>
        <p:nvSpPr>
          <p:cNvPr id="12" name="TextBox 11"/>
          <p:cNvSpPr txBox="1"/>
          <p:nvPr/>
        </p:nvSpPr>
        <p:spPr>
          <a:xfrm>
            <a:off x="1304365" y="14242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A</a:t>
            </a:r>
          </a:p>
        </p:txBody>
      </p:sp>
      <p:sp>
        <p:nvSpPr>
          <p:cNvPr id="13" name="TextBox 12"/>
          <p:cNvSpPr txBox="1"/>
          <p:nvPr/>
        </p:nvSpPr>
        <p:spPr>
          <a:xfrm>
            <a:off x="1380565" y="31006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D</a:t>
            </a:r>
          </a:p>
        </p:txBody>
      </p:sp>
    </p:spTree>
    <p:extLst>
      <p:ext uri="{BB962C8B-B14F-4D97-AF65-F5344CB8AC3E}">
        <p14:creationId xmlns:p14="http://schemas.microsoft.com/office/powerpoint/2010/main" val="739538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533400" y="1821180"/>
            <a:ext cx="8229600" cy="4449763"/>
          </a:xfrm>
        </p:spPr>
        <p:txBody>
          <a:bodyPr>
            <a:normAutofit lnSpcReduction="10000"/>
          </a:bodyPr>
          <a:lstStyle/>
          <a:p>
            <a:pPr marL="0" indent="0">
              <a:buNone/>
            </a:pPr>
            <a:r>
              <a:rPr lang="en-US" sz="1800" dirty="0"/>
              <a:t> </a:t>
            </a:r>
          </a:p>
          <a:p>
            <a:pPr>
              <a:buFontTx/>
              <a:buChar char="-"/>
            </a:pPr>
            <a:endParaRPr lang="en-US" sz="1800" dirty="0"/>
          </a:p>
          <a:p>
            <a:pPr>
              <a:buFont typeface="Symbol" panose="05050102010706020507" pitchFamily="18" charset="2"/>
              <a:buChar char="á"/>
            </a:pPr>
            <a:r>
              <a:rPr lang="en-US" sz="1700" dirty="0">
                <a:latin typeface="Franklin Gothic Book" panose="020B0503020102020204" pitchFamily="34" charset="0"/>
              </a:rPr>
              <a:t>Guidelines for shelter includes no maximum length of stay and service restrictions entered in HMIS public alerts </a:t>
            </a:r>
          </a:p>
          <a:p>
            <a:pPr>
              <a:buFont typeface="Symbol" panose="05050102010706020507" pitchFamily="18" charset="2"/>
              <a:buChar char="á"/>
            </a:pPr>
            <a:r>
              <a:rPr lang="en-US" sz="1700" dirty="0">
                <a:latin typeface="Franklin Gothic Book" panose="020B0503020102020204" pitchFamily="34" charset="0"/>
              </a:rPr>
              <a:t>Updated homelessness documentation HMIS screens, noted website reference material, and added CARR Team documentation</a:t>
            </a:r>
          </a:p>
          <a:p>
            <a:pPr>
              <a:buFont typeface="Symbol" panose="05050102010706020507" pitchFamily="18" charset="2"/>
              <a:buChar char="á"/>
            </a:pPr>
            <a:r>
              <a:rPr lang="en-US" sz="1700" dirty="0">
                <a:latin typeface="Franklin Gothic Book" panose="020B0503020102020204" pitchFamily="34" charset="0"/>
              </a:rPr>
              <a:t>Clarified PSH USHS and annual review documentation</a:t>
            </a:r>
          </a:p>
          <a:p>
            <a:pPr>
              <a:buFont typeface="Symbol" panose="05050102010706020507" pitchFamily="18" charset="2"/>
              <a:buChar char="á"/>
            </a:pPr>
            <a:r>
              <a:rPr lang="en-US" sz="1700" dirty="0">
                <a:latin typeface="Franklin Gothic Book" panose="020B0503020102020204" pitchFamily="34" charset="0"/>
              </a:rPr>
              <a:t>Updated eligibility monitoring method and TSP language and removed RRH timeframe</a:t>
            </a:r>
          </a:p>
          <a:p>
            <a:pPr>
              <a:buFont typeface="Symbol" panose="05050102010706020507" pitchFamily="18" charset="2"/>
              <a:buChar char="á"/>
            </a:pPr>
            <a:r>
              <a:rPr lang="en-US" sz="1700" dirty="0">
                <a:latin typeface="Franklin Gothic Book" panose="020B0503020102020204" pitchFamily="34" charset="0"/>
              </a:rPr>
              <a:t>Standard E14 was changed from tier 3 to tier 2 and will be monitored in 2023</a:t>
            </a: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Added guidelines for termination and appeals</a:t>
            </a:r>
            <a:endParaRPr lang="en-US" sz="1700" dirty="0">
              <a:solidFill>
                <a:srgbClr val="FF0000"/>
              </a:solidFill>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Removed RRH and Prevention case review and closure checklist</a:t>
            </a:r>
          </a:p>
          <a:p>
            <a:pPr>
              <a:buFont typeface="Symbol" panose="05050102010706020507" pitchFamily="18" charset="2"/>
              <a:buChar char="á"/>
            </a:pPr>
            <a:endParaRPr lang="en-US" sz="1800" dirty="0"/>
          </a:p>
        </p:txBody>
      </p:sp>
      <p:sp>
        <p:nvSpPr>
          <p:cNvPr id="5" name="Content Placeholder 1"/>
          <p:cNvSpPr txBox="1">
            <a:spLocks/>
          </p:cNvSpPr>
          <p:nvPr/>
        </p:nvSpPr>
        <p:spPr>
          <a:xfrm>
            <a:off x="457200" y="1676400"/>
            <a:ext cx="8382000" cy="4602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Tx/>
              <a:buChar char="-"/>
            </a:pPr>
            <a:endParaRPr lang="en-US" sz="1400" dirty="0">
              <a:latin typeface="Franklin Gothic Book" panose="020B0503020102020204" pitchFamily="34" charset="0"/>
            </a:endParaRPr>
          </a:p>
          <a:p>
            <a:pPr marL="0" indent="0">
              <a:buFont typeface="Arial" panose="020B0604020202020204" pitchFamily="34" charset="0"/>
              <a:buNone/>
            </a:pPr>
            <a:endParaRPr lang="en-US" sz="1800" dirty="0"/>
          </a:p>
          <a:p>
            <a:pPr marL="0" indent="0">
              <a:buFont typeface="Arial" panose="020B0604020202020204" pitchFamily="34" charset="0"/>
              <a:buNone/>
            </a:pPr>
            <a:endParaRPr lang="en-US" sz="1800" dirty="0"/>
          </a:p>
        </p:txBody>
      </p:sp>
      <p:sp>
        <p:nvSpPr>
          <p:cNvPr id="6" name="Slide Number Placeholder 5"/>
          <p:cNvSpPr>
            <a:spLocks noGrp="1"/>
          </p:cNvSpPr>
          <p:nvPr>
            <p:ph type="sldNum" sz="quarter" idx="12"/>
          </p:nvPr>
        </p:nvSpPr>
        <p:spPr/>
        <p:txBody>
          <a:bodyPr/>
          <a:lstStyle/>
          <a:p>
            <a:fld id="{6204CC66-A258-4BF2-9A73-EFD5150D67D7}" type="slidenum">
              <a:rPr lang="en-US" smtClean="0"/>
              <a:t>3</a:t>
            </a:fld>
            <a:endParaRPr lang="en-US"/>
          </a:p>
        </p:txBody>
      </p:sp>
      <p:pic>
        <p:nvPicPr>
          <p:cNvPr id="7" name="Picture 2" descr="\\csbsrv01\csb\Administration\Office Standards\Brand Templates\Logos\Community Shelter Boar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8" name="Line Callout 1 7"/>
          <p:cNvSpPr/>
          <p:nvPr/>
        </p:nvSpPr>
        <p:spPr>
          <a:xfrm>
            <a:off x="2385461" y="1447800"/>
            <a:ext cx="4243939" cy="914400"/>
          </a:xfrm>
          <a:prstGeom prst="borderCallout1">
            <a:avLst>
              <a:gd name="adj1" fmla="val 48812"/>
              <a:gd name="adj2" fmla="val -119"/>
              <a:gd name="adj3" fmla="val 48010"/>
              <a:gd name="adj4" fmla="val -7383"/>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Program Operations</a:t>
            </a:r>
          </a:p>
          <a:p>
            <a:pPr algn="ctr"/>
            <a:r>
              <a:rPr lang="en-US" sz="1600">
                <a:solidFill>
                  <a:srgbClr val="56AA1C"/>
                </a:solidFill>
                <a:latin typeface="Rockwell" panose="02060603020205020403" pitchFamily="18" charset="0"/>
              </a:rPr>
              <a:t>Updated E2, E3, E4, E5, E7, E11, E12, E13, E14</a:t>
            </a:r>
            <a:endParaRPr lang="en-US" sz="1600" dirty="0">
              <a:solidFill>
                <a:srgbClr val="56AA1C"/>
              </a:solidFill>
              <a:latin typeface="Rockwell" panose="02060603020205020403" pitchFamily="18" charset="0"/>
            </a:endParaRPr>
          </a:p>
        </p:txBody>
      </p:sp>
      <p:sp>
        <p:nvSpPr>
          <p:cNvPr id="10" name="Rectangle 9"/>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PR&amp;C Standards Updates</a:t>
            </a:r>
          </a:p>
        </p:txBody>
      </p:sp>
      <p:sp>
        <p:nvSpPr>
          <p:cNvPr id="9" name="Line Callout 1 8"/>
          <p:cNvSpPr/>
          <p:nvPr/>
        </p:nvSpPr>
        <p:spPr>
          <a:xfrm>
            <a:off x="2487061" y="4624626"/>
            <a:ext cx="3607871" cy="785574"/>
          </a:xfrm>
          <a:prstGeom prst="borderCallout1">
            <a:avLst>
              <a:gd name="adj1" fmla="val 47791"/>
              <a:gd name="adj2" fmla="val -8254"/>
              <a:gd name="adj3" fmla="val 48088"/>
              <a:gd name="adj4" fmla="val -454"/>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Clients Rights</a:t>
            </a:r>
          </a:p>
          <a:p>
            <a:pPr algn="ctr"/>
            <a:r>
              <a:rPr lang="en-US" sz="1600" dirty="0">
                <a:solidFill>
                  <a:srgbClr val="56AA1C"/>
                </a:solidFill>
                <a:latin typeface="Rockwell" panose="02060603020205020403" pitchFamily="18" charset="0"/>
              </a:rPr>
              <a:t>Updated F3, F4, F9, F11</a:t>
            </a:r>
          </a:p>
        </p:txBody>
      </p:sp>
      <p:sp>
        <p:nvSpPr>
          <p:cNvPr id="11" name="TextBox 10"/>
          <p:cNvSpPr txBox="1"/>
          <p:nvPr/>
        </p:nvSpPr>
        <p:spPr>
          <a:xfrm>
            <a:off x="1411446" y="1447800"/>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E</a:t>
            </a:r>
          </a:p>
        </p:txBody>
      </p:sp>
      <p:sp>
        <p:nvSpPr>
          <p:cNvPr id="12" name="TextBox 11"/>
          <p:cNvSpPr txBox="1"/>
          <p:nvPr/>
        </p:nvSpPr>
        <p:spPr>
          <a:xfrm>
            <a:off x="1532965" y="45484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F</a:t>
            </a:r>
          </a:p>
        </p:txBody>
      </p:sp>
    </p:spTree>
    <p:extLst>
      <p:ext uri="{BB962C8B-B14F-4D97-AF65-F5344CB8AC3E}">
        <p14:creationId xmlns:p14="http://schemas.microsoft.com/office/powerpoint/2010/main" val="3967710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204CC66-A258-4BF2-9A73-EFD5150D67D7}" type="slidenum">
              <a:rPr lang="en-US" smtClean="0"/>
              <a:t>4</a:t>
            </a:fld>
            <a:endParaRPr lang="en-US" dirty="0"/>
          </a:p>
        </p:txBody>
      </p:sp>
      <p:pic>
        <p:nvPicPr>
          <p:cNvPr id="6" name="Picture 2" descr="\\csbsrv01\csb\Administration\Office Standards\Brand Templates\Logos\Community Shelter Boar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12" name="Line Callout 1 11"/>
          <p:cNvSpPr/>
          <p:nvPr/>
        </p:nvSpPr>
        <p:spPr>
          <a:xfrm>
            <a:off x="2869131" y="3048000"/>
            <a:ext cx="3684069" cy="685800"/>
          </a:xfrm>
          <a:prstGeom prst="borderCallout1">
            <a:avLst>
              <a:gd name="adj1" fmla="val 47593"/>
              <a:gd name="adj2" fmla="val 144"/>
              <a:gd name="adj3" fmla="val 48009"/>
              <a:gd name="adj4" fmla="val -7513"/>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 Housing</a:t>
            </a:r>
          </a:p>
          <a:p>
            <a:pPr algn="ctr"/>
            <a:r>
              <a:rPr lang="en-US" sz="1600" dirty="0">
                <a:solidFill>
                  <a:srgbClr val="56AA1C"/>
                </a:solidFill>
                <a:latin typeface="Rockwell" panose="02060603020205020403" pitchFamily="18" charset="0"/>
              </a:rPr>
              <a:t>Updated H4, H5, H7, H9</a:t>
            </a:r>
          </a:p>
        </p:txBody>
      </p:sp>
      <p:sp>
        <p:nvSpPr>
          <p:cNvPr id="13" name="Content Placeholder 1"/>
          <p:cNvSpPr>
            <a:spLocks noGrp="1"/>
          </p:cNvSpPr>
          <p:nvPr>
            <p:ph idx="1"/>
          </p:nvPr>
        </p:nvSpPr>
        <p:spPr>
          <a:xfrm>
            <a:off x="584735" y="1828800"/>
            <a:ext cx="8229600" cy="4527550"/>
          </a:xfrm>
        </p:spPr>
        <p:txBody>
          <a:bodyPr>
            <a:normAutofit fontScale="92500" lnSpcReduction="20000"/>
          </a:bodyPr>
          <a:lstStyle/>
          <a:p>
            <a:pPr marL="0" indent="0" algn="ctr">
              <a:buNone/>
            </a:pPr>
            <a:endParaRPr lang="en-US" sz="18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Replaced Prevention and RRH checklist with monthly assessment guidelines</a:t>
            </a:r>
          </a:p>
          <a:p>
            <a:pPr>
              <a:buFont typeface="Symbol" panose="05050102010706020507" pitchFamily="18" charset="2"/>
              <a:buChar char="á"/>
            </a:pPr>
            <a:r>
              <a:rPr lang="en-US" sz="1700" dirty="0">
                <a:latin typeface="Franklin Gothic Book" panose="020B0503020102020204" pitchFamily="34" charset="0"/>
              </a:rPr>
              <a:t>Updated case note, prioritization, and screening HMIS documentation</a:t>
            </a:r>
          </a:p>
          <a:p>
            <a:pPr>
              <a:buFont typeface="Symbol" panose="05050102010706020507" pitchFamily="18" charset="2"/>
              <a:buChar char="á"/>
            </a:pPr>
            <a:r>
              <a:rPr lang="en-US" sz="1700" dirty="0">
                <a:latin typeface="Franklin Gothic Book" panose="020B0503020102020204" pitchFamily="34" charset="0"/>
              </a:rPr>
              <a:t>Removed Safety and Outreach program types from standard G4 and added CARR Team guidelines</a:t>
            </a:r>
          </a:p>
          <a:p>
            <a:pPr>
              <a:buFont typeface="Symbol" panose="05050102010706020507" pitchFamily="18" charset="2"/>
              <a:buChar char="á"/>
            </a:pPr>
            <a:endParaRPr lang="en-US" sz="1700" dirty="0">
              <a:latin typeface="Franklin Gothic Book" panose="020B0503020102020204" pitchFamily="34" charset="0"/>
            </a:endParaRPr>
          </a:p>
          <a:p>
            <a:pPr marL="0" indent="0">
              <a:buNone/>
            </a:pPr>
            <a:endParaRPr lang="en-US" sz="1700" dirty="0">
              <a:latin typeface="Franklin Gothic Book" panose="020B0503020102020204" pitchFamily="34" charset="0"/>
            </a:endParaRPr>
          </a:p>
          <a:p>
            <a:pPr marL="0" indent="0">
              <a:buNone/>
            </a:pPr>
            <a:endParaRPr lang="en-US" sz="1700" dirty="0">
              <a:latin typeface="Franklin Gothic Book" panose="020B0503020102020204" pitchFamily="34" charset="0"/>
            </a:endParaRPr>
          </a:p>
          <a:p>
            <a:pPr marL="0" indent="0">
              <a:buNone/>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Included guidelines for RRH rent sustainability, annual income assessment and rent contribution, and updated FMR requirements</a:t>
            </a: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marL="0" indent="0">
              <a:buNone/>
            </a:pPr>
            <a:endParaRPr lang="en-US" sz="1800" dirty="0"/>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Added shelter habitability inspections</a:t>
            </a:r>
          </a:p>
          <a:p>
            <a:pPr>
              <a:buFont typeface="Symbol" panose="05050102010706020507" pitchFamily="18" charset="2"/>
              <a:buChar char="á"/>
            </a:pPr>
            <a:r>
              <a:rPr lang="en-US" sz="1700" dirty="0">
                <a:latin typeface="Franklin Gothic Book" panose="020B0503020102020204" pitchFamily="34" charset="0"/>
              </a:rPr>
              <a:t>Updated master lease lead-based paint guidelines</a:t>
            </a:r>
          </a:p>
          <a:p>
            <a:pPr>
              <a:buFontTx/>
              <a:buChar char="-"/>
            </a:pPr>
            <a:endParaRPr lang="en-US" sz="1800" dirty="0"/>
          </a:p>
          <a:p>
            <a:pPr marL="0" indent="0">
              <a:buNone/>
            </a:pPr>
            <a:endParaRPr lang="en-US" sz="1800" dirty="0"/>
          </a:p>
          <a:p>
            <a:pPr marL="0" indent="0">
              <a:buNone/>
            </a:pPr>
            <a:endParaRPr lang="en-US" sz="1800" dirty="0"/>
          </a:p>
        </p:txBody>
      </p:sp>
      <p:sp>
        <p:nvSpPr>
          <p:cNvPr id="14" name="Rectangle 13"/>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PR&amp;C Standards Updates</a:t>
            </a:r>
          </a:p>
        </p:txBody>
      </p:sp>
      <p:sp>
        <p:nvSpPr>
          <p:cNvPr id="8" name="Line Callout 1 7"/>
          <p:cNvSpPr/>
          <p:nvPr/>
        </p:nvSpPr>
        <p:spPr>
          <a:xfrm>
            <a:off x="2882365" y="4777026"/>
            <a:ext cx="3657600" cy="861774"/>
          </a:xfrm>
          <a:prstGeom prst="borderCallout1">
            <a:avLst>
              <a:gd name="adj1" fmla="val 47593"/>
              <a:gd name="adj2" fmla="val 144"/>
              <a:gd name="adj3" fmla="val 48009"/>
              <a:gd name="adj4" fmla="val -6778"/>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 Facilities</a:t>
            </a:r>
          </a:p>
          <a:p>
            <a:pPr algn="ctr"/>
            <a:r>
              <a:rPr lang="en-US" sz="1600" dirty="0">
                <a:solidFill>
                  <a:srgbClr val="56AA1C"/>
                </a:solidFill>
                <a:latin typeface="Rockwell" panose="02060603020205020403" pitchFamily="18" charset="0"/>
              </a:rPr>
              <a:t>Updated J2, J4, J6, J7, J8, J9, J11, J12, J17, J18</a:t>
            </a:r>
          </a:p>
        </p:txBody>
      </p:sp>
      <p:sp>
        <p:nvSpPr>
          <p:cNvPr id="9" name="TextBox 8"/>
          <p:cNvSpPr txBox="1"/>
          <p:nvPr/>
        </p:nvSpPr>
        <p:spPr>
          <a:xfrm>
            <a:off x="1913965" y="29482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H</a:t>
            </a:r>
          </a:p>
        </p:txBody>
      </p:sp>
      <p:sp>
        <p:nvSpPr>
          <p:cNvPr id="10" name="TextBox 9"/>
          <p:cNvSpPr txBox="1"/>
          <p:nvPr/>
        </p:nvSpPr>
        <p:spPr>
          <a:xfrm>
            <a:off x="2142565" y="47008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J</a:t>
            </a:r>
          </a:p>
        </p:txBody>
      </p:sp>
      <p:sp>
        <p:nvSpPr>
          <p:cNvPr id="11" name="Line Callout 1 8">
            <a:extLst>
              <a:ext uri="{FF2B5EF4-FFF2-40B4-BE49-F238E27FC236}">
                <a16:creationId xmlns:a16="http://schemas.microsoft.com/office/drawing/2014/main" id="{9DA0B84E-3023-477E-B181-42BFCBA5D1AB}"/>
              </a:ext>
            </a:extLst>
          </p:cNvPr>
          <p:cNvSpPr/>
          <p:nvPr/>
        </p:nvSpPr>
        <p:spPr>
          <a:xfrm>
            <a:off x="2895600" y="1295400"/>
            <a:ext cx="3607871" cy="703361"/>
          </a:xfrm>
          <a:prstGeom prst="borderCallout1">
            <a:avLst>
              <a:gd name="adj1" fmla="val 47791"/>
              <a:gd name="adj2" fmla="val -8254"/>
              <a:gd name="adj3" fmla="val 48088"/>
              <a:gd name="adj4" fmla="val -454"/>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Services Planning</a:t>
            </a:r>
          </a:p>
          <a:p>
            <a:pPr algn="ctr"/>
            <a:r>
              <a:rPr lang="en-US" sz="1600" dirty="0">
                <a:solidFill>
                  <a:srgbClr val="56AA1C"/>
                </a:solidFill>
                <a:latin typeface="Rockwell" panose="02060603020205020403" pitchFamily="18" charset="0"/>
              </a:rPr>
              <a:t>Updated G2, G4</a:t>
            </a:r>
          </a:p>
        </p:txBody>
      </p:sp>
      <p:sp>
        <p:nvSpPr>
          <p:cNvPr id="15" name="TextBox 14">
            <a:extLst>
              <a:ext uri="{FF2B5EF4-FFF2-40B4-BE49-F238E27FC236}">
                <a16:creationId xmlns:a16="http://schemas.microsoft.com/office/drawing/2014/main" id="{59502069-B352-4839-811E-EF8933DD0DEF}"/>
              </a:ext>
            </a:extLst>
          </p:cNvPr>
          <p:cNvSpPr txBox="1"/>
          <p:nvPr/>
        </p:nvSpPr>
        <p:spPr>
          <a:xfrm>
            <a:off x="1876498" y="1292800"/>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G</a:t>
            </a:r>
          </a:p>
        </p:txBody>
      </p:sp>
    </p:spTree>
    <p:extLst>
      <p:ext uri="{BB962C8B-B14F-4D97-AF65-F5344CB8AC3E}">
        <p14:creationId xmlns:p14="http://schemas.microsoft.com/office/powerpoint/2010/main" val="3031156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PR&amp;C Standards Updates</a:t>
            </a:r>
          </a:p>
        </p:txBody>
      </p:sp>
      <p:pic>
        <p:nvPicPr>
          <p:cNvPr id="9" name="Picture 2" descr="\\csbsrv01\csb\Administration\Office Standards\Brand Templates\Logos\Community Shelter Boar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4"/>
          <p:cNvSpPr>
            <a:spLocks noGrp="1"/>
          </p:cNvSpPr>
          <p:nvPr>
            <p:ph type="sldNum" sz="quarter" idx="12"/>
          </p:nvPr>
        </p:nvSpPr>
        <p:spPr>
          <a:xfrm>
            <a:off x="6553200" y="6356350"/>
            <a:ext cx="2133600" cy="365125"/>
          </a:xfrm>
        </p:spPr>
        <p:txBody>
          <a:bodyPr/>
          <a:lstStyle/>
          <a:p>
            <a:fld id="{6204CC66-A258-4BF2-9A73-EFD5150D67D7}" type="slidenum">
              <a:rPr lang="en-US" smtClean="0"/>
              <a:t>5</a:t>
            </a:fld>
            <a:endParaRPr lang="en-US" dirty="0"/>
          </a:p>
        </p:txBody>
      </p:sp>
      <p:sp>
        <p:nvSpPr>
          <p:cNvPr id="12" name="Content Placeholder 1"/>
          <p:cNvSpPr>
            <a:spLocks noGrp="1"/>
          </p:cNvSpPr>
          <p:nvPr>
            <p:ph idx="1"/>
          </p:nvPr>
        </p:nvSpPr>
        <p:spPr>
          <a:xfrm>
            <a:off x="483433" y="1460230"/>
            <a:ext cx="8229600" cy="4525963"/>
          </a:xfrm>
        </p:spPr>
        <p:txBody>
          <a:bodyPr>
            <a:normAutofit/>
          </a:bodyPr>
          <a:lstStyle/>
          <a:p>
            <a:pPr marL="0" indent="0">
              <a:buNone/>
            </a:pPr>
            <a:r>
              <a:rPr lang="en-US" sz="1800" dirty="0"/>
              <a:t> </a:t>
            </a: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Updated training and resources guideline</a:t>
            </a:r>
          </a:p>
          <a:p>
            <a:pPr>
              <a:buFont typeface="Symbol" panose="05050102010706020507" pitchFamily="18" charset="2"/>
              <a:buChar char="á"/>
            </a:pPr>
            <a:r>
              <a:rPr lang="en-US" sz="1700" dirty="0">
                <a:latin typeface="Franklin Gothic Book" panose="020B0503020102020204" pitchFamily="34" charset="0"/>
              </a:rPr>
              <a:t>Added DCA payee guidance</a:t>
            </a: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endParaRPr lang="en-US" sz="1700" dirty="0">
              <a:latin typeface="Franklin Gothic Book" panose="020B0503020102020204" pitchFamily="34" charset="0"/>
            </a:endParaRPr>
          </a:p>
          <a:p>
            <a:pPr>
              <a:buFont typeface="Symbol" panose="05050102010706020507" pitchFamily="18" charset="2"/>
              <a:buChar char="á"/>
            </a:pPr>
            <a:r>
              <a:rPr lang="en-US" sz="1700" dirty="0">
                <a:latin typeface="Franklin Gothic Book" panose="020B0503020102020204" pitchFamily="34" charset="0"/>
              </a:rPr>
              <a:t>Clarified client acknowledgement form documentation and remote intake notices</a:t>
            </a:r>
          </a:p>
          <a:p>
            <a:pPr>
              <a:buFont typeface="Symbol" panose="05050102010706020507" pitchFamily="18" charset="2"/>
              <a:buChar char="á"/>
            </a:pPr>
            <a:r>
              <a:rPr lang="en-US" sz="1700" dirty="0">
                <a:latin typeface="Franklin Gothic Book" panose="020B0503020102020204" pitchFamily="34" charset="0"/>
              </a:rPr>
              <a:t>Updated HMIS language and user agreement auto compliance</a:t>
            </a:r>
          </a:p>
          <a:p>
            <a:pPr>
              <a:buFont typeface="Symbol" panose="05050102010706020507" pitchFamily="18" charset="2"/>
              <a:buChar char="á"/>
            </a:pPr>
            <a:r>
              <a:rPr lang="en-US" sz="1700" dirty="0">
                <a:latin typeface="Franklin Gothic Book" panose="020B0503020102020204" pitchFamily="34" charset="0"/>
              </a:rPr>
              <a:t>Separated exit and entry date accuracy and data accuracy standards</a:t>
            </a:r>
            <a:endParaRPr lang="en-US" sz="1700" dirty="0"/>
          </a:p>
          <a:p>
            <a:pPr marL="0" indent="0">
              <a:buNone/>
            </a:pPr>
            <a:endParaRPr lang="en-US" sz="1700" dirty="0"/>
          </a:p>
          <a:p>
            <a:pPr marL="0" indent="0">
              <a:buNone/>
            </a:pPr>
            <a:endParaRPr lang="en-US" sz="1700" dirty="0"/>
          </a:p>
          <a:p>
            <a:pPr marL="0" indent="0">
              <a:buNone/>
            </a:pPr>
            <a:endParaRPr lang="en-US" sz="1700" dirty="0"/>
          </a:p>
        </p:txBody>
      </p:sp>
      <p:sp>
        <p:nvSpPr>
          <p:cNvPr id="14" name="Line Callout 1 13"/>
          <p:cNvSpPr/>
          <p:nvPr/>
        </p:nvSpPr>
        <p:spPr>
          <a:xfrm>
            <a:off x="2729216" y="3200399"/>
            <a:ext cx="3366784" cy="861774"/>
          </a:xfrm>
          <a:prstGeom prst="borderCallout1">
            <a:avLst>
              <a:gd name="adj1" fmla="val 47593"/>
              <a:gd name="adj2" fmla="val 144"/>
              <a:gd name="adj3" fmla="val 48009"/>
              <a:gd name="adj4" fmla="val -7301"/>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 Data Collection</a:t>
            </a:r>
          </a:p>
          <a:p>
            <a:pPr algn="ctr"/>
            <a:r>
              <a:rPr lang="en-US" sz="1600" dirty="0">
                <a:solidFill>
                  <a:srgbClr val="56AA1C"/>
                </a:solidFill>
                <a:latin typeface="Rockwell" panose="02060603020205020403" pitchFamily="18" charset="0"/>
              </a:rPr>
              <a:t>Updated M3, M4, M5, M7, M9, M13</a:t>
            </a:r>
          </a:p>
        </p:txBody>
      </p:sp>
      <p:sp>
        <p:nvSpPr>
          <p:cNvPr id="17" name="TextBox 16"/>
          <p:cNvSpPr txBox="1"/>
          <p:nvPr/>
        </p:nvSpPr>
        <p:spPr>
          <a:xfrm>
            <a:off x="1491629" y="3253026"/>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M</a:t>
            </a:r>
          </a:p>
        </p:txBody>
      </p:sp>
      <p:sp>
        <p:nvSpPr>
          <p:cNvPr id="8" name="Line Callout 1 13">
            <a:extLst>
              <a:ext uri="{FF2B5EF4-FFF2-40B4-BE49-F238E27FC236}">
                <a16:creationId xmlns:a16="http://schemas.microsoft.com/office/drawing/2014/main" id="{902EB5AB-6A5C-49FC-A780-D736E89259B7}"/>
              </a:ext>
            </a:extLst>
          </p:cNvPr>
          <p:cNvSpPr/>
          <p:nvPr/>
        </p:nvSpPr>
        <p:spPr>
          <a:xfrm>
            <a:off x="2743200" y="1418566"/>
            <a:ext cx="3138798" cy="609600"/>
          </a:xfrm>
          <a:prstGeom prst="borderCallout1">
            <a:avLst>
              <a:gd name="adj1" fmla="val 47593"/>
              <a:gd name="adj2" fmla="val 144"/>
              <a:gd name="adj3" fmla="val 48009"/>
              <a:gd name="adj4" fmla="val -7301"/>
            </a:avLst>
          </a:prstGeom>
          <a:noFill/>
          <a:ln>
            <a:solidFill>
              <a:srgbClr val="56AA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Franklin Gothic Medium" panose="020B0603020102020204" pitchFamily="34" charset="0"/>
              </a:rPr>
              <a:t> Direct Client Assistance</a:t>
            </a:r>
          </a:p>
          <a:p>
            <a:pPr algn="ctr"/>
            <a:r>
              <a:rPr lang="en-US" sz="1600" dirty="0">
                <a:solidFill>
                  <a:srgbClr val="56AA1C"/>
                </a:solidFill>
                <a:latin typeface="Rockwell" panose="02060603020205020403" pitchFamily="18" charset="0"/>
              </a:rPr>
              <a:t>Updated K1, K2, K3</a:t>
            </a:r>
          </a:p>
        </p:txBody>
      </p:sp>
      <p:sp>
        <p:nvSpPr>
          <p:cNvPr id="13" name="TextBox 12">
            <a:extLst>
              <a:ext uri="{FF2B5EF4-FFF2-40B4-BE49-F238E27FC236}">
                <a16:creationId xmlns:a16="http://schemas.microsoft.com/office/drawing/2014/main" id="{56E4719B-4610-4C96-B31B-D157E21988C0}"/>
              </a:ext>
            </a:extLst>
          </p:cNvPr>
          <p:cNvSpPr txBox="1"/>
          <p:nvPr/>
        </p:nvSpPr>
        <p:spPr>
          <a:xfrm>
            <a:off x="1491629" y="1249362"/>
            <a:ext cx="981635" cy="861774"/>
          </a:xfrm>
          <a:prstGeom prst="rect">
            <a:avLst/>
          </a:prstGeom>
          <a:noFill/>
        </p:spPr>
        <p:txBody>
          <a:bodyPr wrap="square" rtlCol="0">
            <a:spAutoFit/>
          </a:bodyPr>
          <a:lstStyle/>
          <a:p>
            <a:r>
              <a:rPr lang="en-US" sz="5000" dirty="0">
                <a:solidFill>
                  <a:srgbClr val="56AA1C"/>
                </a:solidFill>
                <a:latin typeface="Rockwell" panose="02060603020205020403" pitchFamily="18" charset="0"/>
              </a:rPr>
              <a:t>K</a:t>
            </a:r>
          </a:p>
        </p:txBody>
      </p:sp>
    </p:spTree>
    <p:extLst>
      <p:ext uri="{BB962C8B-B14F-4D97-AF65-F5344CB8AC3E}">
        <p14:creationId xmlns:p14="http://schemas.microsoft.com/office/powerpoint/2010/main" val="1613587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9412" y="1447800"/>
            <a:ext cx="8382000" cy="4800600"/>
          </a:xfrm>
        </p:spPr>
        <p:txBody>
          <a:bodyPr>
            <a:normAutofit fontScale="32500" lnSpcReduction="20000"/>
          </a:bodyPr>
          <a:lstStyle/>
          <a:p>
            <a:pPr marL="0" indent="0">
              <a:buNone/>
            </a:pPr>
            <a:r>
              <a:rPr lang="en-US" sz="7400" b="1" dirty="0">
                <a:solidFill>
                  <a:srgbClr val="1B0BE7"/>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COVID-19-provider-guidance</a:t>
            </a:r>
            <a:endParaRPr lang="en-US" sz="7400" b="1" dirty="0">
              <a:solidFill>
                <a:srgbClr val="1B0BE7"/>
              </a:solidFill>
              <a:latin typeface="Franklin Gothic Book" panose="020B0503020102020204" pitchFamily="34" charset="0"/>
            </a:endParaRPr>
          </a:p>
          <a:p>
            <a:pPr marL="0" indent="0">
              <a:buNone/>
            </a:pPr>
            <a:endParaRPr lang="en-US" sz="6400" b="1" dirty="0">
              <a:latin typeface="Franklin Gothic Book" panose="020B0503020102020204" pitchFamily="34" charset="0"/>
            </a:endParaRPr>
          </a:p>
          <a:p>
            <a:pPr>
              <a:buFont typeface="Symbol" panose="05050102010706020507" pitchFamily="18" charset="2"/>
              <a:buChar char=""/>
            </a:pPr>
            <a:r>
              <a:rPr lang="en-US" sz="5800" dirty="0">
                <a:latin typeface="Franklin Gothic Book" panose="020B0503020102020204" pitchFamily="34" charset="0"/>
              </a:rPr>
              <a:t>Waivers</a:t>
            </a:r>
          </a:p>
          <a:p>
            <a:pPr lvl="1">
              <a:buClr>
                <a:schemeClr val="tx1"/>
              </a:buClr>
              <a:buFont typeface="Arial" panose="020B0604020202020204" pitchFamily="34" charset="0"/>
              <a:buChar char="•"/>
            </a:pPr>
            <a:r>
              <a:rPr lang="en-US" sz="5800" dirty="0">
                <a:solidFill>
                  <a:srgbClr val="1B0BE7"/>
                </a:solidFill>
                <a:latin typeface="Franklin Gothic Book" panose="020B0503020102020204" pitchFamily="34" charset="0"/>
                <a:hlinkClick r:id="rId4"/>
              </a:rPr>
              <a:t>COVID19-waiver-checklist-updated-2/7/22</a:t>
            </a:r>
            <a:endParaRPr lang="en-US" sz="5800" dirty="0">
              <a:solidFill>
                <a:srgbClr val="1B0BE7"/>
              </a:solidFill>
              <a:latin typeface="Franklin Gothic Book" panose="020B0503020102020204" pitchFamily="34" charset="0"/>
            </a:endParaRPr>
          </a:p>
          <a:p>
            <a:pPr>
              <a:buFont typeface="Symbol" panose="05050102010706020507" pitchFamily="18" charset="2"/>
              <a:buChar char=""/>
            </a:pPr>
            <a:endParaRPr lang="en-US" sz="6000" dirty="0">
              <a:solidFill>
                <a:srgbClr val="0070C0"/>
              </a:solidFill>
              <a:latin typeface="Franklin Gothic Book" panose="020B0503020102020204" pitchFamily="34" charset="0"/>
            </a:endParaRPr>
          </a:p>
          <a:p>
            <a:pPr>
              <a:buFont typeface="Symbol" panose="05050102010706020507" pitchFamily="18" charset="2"/>
              <a:buChar char=""/>
            </a:pPr>
            <a:r>
              <a:rPr lang="en-US" sz="5800" dirty="0">
                <a:latin typeface="Franklin Gothic Book" panose="020B0503020102020204" pitchFamily="34" charset="0"/>
              </a:rPr>
              <a:t>Standards impacted by COVID-19 waivers will be monitored based on the timeframe in the CSB</a:t>
            </a:r>
            <a:r>
              <a:rPr lang="en-US" sz="5800" dirty="0">
                <a:solidFill>
                  <a:srgbClr val="1B0BE7"/>
                </a:solidFill>
                <a:latin typeface="Franklin Gothic Book" panose="020B0503020102020204" pitchFamily="34" charset="0"/>
              </a:rPr>
              <a:t> </a:t>
            </a:r>
            <a:r>
              <a:rPr lang="en-US" sz="5800" dirty="0">
                <a:latin typeface="Franklin Gothic Book" panose="020B0503020102020204" pitchFamily="34" charset="0"/>
              </a:rPr>
              <a:t>communication</a:t>
            </a:r>
          </a:p>
          <a:p>
            <a:pPr lvl="1">
              <a:buClr>
                <a:schemeClr val="tx1"/>
              </a:buClr>
              <a:buFont typeface="Arial" panose="020B0604020202020204" pitchFamily="34" charset="0"/>
              <a:buChar char="•"/>
            </a:pPr>
            <a:r>
              <a:rPr lang="en-US" sz="6000" dirty="0">
                <a:solidFill>
                  <a:srgbClr val="1B0BE7"/>
                </a:solidFill>
                <a:latin typeface="Franklin Gothic Book" panose="020B0503020102020204" pitchFamily="34" charset="0"/>
                <a:hlinkClick r:id="rId5"/>
              </a:rPr>
              <a:t>RRH-HP-PSH-COVID19-Guidance 12/30/21.pdf</a:t>
            </a:r>
            <a:endParaRPr lang="en-US" sz="6000" dirty="0">
              <a:solidFill>
                <a:srgbClr val="1B0BE7"/>
              </a:solidFill>
              <a:latin typeface="Franklin Gothic Book" panose="020B0503020102020204" pitchFamily="34" charset="0"/>
            </a:endParaRPr>
          </a:p>
          <a:p>
            <a:pPr>
              <a:buFont typeface="Symbol" panose="05050102010706020507" pitchFamily="18" charset="2"/>
              <a:buChar char=""/>
            </a:pPr>
            <a:endParaRPr lang="en-US" sz="6600" dirty="0">
              <a:highlight>
                <a:srgbClr val="FFFF00"/>
              </a:highlight>
              <a:latin typeface="Franklin Gothic Book" panose="020B0503020102020204" pitchFamily="34" charset="0"/>
            </a:endParaRPr>
          </a:p>
          <a:p>
            <a:pPr marL="0" indent="0">
              <a:buNone/>
            </a:pPr>
            <a:endParaRPr lang="en-US" sz="6400" dirty="0">
              <a:latin typeface="Franklin Gothic Book" panose="020B0503020102020204" pitchFamily="34" charset="0"/>
            </a:endParaRPr>
          </a:p>
          <a:p>
            <a:pPr marL="0" indent="0">
              <a:buNone/>
            </a:pPr>
            <a:r>
              <a:rPr lang="en-US" sz="5800" dirty="0">
                <a:latin typeface="Franklin Gothic Book" panose="020B0503020102020204" pitchFamily="34" charset="0"/>
              </a:rPr>
              <a:t>Ask questions - we want the visit to be as easy as possible and want to </a:t>
            </a:r>
          </a:p>
          <a:p>
            <a:pPr marL="0" indent="0">
              <a:buNone/>
            </a:pPr>
            <a:r>
              <a:rPr lang="en-US" sz="5800" dirty="0">
                <a:latin typeface="Franklin Gothic Book" panose="020B0503020102020204" pitchFamily="34" charset="0"/>
              </a:rPr>
              <a:t>help with any aspect of compliance prior to, during, and after the PR&amp;C.</a:t>
            </a:r>
          </a:p>
          <a:p>
            <a:pPr>
              <a:buFont typeface="Symbol" panose="05050102010706020507" pitchFamily="18" charset="2"/>
              <a:buChar char=""/>
            </a:pPr>
            <a:endParaRPr lang="en-US" sz="6400" dirty="0">
              <a:latin typeface="Franklin Gothic Book" panose="020B0503020102020204"/>
            </a:endParaRPr>
          </a:p>
        </p:txBody>
      </p:sp>
      <p:sp>
        <p:nvSpPr>
          <p:cNvPr id="5" name="Slide Number Placeholder 4"/>
          <p:cNvSpPr>
            <a:spLocks noGrp="1"/>
          </p:cNvSpPr>
          <p:nvPr>
            <p:ph type="sldNum" sz="quarter" idx="12"/>
          </p:nvPr>
        </p:nvSpPr>
        <p:spPr/>
        <p:txBody>
          <a:bodyPr/>
          <a:lstStyle/>
          <a:p>
            <a:fld id="{6204CC66-A258-4BF2-9A73-EFD5150D67D7}" type="slidenum">
              <a:rPr lang="en-US" smtClean="0"/>
              <a:t>6</a:t>
            </a:fld>
            <a:endParaRPr lang="en-US"/>
          </a:p>
        </p:txBody>
      </p:sp>
      <p:pic>
        <p:nvPicPr>
          <p:cNvPr id="6" name="Picture 2" descr="\\csbsrv01\csb\Administration\Office Standards\Brand Templates\Logos\Community Shelter Board 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COVID-19 References</a:t>
            </a: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9812" y="1339850"/>
            <a:ext cx="1371600" cy="1371600"/>
          </a:xfrm>
          <a:prstGeom prst="rect">
            <a:avLst/>
          </a:prstGeom>
        </p:spPr>
      </p:pic>
    </p:spTree>
    <p:extLst>
      <p:ext uri="{BB962C8B-B14F-4D97-AF65-F5344CB8AC3E}">
        <p14:creationId xmlns:p14="http://schemas.microsoft.com/office/powerpoint/2010/main" val="2466085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1376" y="1295400"/>
            <a:ext cx="8382000" cy="5306092"/>
          </a:xfrm>
        </p:spPr>
        <p:txBody>
          <a:bodyPr>
            <a:normAutofit fontScale="25000" lnSpcReduction="20000"/>
          </a:bodyPr>
          <a:lstStyle/>
          <a:p>
            <a:pPr>
              <a:buFont typeface="Symbol" panose="05050102010706020507" pitchFamily="18" charset="2"/>
              <a:buChar char=""/>
            </a:pPr>
            <a:r>
              <a:rPr lang="en-US" sz="7200" dirty="0">
                <a:latin typeface="Franklin Gothic Book" panose="020B0503020102020204" pitchFamily="34" charset="0"/>
                <a:hlinkClick r:id="rId3" tooltip="Housing Materials"/>
              </a:rPr>
              <a:t>Housing Materials</a:t>
            </a:r>
            <a:r>
              <a:rPr lang="en-US" sz="7200" dirty="0">
                <a:latin typeface="Franklin Gothic Book" panose="020B0503020102020204" pitchFamily="34" charset="0"/>
              </a:rPr>
              <a:t> </a:t>
            </a:r>
          </a:p>
          <a:p>
            <a:pPr lvl="1">
              <a:buFont typeface="Arial" panose="020B0604020202020204" pitchFamily="34" charset="0"/>
              <a:buChar char="•"/>
            </a:pPr>
            <a:r>
              <a:rPr lang="en-US" sz="7200" dirty="0">
                <a:latin typeface="Franklin Gothic Book" panose="020B0503020102020204" pitchFamily="34" charset="0"/>
              </a:rPr>
              <a:t>Direct Client Assistance Resources</a:t>
            </a:r>
          </a:p>
          <a:p>
            <a:pPr lvl="1">
              <a:buFont typeface="Arial" panose="020B0604020202020204" pitchFamily="34" charset="0"/>
              <a:buChar char="•"/>
            </a:pPr>
            <a:r>
              <a:rPr lang="en-US" sz="7200" dirty="0">
                <a:latin typeface="Franklin Gothic Book" panose="020B0503020102020204" pitchFamily="34" charset="0"/>
              </a:rPr>
              <a:t>Fair Market Rent and Rent Reasonableness calculator</a:t>
            </a:r>
          </a:p>
          <a:p>
            <a:pPr lvl="1">
              <a:buFont typeface="Arial" panose="020B0604020202020204" pitchFamily="34" charset="0"/>
              <a:buChar char="•"/>
            </a:pPr>
            <a:r>
              <a:rPr lang="en-US" sz="7200" dirty="0">
                <a:latin typeface="Franklin Gothic Book" panose="020B0503020102020204" pitchFamily="34" charset="0"/>
              </a:rPr>
              <a:t>Utility Allowances </a:t>
            </a:r>
          </a:p>
          <a:p>
            <a:pPr lvl="1">
              <a:buFont typeface="Arial" panose="020B0604020202020204" pitchFamily="34" charset="0"/>
              <a:buChar char="•"/>
            </a:pPr>
            <a:r>
              <a:rPr lang="en-US" sz="7200" dirty="0">
                <a:latin typeface="Franklin Gothic Book" panose="020B0503020102020204" pitchFamily="34" charset="0"/>
              </a:rPr>
              <a:t>Habitability and housing quality standards inspection forms</a:t>
            </a:r>
          </a:p>
          <a:p>
            <a:pPr lvl="1">
              <a:buFont typeface="Arial" panose="020B0604020202020204" pitchFamily="34" charset="0"/>
              <a:buChar char="•"/>
            </a:pPr>
            <a:r>
              <a:rPr lang="en-US" sz="7200" dirty="0">
                <a:latin typeface="Franklin Gothic Book" panose="020B0503020102020204" pitchFamily="34" charset="0"/>
              </a:rPr>
              <a:t>Lead-based paint resources </a:t>
            </a:r>
            <a:endParaRPr lang="en-US" sz="7200" dirty="0">
              <a:solidFill>
                <a:srgbClr val="FF0000"/>
              </a:solidFill>
              <a:latin typeface="Franklin Gothic Book" panose="020B0503020102020204" pitchFamily="34" charset="0"/>
            </a:endParaRPr>
          </a:p>
          <a:p>
            <a:pPr lvl="1">
              <a:buFont typeface="Arial" panose="020B0604020202020204" pitchFamily="34" charset="0"/>
              <a:buChar char="•"/>
            </a:pPr>
            <a:r>
              <a:rPr lang="en-US" sz="7200" dirty="0">
                <a:latin typeface="Franklin Gothic Book" panose="020B0503020102020204" pitchFamily="34" charset="0"/>
              </a:rPr>
              <a:t>VAWA Resources</a:t>
            </a:r>
            <a:endParaRPr lang="en-US" sz="7200" dirty="0">
              <a:solidFill>
                <a:srgbClr val="FF0000"/>
              </a:solidFill>
              <a:latin typeface="Franklin Gothic Book" panose="020B0503020102020204" pitchFamily="34" charset="0"/>
            </a:endParaRPr>
          </a:p>
          <a:p>
            <a:pPr marL="457200" lvl="1" indent="0">
              <a:buNone/>
            </a:pPr>
            <a:endParaRPr lang="en-US" sz="7200" b="1" dirty="0">
              <a:solidFill>
                <a:srgbClr val="FF0000"/>
              </a:solidFill>
              <a:latin typeface="Franklin Gothic Book" panose="020B0503020102020204" pitchFamily="34" charset="0"/>
            </a:endParaRPr>
          </a:p>
          <a:p>
            <a:pPr>
              <a:buFont typeface="Symbol" panose="05050102010706020507" pitchFamily="18" charset="2"/>
              <a:buChar char=""/>
            </a:pPr>
            <a:r>
              <a:rPr lang="en-US" sz="7200" dirty="0">
                <a:latin typeface="Franklin Gothic Book" panose="020B0503020102020204" pitchFamily="34" charset="0"/>
                <a:hlinkClick r:id="rId4"/>
              </a:rPr>
              <a:t>Homeless Crisis Response System Policies and Procedures</a:t>
            </a:r>
            <a:endParaRPr lang="en-US" sz="7200" dirty="0">
              <a:latin typeface="Franklin Gothic Book" panose="020B0503020102020204" pitchFamily="34" charset="0"/>
            </a:endParaRPr>
          </a:p>
          <a:p>
            <a:pPr lvl="1">
              <a:buFont typeface="Arial" panose="020B0604020202020204" pitchFamily="34" charset="0"/>
              <a:buChar char="•"/>
            </a:pPr>
            <a:r>
              <a:rPr lang="en-US" sz="7200" dirty="0">
                <a:latin typeface="Franklin Gothic Book" panose="020B0503020102020204" pitchFamily="34" charset="0"/>
              </a:rPr>
              <a:t>Annual PSH Provider Assessment of Services Needs and Utilization</a:t>
            </a:r>
          </a:p>
          <a:p>
            <a:pPr>
              <a:buFont typeface="Symbol" panose="05050102010706020507" pitchFamily="18" charset="2"/>
              <a:buChar char=""/>
            </a:pPr>
            <a:endParaRPr lang="en-US" sz="7200" dirty="0">
              <a:latin typeface="Franklin Gothic Book" panose="020B0503020102020204" pitchFamily="34" charset="0"/>
              <a:hlinkClick r:id="rId5"/>
            </a:endParaRPr>
          </a:p>
          <a:p>
            <a:pPr>
              <a:buFont typeface="Symbol" panose="05050102010706020507" pitchFamily="18" charset="2"/>
              <a:buChar char=""/>
            </a:pPr>
            <a:r>
              <a:rPr lang="en-US" sz="7200" dirty="0">
                <a:latin typeface="Franklin Gothic Book" panose="020B0503020102020204" pitchFamily="34" charset="0"/>
                <a:hlinkClick r:id="rId5"/>
              </a:rPr>
              <a:t>Shelter Materials</a:t>
            </a:r>
            <a:endParaRPr lang="en-US" sz="7200" dirty="0">
              <a:latin typeface="Franklin Gothic Book" panose="020B0503020102020204" pitchFamily="34" charset="0"/>
            </a:endParaRPr>
          </a:p>
          <a:p>
            <a:pPr lvl="1">
              <a:buFont typeface="Arial" panose="020B0604020202020204" pitchFamily="34" charset="0"/>
              <a:buChar char="•"/>
            </a:pPr>
            <a:r>
              <a:rPr lang="en-US" sz="7200" dirty="0">
                <a:latin typeface="Franklin Gothic Book" panose="020B0503020102020204" pitchFamily="34" charset="0"/>
              </a:rPr>
              <a:t>Housing Assistance Screening Tool (HAST) </a:t>
            </a:r>
          </a:p>
          <a:p>
            <a:pPr lvl="1">
              <a:buFont typeface="Arial" panose="020B0604020202020204" pitchFamily="34" charset="0"/>
              <a:buChar char="•"/>
            </a:pPr>
            <a:r>
              <a:rPr lang="en-US" sz="7200" dirty="0">
                <a:latin typeface="Franklin Gothic Book" panose="020B0503020102020204" pitchFamily="34" charset="0"/>
              </a:rPr>
              <a:t>Individualized Housing Stabilization Plan (IHSP) </a:t>
            </a:r>
          </a:p>
          <a:p>
            <a:pPr>
              <a:buFont typeface="Symbol" panose="05050102010706020507" pitchFamily="18" charset="2"/>
              <a:buChar char=""/>
            </a:pPr>
            <a:endParaRPr lang="en-US" sz="7200" dirty="0">
              <a:latin typeface="Franklin Gothic Book" panose="020B0503020102020204" pitchFamily="34" charset="0"/>
            </a:endParaRPr>
          </a:p>
          <a:p>
            <a:pPr>
              <a:buFont typeface="Symbol" panose="05050102010706020507" pitchFamily="18" charset="2"/>
              <a:buChar char=""/>
            </a:pPr>
            <a:r>
              <a:rPr lang="en-US" sz="7200" dirty="0">
                <a:latin typeface="Franklin Gothic Book" panose="020B0503020102020204" pitchFamily="34" charset="0"/>
                <a:hlinkClick r:id="rId6"/>
              </a:rPr>
              <a:t>CSB monitoring materials</a:t>
            </a:r>
            <a:endParaRPr lang="en-US" sz="7200" dirty="0">
              <a:latin typeface="Franklin Gothic Book" panose="020B0503020102020204" pitchFamily="34" charset="0"/>
            </a:endParaRPr>
          </a:p>
          <a:p>
            <a:pPr>
              <a:buFont typeface="Symbol" panose="05050102010706020507" pitchFamily="18" charset="2"/>
              <a:buChar char=""/>
            </a:pPr>
            <a:r>
              <a:rPr lang="en-US" sz="7200" dirty="0">
                <a:latin typeface="Franklin Gothic Book" panose="020B0503020102020204" pitchFamily="34" charset="0"/>
                <a:hlinkClick r:id="rId7"/>
              </a:rPr>
              <a:t>HEARTH Act</a:t>
            </a:r>
            <a:endParaRPr lang="en-US" sz="7200" dirty="0">
              <a:latin typeface="Franklin Gothic Book" panose="020B0503020102020204" pitchFamily="34" charset="0"/>
            </a:endParaRPr>
          </a:p>
          <a:p>
            <a:pPr>
              <a:buFont typeface="Symbol" panose="05050102010706020507" pitchFamily="18" charset="2"/>
              <a:buChar char=""/>
            </a:pPr>
            <a:r>
              <a:rPr lang="en-US" sz="7200" dirty="0">
                <a:latin typeface="Franklin Gothic Book" panose="020B0503020102020204" pitchFamily="34" charset="0"/>
              </a:rPr>
              <a:t>CoC Interim Rule (</a:t>
            </a:r>
            <a:r>
              <a:rPr lang="en-US" sz="7200" dirty="0">
                <a:latin typeface="Franklin Gothic Book" panose="020B0503020102020204" pitchFamily="34" charset="0"/>
                <a:hlinkClick r:id="rId8"/>
              </a:rPr>
              <a:t>24 CFR Part 578</a:t>
            </a:r>
            <a:r>
              <a:rPr lang="en-US" sz="7200" dirty="0">
                <a:latin typeface="Franklin Gothic Book" panose="020B0503020102020204" pitchFamily="34" charset="0"/>
              </a:rPr>
              <a:t>) and the ESG Interim Rule (</a:t>
            </a:r>
            <a:r>
              <a:rPr lang="en-US" sz="7200" dirty="0">
                <a:latin typeface="Franklin Gothic Book" panose="020B0503020102020204" pitchFamily="34" charset="0"/>
                <a:hlinkClick r:id="rId9"/>
              </a:rPr>
              <a:t>24 CFR Part 576</a:t>
            </a:r>
            <a:r>
              <a:rPr lang="en-US" sz="7200" dirty="0">
                <a:latin typeface="Franklin Gothic Book" panose="020B0503020102020204" pitchFamily="34" charset="0"/>
              </a:rPr>
              <a:t>)</a:t>
            </a:r>
          </a:p>
          <a:p>
            <a:pPr>
              <a:buFont typeface="Symbol" panose="05050102010706020507" pitchFamily="18" charset="2"/>
              <a:buChar char=""/>
            </a:pPr>
            <a:endParaRPr lang="en-US" sz="7200" dirty="0">
              <a:latin typeface="Franklin Gothic Book" panose="020B0503020102020204" pitchFamily="34" charset="0"/>
            </a:endParaRPr>
          </a:p>
          <a:p>
            <a:pPr marL="457200" lvl="1" indent="0">
              <a:buNone/>
            </a:pPr>
            <a:endParaRPr lang="en-US" sz="7600" dirty="0">
              <a:latin typeface="Franklin Gothic Book" panose="020B0503020102020204" pitchFamily="34" charset="0"/>
            </a:endParaRPr>
          </a:p>
        </p:txBody>
      </p:sp>
      <p:sp>
        <p:nvSpPr>
          <p:cNvPr id="5" name="Slide Number Placeholder 4"/>
          <p:cNvSpPr>
            <a:spLocks noGrp="1"/>
          </p:cNvSpPr>
          <p:nvPr>
            <p:ph type="sldNum" sz="quarter" idx="12"/>
          </p:nvPr>
        </p:nvSpPr>
        <p:spPr/>
        <p:txBody>
          <a:bodyPr/>
          <a:lstStyle/>
          <a:p>
            <a:fld id="{6204CC66-A258-4BF2-9A73-EFD5150D67D7}" type="slidenum">
              <a:rPr lang="en-US" smtClean="0"/>
              <a:t>7</a:t>
            </a:fld>
            <a:endParaRPr lang="en-US"/>
          </a:p>
        </p:txBody>
      </p:sp>
      <p:pic>
        <p:nvPicPr>
          <p:cNvPr id="6" name="Picture 2" descr="\\csbsrv01\csb\Administration\Office Standards\Brand Templates\Logos\Community Shelter Board 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65" y="6248400"/>
            <a:ext cx="1676400" cy="558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588" y="152400"/>
            <a:ext cx="9144001" cy="1096962"/>
          </a:xfrm>
          <a:prstGeom prst="rect">
            <a:avLst/>
          </a:prstGeom>
          <a:solidFill>
            <a:srgbClr val="004F6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algn="ctr"/>
            <a:r>
              <a:rPr lang="en-US" sz="3600" dirty="0">
                <a:latin typeface="Franklin Gothic Medium" panose="020B0603020102020204" pitchFamily="34" charset="0"/>
              </a:rPr>
              <a:t>  2022 PR&amp;C Documentation Resources</a:t>
            </a:r>
          </a:p>
        </p:txBody>
      </p:sp>
    </p:spTree>
    <p:extLst>
      <p:ext uri="{BB962C8B-B14F-4D97-AF65-F5344CB8AC3E}">
        <p14:creationId xmlns:p14="http://schemas.microsoft.com/office/powerpoint/2010/main" val="567243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11527</TotalTime>
  <Words>835</Words>
  <Application>Microsoft Office PowerPoint</Application>
  <PresentationFormat>On-screen Show (4:3)</PresentationFormat>
  <Paragraphs>146</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Franklin Gothic Book</vt:lpstr>
      <vt:lpstr>Franklin Gothic Medium</vt:lpstr>
      <vt:lpstr>Rockwell</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Lianna</dc:creator>
  <cp:lastModifiedBy>Cathy Ellerbrock</cp:lastModifiedBy>
  <cp:revision>368</cp:revision>
  <cp:lastPrinted>2019-01-04T19:33:42Z</cp:lastPrinted>
  <dcterms:created xsi:type="dcterms:W3CDTF">2017-03-05T13:25:11Z</dcterms:created>
  <dcterms:modified xsi:type="dcterms:W3CDTF">2022-06-21T18:36:30Z</dcterms:modified>
</cp:coreProperties>
</file>